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7"/>
  </p:notesMasterIdLst>
  <p:sldIdLst>
    <p:sldId id="341" r:id="rId2"/>
    <p:sldId id="919" r:id="rId3"/>
    <p:sldId id="953" r:id="rId4"/>
    <p:sldId id="954" r:id="rId5"/>
    <p:sldId id="952" r:id="rId6"/>
    <p:sldId id="920" r:id="rId7"/>
    <p:sldId id="955" r:id="rId8"/>
    <p:sldId id="956" r:id="rId9"/>
    <p:sldId id="957" r:id="rId10"/>
    <p:sldId id="958" r:id="rId11"/>
    <p:sldId id="959" r:id="rId12"/>
    <p:sldId id="856" r:id="rId13"/>
    <p:sldId id="1006" r:id="rId14"/>
    <p:sldId id="960" r:id="rId15"/>
    <p:sldId id="961" r:id="rId16"/>
    <p:sldId id="963" r:id="rId17"/>
    <p:sldId id="962" r:id="rId18"/>
    <p:sldId id="964" r:id="rId19"/>
    <p:sldId id="965" r:id="rId20"/>
    <p:sldId id="916" r:id="rId21"/>
    <p:sldId id="918" r:id="rId22"/>
    <p:sldId id="966" r:id="rId23"/>
    <p:sldId id="915" r:id="rId24"/>
    <p:sldId id="1007" r:id="rId25"/>
    <p:sldId id="967" r:id="rId26"/>
    <p:sldId id="317" r:id="rId27"/>
    <p:sldId id="320" r:id="rId28"/>
    <p:sldId id="331" r:id="rId29"/>
    <p:sldId id="321" r:id="rId30"/>
    <p:sldId id="898" r:id="rId31"/>
    <p:sldId id="322" r:id="rId32"/>
    <p:sldId id="968" r:id="rId33"/>
    <p:sldId id="969" r:id="rId34"/>
    <p:sldId id="323" r:id="rId35"/>
    <p:sldId id="304" r:id="rId36"/>
    <p:sldId id="1009" r:id="rId37"/>
    <p:sldId id="1008" r:id="rId38"/>
    <p:sldId id="970" r:id="rId39"/>
    <p:sldId id="327" r:id="rId40"/>
    <p:sldId id="326" r:id="rId41"/>
    <p:sldId id="328" r:id="rId42"/>
    <p:sldId id="329" r:id="rId43"/>
    <p:sldId id="305" r:id="rId44"/>
    <p:sldId id="332" r:id="rId45"/>
    <p:sldId id="971" r:id="rId46"/>
    <p:sldId id="333" r:id="rId47"/>
    <p:sldId id="306" r:id="rId48"/>
    <p:sldId id="334" r:id="rId49"/>
    <p:sldId id="335" r:id="rId50"/>
    <p:sldId id="349" r:id="rId51"/>
    <p:sldId id="336" r:id="rId52"/>
    <p:sldId id="344" r:id="rId53"/>
    <p:sldId id="941" r:id="rId54"/>
    <p:sldId id="1010" r:id="rId55"/>
    <p:sldId id="671" r:id="rId56"/>
    <p:sldId id="673" r:id="rId57"/>
    <p:sldId id="974" r:id="rId58"/>
    <p:sldId id="975" r:id="rId59"/>
    <p:sldId id="976" r:id="rId60"/>
    <p:sldId id="977" r:id="rId61"/>
    <p:sldId id="978" r:id="rId62"/>
    <p:sldId id="979" r:id="rId63"/>
    <p:sldId id="1011" r:id="rId64"/>
    <p:sldId id="980" r:id="rId65"/>
    <p:sldId id="888" r:id="rId66"/>
    <p:sldId id="679" r:id="rId67"/>
    <p:sldId id="681" r:id="rId68"/>
    <p:sldId id="682" r:id="rId69"/>
    <p:sldId id="683" r:id="rId70"/>
    <p:sldId id="685" r:id="rId71"/>
    <p:sldId id="686" r:id="rId72"/>
    <p:sldId id="684" r:id="rId73"/>
    <p:sldId id="981" r:id="rId74"/>
    <p:sldId id="696" r:id="rId75"/>
    <p:sldId id="698" r:id="rId76"/>
    <p:sldId id="699" r:id="rId77"/>
    <p:sldId id="701" r:id="rId78"/>
    <p:sldId id="700" r:id="rId79"/>
    <p:sldId id="982" r:id="rId80"/>
    <p:sldId id="715" r:id="rId81"/>
    <p:sldId id="716" r:id="rId82"/>
    <p:sldId id="728" r:id="rId83"/>
    <p:sldId id="721" r:id="rId84"/>
    <p:sldId id="984" r:id="rId85"/>
    <p:sldId id="1005"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14"/>
    <a:srgbClr val="FD5D42"/>
    <a:srgbClr val="26AC96"/>
    <a:srgbClr val="FD2B34"/>
    <a:srgbClr val="D83BCA"/>
    <a:srgbClr val="7B1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1"/>
    <p:restoredTop sz="92925" autoAdjust="0"/>
  </p:normalViewPr>
  <p:slideViewPr>
    <p:cSldViewPr>
      <p:cViewPr>
        <p:scale>
          <a:sx n="128" d="100"/>
          <a:sy n="128" d="100"/>
        </p:scale>
        <p:origin x="144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9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49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9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9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3111C772-CA9A-E046-82A2-B6EDAC5D4F24}" type="slidenum">
              <a:rPr lang="en-US"/>
              <a:pPr>
                <a:defRPr/>
              </a:pPr>
              <a:t>‹#›</a:t>
            </a:fld>
            <a:endParaRPr lang="en-US"/>
          </a:p>
        </p:txBody>
      </p:sp>
    </p:spTree>
    <p:extLst>
      <p:ext uri="{BB962C8B-B14F-4D97-AF65-F5344CB8AC3E}">
        <p14:creationId xmlns:p14="http://schemas.microsoft.com/office/powerpoint/2010/main" val="31982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2CC6EC-4F15-494B-8F29-30374FD6CD4B}" type="slidenum">
              <a:rPr lang="en-US"/>
              <a:pPr>
                <a:defRPr/>
              </a:pPr>
              <a:t>1</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0531"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96102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30109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185148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69902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43471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03293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4950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18232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689222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19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51979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706834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68929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84421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38820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26803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440736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25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4263795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30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73878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1561845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406208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8A4F3479-38E3-C487-DA20-82BF4B8B9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736F50-95B0-234E-8AF8-9C8390120741}" type="slidenum">
              <a:rPr lang="en-US" altLang="en-US" sz="1200" smtClean="0"/>
              <a:pPr/>
              <a:t>55</a:t>
            </a:fld>
            <a:endParaRPr lang="en-US" altLang="en-US" sz="1200"/>
          </a:p>
        </p:txBody>
      </p:sp>
      <p:sp>
        <p:nvSpPr>
          <p:cNvPr id="32770" name="Rectangle 2">
            <a:extLst>
              <a:ext uri="{FF2B5EF4-FFF2-40B4-BE49-F238E27FC236}">
                <a16:creationId xmlns:a16="http://schemas.microsoft.com/office/drawing/2014/main" id="{5720D1BF-CCA9-BC69-35D9-747D2BDA14F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5817EB0B-9E58-165E-EFBD-BC2507C0E8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3</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030419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6DE25AF4-DD29-FFBB-6F79-CBD17AF6F9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1E23A-CBD7-EA47-A0C2-41C679EC2BD1}" type="slidenum">
              <a:rPr lang="en-US" altLang="en-US" sz="1200" smtClean="0"/>
              <a:pPr/>
              <a:t>56</a:t>
            </a:fld>
            <a:endParaRPr lang="en-US" altLang="en-US" sz="1200"/>
          </a:p>
        </p:txBody>
      </p:sp>
      <p:sp>
        <p:nvSpPr>
          <p:cNvPr id="34818" name="Rectangle 2">
            <a:extLst>
              <a:ext uri="{FF2B5EF4-FFF2-40B4-BE49-F238E27FC236}">
                <a16:creationId xmlns:a16="http://schemas.microsoft.com/office/drawing/2014/main" id="{04B47566-9553-D619-F3B0-3921DDAB22AE}"/>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C6DC6F4-0F72-9744-8545-6214F34B9C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731545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1372914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581880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60</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015553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61</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488860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62</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637559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8A4F3479-38E3-C487-DA20-82BF4B8B9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736F50-95B0-234E-8AF8-9C8390120741}" type="slidenum">
              <a:rPr lang="en-US" altLang="en-US" sz="1200" smtClean="0"/>
              <a:pPr/>
              <a:t>63</a:t>
            </a:fld>
            <a:endParaRPr lang="en-US" altLang="en-US" sz="1200"/>
          </a:p>
        </p:txBody>
      </p:sp>
      <p:sp>
        <p:nvSpPr>
          <p:cNvPr id="32770" name="Rectangle 2">
            <a:extLst>
              <a:ext uri="{FF2B5EF4-FFF2-40B4-BE49-F238E27FC236}">
                <a16:creationId xmlns:a16="http://schemas.microsoft.com/office/drawing/2014/main" id="{5720D1BF-CCA9-BC69-35D9-747D2BDA14F6}"/>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5817EB0B-9E58-165E-EFBD-BC2507C0E8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96256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63109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157277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4</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952936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FF14665-710E-E29F-B797-1A1217B718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14098F-1673-1D44-AB02-B43058597A93}" type="slidenum">
              <a:rPr lang="en-US" altLang="en-US" sz="1200" smtClean="0"/>
              <a:pPr/>
              <a:t>66</a:t>
            </a:fld>
            <a:endParaRPr lang="en-US" altLang="en-US" sz="1200"/>
          </a:p>
        </p:txBody>
      </p:sp>
      <p:sp>
        <p:nvSpPr>
          <p:cNvPr id="45058" name="Rectangle 2">
            <a:extLst>
              <a:ext uri="{FF2B5EF4-FFF2-40B4-BE49-F238E27FC236}">
                <a16:creationId xmlns:a16="http://schemas.microsoft.com/office/drawing/2014/main" id="{AB77EF25-2E68-68E6-F65D-174B48204DF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A975747-B3BD-2FB1-8270-F3115B4205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5961D9B0-3E63-5BB3-1E34-B0C4DE60BB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9007C7-8A65-1240-BE7B-2FB756F32059}" type="slidenum">
              <a:rPr lang="en-US" altLang="en-US" sz="1200" smtClean="0"/>
              <a:pPr/>
              <a:t>67</a:t>
            </a:fld>
            <a:endParaRPr lang="en-US" altLang="en-US" sz="1200"/>
          </a:p>
        </p:txBody>
      </p:sp>
      <p:sp>
        <p:nvSpPr>
          <p:cNvPr id="47106" name="Rectangle 2">
            <a:extLst>
              <a:ext uri="{FF2B5EF4-FFF2-40B4-BE49-F238E27FC236}">
                <a16:creationId xmlns:a16="http://schemas.microsoft.com/office/drawing/2014/main" id="{39A17F79-1858-AC30-7A3F-6F9CF067F91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38393AF-0145-EF5A-39B6-B74A88DD4D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41CD7F3A-6FDB-E15D-A005-63DD9A81E9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FF49C5-3AA8-6E4C-A0D6-34B38D84D5C8}" type="slidenum">
              <a:rPr lang="en-US" altLang="en-US" sz="1200" smtClean="0"/>
              <a:pPr/>
              <a:t>68</a:t>
            </a:fld>
            <a:endParaRPr lang="en-US" altLang="en-US" sz="1200"/>
          </a:p>
        </p:txBody>
      </p:sp>
      <p:sp>
        <p:nvSpPr>
          <p:cNvPr id="49154" name="Rectangle 2">
            <a:extLst>
              <a:ext uri="{FF2B5EF4-FFF2-40B4-BE49-F238E27FC236}">
                <a16:creationId xmlns:a16="http://schemas.microsoft.com/office/drawing/2014/main" id="{DFC063F6-F564-5378-17F5-E4E181A821FA}"/>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21AEF6B-FF51-7327-594D-A887E47C7C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ECAE0A33-4887-26A9-C4BD-54567C79F3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1AA468-9F0D-E248-985C-7923F8D3CE52}" type="slidenum">
              <a:rPr lang="en-US" altLang="en-US" sz="1200" smtClean="0"/>
              <a:pPr/>
              <a:t>69</a:t>
            </a:fld>
            <a:endParaRPr lang="en-US" altLang="en-US" sz="1200"/>
          </a:p>
        </p:txBody>
      </p:sp>
      <p:sp>
        <p:nvSpPr>
          <p:cNvPr id="51202" name="Rectangle 2">
            <a:extLst>
              <a:ext uri="{FF2B5EF4-FFF2-40B4-BE49-F238E27FC236}">
                <a16:creationId xmlns:a16="http://schemas.microsoft.com/office/drawing/2014/main" id="{28D66EB0-DA57-CF12-364C-D2524CB97923}"/>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DC49DD1-522C-C27D-A5E2-F2176317F1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45654B7F-45C1-C4AC-3B4F-09705736D1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157971-FB46-404E-80B0-8B2435994CFE}" type="slidenum">
              <a:rPr lang="en-US" altLang="en-US" sz="1200" smtClean="0"/>
              <a:pPr/>
              <a:t>70</a:t>
            </a:fld>
            <a:endParaRPr lang="en-US" altLang="en-US" sz="1200"/>
          </a:p>
        </p:txBody>
      </p:sp>
      <p:sp>
        <p:nvSpPr>
          <p:cNvPr id="55298" name="Rectangle 2">
            <a:extLst>
              <a:ext uri="{FF2B5EF4-FFF2-40B4-BE49-F238E27FC236}">
                <a16:creationId xmlns:a16="http://schemas.microsoft.com/office/drawing/2014/main" id="{A618CAC6-3DFC-B6D8-290D-D44B1D1502E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22CA06A4-7235-4D1C-A493-46618164EF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4439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BAD45AA3-7D46-983F-DCE0-5232C6EC32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C01651-46A3-1C45-A058-48A06B4ED425}" type="slidenum">
              <a:rPr lang="en-US" altLang="en-US" sz="1200" smtClean="0"/>
              <a:pPr/>
              <a:t>71</a:t>
            </a:fld>
            <a:endParaRPr lang="en-US" altLang="en-US" sz="1200"/>
          </a:p>
        </p:txBody>
      </p:sp>
      <p:sp>
        <p:nvSpPr>
          <p:cNvPr id="57346" name="Rectangle 2">
            <a:extLst>
              <a:ext uri="{FF2B5EF4-FFF2-40B4-BE49-F238E27FC236}">
                <a16:creationId xmlns:a16="http://schemas.microsoft.com/office/drawing/2014/main" id="{2AD7D253-C959-2A25-B478-B5028313314F}"/>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64262A0-3089-FE95-1734-CD300E0E09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8034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06766B8A-162F-C19A-3745-0A4D75483C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87B6C9-9E12-A245-A8A1-CD02A7C0D1F7}" type="slidenum">
              <a:rPr lang="en-US" altLang="en-US" sz="1200" smtClean="0"/>
              <a:pPr/>
              <a:t>72</a:t>
            </a:fld>
            <a:endParaRPr lang="en-US" altLang="en-US" sz="1200"/>
          </a:p>
        </p:txBody>
      </p:sp>
      <p:sp>
        <p:nvSpPr>
          <p:cNvPr id="53250" name="Rectangle 2">
            <a:extLst>
              <a:ext uri="{FF2B5EF4-FFF2-40B4-BE49-F238E27FC236}">
                <a16:creationId xmlns:a16="http://schemas.microsoft.com/office/drawing/2014/main" id="{58B7755E-3EF6-F5BC-4016-F955C735AE1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9D900096-F382-D201-C86A-29F9BED714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06766B8A-162F-C19A-3745-0A4D75483C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87B6C9-9E12-A245-A8A1-CD02A7C0D1F7}" type="slidenum">
              <a:rPr lang="en-US" altLang="en-US" sz="1200" smtClean="0"/>
              <a:pPr/>
              <a:t>73</a:t>
            </a:fld>
            <a:endParaRPr lang="en-US" altLang="en-US" sz="1200"/>
          </a:p>
        </p:txBody>
      </p:sp>
      <p:sp>
        <p:nvSpPr>
          <p:cNvPr id="53250" name="Rectangle 2">
            <a:extLst>
              <a:ext uri="{FF2B5EF4-FFF2-40B4-BE49-F238E27FC236}">
                <a16:creationId xmlns:a16="http://schemas.microsoft.com/office/drawing/2014/main" id="{58B7755E-3EF6-F5BC-4016-F955C735AE1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9D900096-F382-D201-C86A-29F9BED714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69508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C75CE521-9D02-CD26-BF3C-48FA4875A8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16F1FB-98E5-2D41-BF02-FBBD5D989FF5}" type="slidenum">
              <a:rPr lang="en-US" altLang="en-US" sz="1200" smtClean="0"/>
              <a:pPr/>
              <a:t>74</a:t>
            </a:fld>
            <a:endParaRPr lang="en-US" altLang="en-US" sz="1200"/>
          </a:p>
        </p:txBody>
      </p:sp>
      <p:sp>
        <p:nvSpPr>
          <p:cNvPr id="67586" name="Rectangle 2">
            <a:extLst>
              <a:ext uri="{FF2B5EF4-FFF2-40B4-BE49-F238E27FC236}">
                <a16:creationId xmlns:a16="http://schemas.microsoft.com/office/drawing/2014/main" id="{4FC8E13C-FCA7-5235-C1AB-4B40AACB069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47F4992-E999-2C79-7B3C-D0A4A7C57F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28023D46-C0E2-8370-C98D-20B02039B1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0E9E4F-4E7E-6040-B05C-2ED08308CE44}" type="slidenum">
              <a:rPr lang="en-US" altLang="en-US" sz="1200" smtClean="0"/>
              <a:pPr/>
              <a:t>75</a:t>
            </a:fld>
            <a:endParaRPr lang="en-US" altLang="en-US" sz="1200"/>
          </a:p>
        </p:txBody>
      </p:sp>
      <p:sp>
        <p:nvSpPr>
          <p:cNvPr id="68610" name="Rectangle 2">
            <a:extLst>
              <a:ext uri="{FF2B5EF4-FFF2-40B4-BE49-F238E27FC236}">
                <a16:creationId xmlns:a16="http://schemas.microsoft.com/office/drawing/2014/main" id="{7C205AAD-C9A9-A4F0-1CC1-2E9F4A23D0A4}"/>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53AA93CD-AC5A-5F4E-BCAE-FDB4453C33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5</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927969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3A3D65CD-9B1D-2532-BD0C-971436B5FA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395A19-FF78-034B-BD73-FDB87CD57C3E}" type="slidenum">
              <a:rPr lang="en-US" altLang="en-US" sz="1200" smtClean="0"/>
              <a:pPr/>
              <a:t>76</a:t>
            </a:fld>
            <a:endParaRPr lang="en-US" altLang="en-US" sz="1200"/>
          </a:p>
        </p:txBody>
      </p:sp>
      <p:sp>
        <p:nvSpPr>
          <p:cNvPr id="69634" name="Rectangle 2">
            <a:extLst>
              <a:ext uri="{FF2B5EF4-FFF2-40B4-BE49-F238E27FC236}">
                <a16:creationId xmlns:a16="http://schemas.microsoft.com/office/drawing/2014/main" id="{0E7014D8-53F2-2C2C-A9FE-70A347286424}"/>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1E9FE54C-2546-DE08-DA1D-A94F6EE51A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F78B97FF-3A35-A3CD-3754-A03F6E65DB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B7911B-CCEF-7544-B41D-9017B1C4121A}" type="slidenum">
              <a:rPr lang="en-US" altLang="en-US" sz="1200" smtClean="0"/>
              <a:pPr/>
              <a:t>77</a:t>
            </a:fld>
            <a:endParaRPr lang="en-US" altLang="en-US" sz="1200"/>
          </a:p>
        </p:txBody>
      </p:sp>
      <p:sp>
        <p:nvSpPr>
          <p:cNvPr id="71682" name="Rectangle 2">
            <a:extLst>
              <a:ext uri="{FF2B5EF4-FFF2-40B4-BE49-F238E27FC236}">
                <a16:creationId xmlns:a16="http://schemas.microsoft.com/office/drawing/2014/main" id="{B6461948-A5F1-C336-F2E6-329ECEC80F4F}"/>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C3D75082-91CD-F25D-176F-7E14DEE191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950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D1488E9C-A3CD-F118-F6C4-780315475C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BC375-57AB-C943-8993-9E620F5E541A}" type="slidenum">
              <a:rPr lang="en-US" altLang="en-US" sz="1200" smtClean="0"/>
              <a:pPr/>
              <a:t>78</a:t>
            </a:fld>
            <a:endParaRPr lang="en-US" altLang="en-US" sz="1200"/>
          </a:p>
        </p:txBody>
      </p:sp>
      <p:sp>
        <p:nvSpPr>
          <p:cNvPr id="70658" name="Rectangle 2">
            <a:extLst>
              <a:ext uri="{FF2B5EF4-FFF2-40B4-BE49-F238E27FC236}">
                <a16:creationId xmlns:a16="http://schemas.microsoft.com/office/drawing/2014/main" id="{6F3630F8-E636-A952-9D13-0E4FABE0866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8C5F9C8-5B33-A2D6-F1E3-CF638FF769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D1488E9C-A3CD-F118-F6C4-780315475C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BC375-57AB-C943-8993-9E620F5E541A}" type="slidenum">
              <a:rPr lang="en-US" altLang="en-US" sz="1200" smtClean="0"/>
              <a:pPr/>
              <a:t>79</a:t>
            </a:fld>
            <a:endParaRPr lang="en-US" altLang="en-US" sz="1200"/>
          </a:p>
        </p:txBody>
      </p:sp>
      <p:sp>
        <p:nvSpPr>
          <p:cNvPr id="70658" name="Rectangle 2">
            <a:extLst>
              <a:ext uri="{FF2B5EF4-FFF2-40B4-BE49-F238E27FC236}">
                <a16:creationId xmlns:a16="http://schemas.microsoft.com/office/drawing/2014/main" id="{6F3630F8-E636-A952-9D13-0E4FABE0866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8C5F9C8-5B33-A2D6-F1E3-CF638FF769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7464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4BFD072D-6E31-BB23-FBEA-D4BADAB726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43DF54-6635-BA4E-8A33-E602647EAB5F}" type="slidenum">
              <a:rPr lang="en-US" altLang="en-US" sz="1200" smtClean="0"/>
              <a:pPr/>
              <a:t>80</a:t>
            </a:fld>
            <a:endParaRPr lang="en-US" altLang="en-US" sz="1200"/>
          </a:p>
        </p:txBody>
      </p:sp>
      <p:sp>
        <p:nvSpPr>
          <p:cNvPr id="93186" name="Rectangle 2">
            <a:extLst>
              <a:ext uri="{FF2B5EF4-FFF2-40B4-BE49-F238E27FC236}">
                <a16:creationId xmlns:a16="http://schemas.microsoft.com/office/drawing/2014/main" id="{5B94B293-1768-CA42-E825-9D4DB0AA8B0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B2043F60-49B3-92CD-E6F6-8B771CF36E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FCA01538-BD1D-092F-4382-52DD972ED2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B428DA-CC43-504D-98FB-22CCF7AAE4C0}" type="slidenum">
              <a:rPr lang="en-US" altLang="en-US" sz="1200" smtClean="0"/>
              <a:pPr/>
              <a:t>81</a:t>
            </a:fld>
            <a:endParaRPr lang="en-US" altLang="en-US" sz="1200"/>
          </a:p>
        </p:txBody>
      </p:sp>
      <p:sp>
        <p:nvSpPr>
          <p:cNvPr id="95234" name="Rectangle 2">
            <a:extLst>
              <a:ext uri="{FF2B5EF4-FFF2-40B4-BE49-F238E27FC236}">
                <a16:creationId xmlns:a16="http://schemas.microsoft.com/office/drawing/2014/main" id="{C9934B6E-655E-DF6E-4E3D-1C292AF670E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7B83A020-537D-E5F1-480E-2CA344E9A0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4DC61434-2D47-D7D4-75F6-F2D27687B7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42D69F-F55D-044D-91FF-041C2CCD998A}" type="slidenum">
              <a:rPr lang="en-US" altLang="en-US" sz="1200" smtClean="0"/>
              <a:pPr/>
              <a:t>82</a:t>
            </a:fld>
            <a:endParaRPr lang="en-US" altLang="en-US" sz="1200"/>
          </a:p>
        </p:txBody>
      </p:sp>
      <p:sp>
        <p:nvSpPr>
          <p:cNvPr id="97282" name="Rectangle 2">
            <a:extLst>
              <a:ext uri="{FF2B5EF4-FFF2-40B4-BE49-F238E27FC236}">
                <a16:creationId xmlns:a16="http://schemas.microsoft.com/office/drawing/2014/main" id="{283385F5-C7EF-A4E7-363E-74F8910AF1F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E3864C29-C715-79A0-C5C9-7C1F8B5116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F2950850-6AD8-42DB-0AA7-562574CB09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91B9D4-5DF1-6A40-8EC6-8B41A1487815}" type="slidenum">
              <a:rPr lang="en-US" altLang="en-US" sz="1200" smtClean="0"/>
              <a:pPr/>
              <a:t>83</a:t>
            </a:fld>
            <a:endParaRPr lang="en-US" altLang="en-US" sz="1200"/>
          </a:p>
        </p:txBody>
      </p:sp>
      <p:sp>
        <p:nvSpPr>
          <p:cNvPr id="109570" name="Rectangle 2">
            <a:extLst>
              <a:ext uri="{FF2B5EF4-FFF2-40B4-BE49-F238E27FC236}">
                <a16:creationId xmlns:a16="http://schemas.microsoft.com/office/drawing/2014/main" id="{2FD09999-7C89-E88D-9388-66D403E040A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262FBF50-356F-5790-8C2F-3DD75A9CB2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FCA01538-BD1D-092F-4382-52DD972ED2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B428DA-CC43-504D-98FB-22CCF7AAE4C0}" type="slidenum">
              <a:rPr lang="en-US" altLang="en-US" sz="1200" smtClean="0"/>
              <a:pPr/>
              <a:t>84</a:t>
            </a:fld>
            <a:endParaRPr lang="en-US" altLang="en-US" sz="1200"/>
          </a:p>
        </p:txBody>
      </p:sp>
      <p:sp>
        <p:nvSpPr>
          <p:cNvPr id="95234" name="Rectangle 2">
            <a:extLst>
              <a:ext uri="{FF2B5EF4-FFF2-40B4-BE49-F238E27FC236}">
                <a16:creationId xmlns:a16="http://schemas.microsoft.com/office/drawing/2014/main" id="{C9934B6E-655E-DF6E-4E3D-1C292AF670E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7B83A020-537D-E5F1-480E-2CA344E9A0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43051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FCA01538-BD1D-092F-4382-52DD972ED2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B428DA-CC43-504D-98FB-22CCF7AAE4C0}" type="slidenum">
              <a:rPr lang="en-US" altLang="en-US" sz="1200" smtClean="0"/>
              <a:pPr/>
              <a:t>85</a:t>
            </a:fld>
            <a:endParaRPr lang="en-US" altLang="en-US" sz="1200"/>
          </a:p>
        </p:txBody>
      </p:sp>
      <p:sp>
        <p:nvSpPr>
          <p:cNvPr id="95234" name="Rectangle 2">
            <a:extLst>
              <a:ext uri="{FF2B5EF4-FFF2-40B4-BE49-F238E27FC236}">
                <a16:creationId xmlns:a16="http://schemas.microsoft.com/office/drawing/2014/main" id="{C9934B6E-655E-DF6E-4E3D-1C292AF670E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7B83A020-537D-E5F1-480E-2CA344E9A0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700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6</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651703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7</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269479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8</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32652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BD69C-3DE3-7143-910E-A2576F620EBA}" type="slidenum">
              <a:rPr lang="en-US"/>
              <a:pPr>
                <a:defRPr/>
              </a:pPr>
              <a:t>9</a:t>
            </a:fld>
            <a:endParaRPr lang="en-US"/>
          </a:p>
        </p:txBody>
      </p:sp>
      <p:sp>
        <p:nvSpPr>
          <p:cNvPr id="322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eaLnBrk="1" hangingPunct="1">
              <a:defRPr/>
            </a:pPr>
            <a:endParaRPr lang="en-US" baseline="0" dirty="0"/>
          </a:p>
        </p:txBody>
      </p:sp>
    </p:spTree>
    <p:extLst>
      <p:ext uri="{BB962C8B-B14F-4D97-AF65-F5344CB8AC3E}">
        <p14:creationId xmlns:p14="http://schemas.microsoft.com/office/powerpoint/2010/main" val="96310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D8BCE-92B1-2247-87FD-AA32D83D89BF}" type="slidenum">
              <a:rPr lang="en-US"/>
              <a:pPr>
                <a:defRPr/>
              </a:pPr>
              <a:t>‹#›</a:t>
            </a:fld>
            <a:endParaRPr lang="en-US"/>
          </a:p>
        </p:txBody>
      </p:sp>
    </p:spTree>
    <p:extLst>
      <p:ext uri="{BB962C8B-B14F-4D97-AF65-F5344CB8AC3E}">
        <p14:creationId xmlns:p14="http://schemas.microsoft.com/office/powerpoint/2010/main" val="192513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480F0-3DE1-FD4C-A0E1-B61BCB834147}" type="slidenum">
              <a:rPr lang="en-US"/>
              <a:pPr>
                <a:defRPr/>
              </a:pPr>
              <a:t>‹#›</a:t>
            </a:fld>
            <a:endParaRPr lang="en-US"/>
          </a:p>
        </p:txBody>
      </p:sp>
    </p:spTree>
    <p:extLst>
      <p:ext uri="{BB962C8B-B14F-4D97-AF65-F5344CB8AC3E}">
        <p14:creationId xmlns:p14="http://schemas.microsoft.com/office/powerpoint/2010/main" val="228721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DC0B1-2853-B143-A187-F729A65A0A61}" type="slidenum">
              <a:rPr lang="en-US"/>
              <a:pPr>
                <a:defRPr/>
              </a:pPr>
              <a:t>‹#›</a:t>
            </a:fld>
            <a:endParaRPr lang="en-US"/>
          </a:p>
        </p:txBody>
      </p:sp>
    </p:spTree>
    <p:extLst>
      <p:ext uri="{BB962C8B-B14F-4D97-AF65-F5344CB8AC3E}">
        <p14:creationId xmlns:p14="http://schemas.microsoft.com/office/powerpoint/2010/main" val="37216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6586A6-7090-CE4C-9B08-92A63A38B0AF}" type="slidenum">
              <a:rPr lang="en-US"/>
              <a:pPr>
                <a:defRPr/>
              </a:pPr>
              <a:t>‹#›</a:t>
            </a:fld>
            <a:endParaRPr lang="en-US"/>
          </a:p>
        </p:txBody>
      </p:sp>
    </p:spTree>
    <p:extLst>
      <p:ext uri="{BB962C8B-B14F-4D97-AF65-F5344CB8AC3E}">
        <p14:creationId xmlns:p14="http://schemas.microsoft.com/office/powerpoint/2010/main" val="279587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0CC25C-C44F-D241-9EC5-E01AF6699BF7}" type="slidenum">
              <a:rPr lang="en-US"/>
              <a:pPr>
                <a:defRPr/>
              </a:pPr>
              <a:t>‹#›</a:t>
            </a:fld>
            <a:endParaRPr lang="en-US"/>
          </a:p>
        </p:txBody>
      </p:sp>
    </p:spTree>
    <p:extLst>
      <p:ext uri="{BB962C8B-B14F-4D97-AF65-F5344CB8AC3E}">
        <p14:creationId xmlns:p14="http://schemas.microsoft.com/office/powerpoint/2010/main" val="205241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ADBA0E-C00D-E945-BF54-0E5148E12ED9}" type="slidenum">
              <a:rPr lang="en-US"/>
              <a:pPr>
                <a:defRPr/>
              </a:pPr>
              <a:t>‹#›</a:t>
            </a:fld>
            <a:endParaRPr lang="en-US"/>
          </a:p>
        </p:txBody>
      </p:sp>
    </p:spTree>
    <p:extLst>
      <p:ext uri="{BB962C8B-B14F-4D97-AF65-F5344CB8AC3E}">
        <p14:creationId xmlns:p14="http://schemas.microsoft.com/office/powerpoint/2010/main" val="33474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21C44-39FF-0F4B-8E74-2972AD5CE22C}" type="slidenum">
              <a:rPr lang="en-US"/>
              <a:pPr>
                <a:defRPr/>
              </a:pPr>
              <a:t>‹#›</a:t>
            </a:fld>
            <a:endParaRPr lang="en-US"/>
          </a:p>
        </p:txBody>
      </p:sp>
    </p:spTree>
    <p:extLst>
      <p:ext uri="{BB962C8B-B14F-4D97-AF65-F5344CB8AC3E}">
        <p14:creationId xmlns:p14="http://schemas.microsoft.com/office/powerpoint/2010/main" val="264014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81477B-D6B3-DE45-8DA2-2B131858624A}" type="slidenum">
              <a:rPr lang="en-US"/>
              <a:pPr>
                <a:defRPr/>
              </a:pPr>
              <a:t>‹#›</a:t>
            </a:fld>
            <a:endParaRPr lang="en-US"/>
          </a:p>
        </p:txBody>
      </p:sp>
    </p:spTree>
    <p:extLst>
      <p:ext uri="{BB962C8B-B14F-4D97-AF65-F5344CB8AC3E}">
        <p14:creationId xmlns:p14="http://schemas.microsoft.com/office/powerpoint/2010/main" val="365637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DE2F9A-0E89-8347-A149-A928F07E27EB}" type="slidenum">
              <a:rPr lang="en-US"/>
              <a:pPr>
                <a:defRPr/>
              </a:pPr>
              <a:t>‹#›</a:t>
            </a:fld>
            <a:endParaRPr lang="en-US"/>
          </a:p>
        </p:txBody>
      </p:sp>
    </p:spTree>
    <p:extLst>
      <p:ext uri="{BB962C8B-B14F-4D97-AF65-F5344CB8AC3E}">
        <p14:creationId xmlns:p14="http://schemas.microsoft.com/office/powerpoint/2010/main" val="42576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6216C-0459-2248-8CCD-1B671AB118F1}" type="slidenum">
              <a:rPr lang="en-US"/>
              <a:pPr>
                <a:defRPr/>
              </a:pPr>
              <a:t>‹#›</a:t>
            </a:fld>
            <a:endParaRPr lang="en-US"/>
          </a:p>
        </p:txBody>
      </p:sp>
    </p:spTree>
    <p:extLst>
      <p:ext uri="{BB962C8B-B14F-4D97-AF65-F5344CB8AC3E}">
        <p14:creationId xmlns:p14="http://schemas.microsoft.com/office/powerpoint/2010/main" val="150175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A1DE6-1516-3E43-8467-A8474869A31D}" type="slidenum">
              <a:rPr lang="en-US"/>
              <a:pPr>
                <a:defRPr/>
              </a:pPr>
              <a:t>‹#›</a:t>
            </a:fld>
            <a:endParaRPr lang="en-US"/>
          </a:p>
        </p:txBody>
      </p:sp>
    </p:spTree>
    <p:extLst>
      <p:ext uri="{BB962C8B-B14F-4D97-AF65-F5344CB8AC3E}">
        <p14:creationId xmlns:p14="http://schemas.microsoft.com/office/powerpoint/2010/main" val="63774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19E6B66F-03ED-6E4C-94B8-19F65651E8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2pPr>
      <a:lvl3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3pPr>
      <a:lvl4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4pPr>
      <a:lvl5pPr algn="ctr" rtl="0" eaLnBrk="0" fontAlgn="base" hangingPunct="0">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5pPr>
      <a:lvl6pPr marL="4572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6pPr>
      <a:lvl7pPr marL="9144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7pPr>
      <a:lvl8pPr marL="13716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8pPr>
      <a:lvl9pPr marL="1828800" algn="ctr" rtl="0" fontAlgn="base">
        <a:spcBef>
          <a:spcPct val="0"/>
        </a:spcBef>
        <a:spcAft>
          <a:spcPct val="0"/>
        </a:spcAft>
        <a:defRPr sz="3600" b="1">
          <a:solidFill>
            <a:srgbClr val="7B1C36"/>
          </a:solidFill>
          <a:effectLst>
            <a:outerShdw blurRad="38100" dist="38100" dir="2700000" algn="tl">
              <a:srgbClr val="DDDDDD"/>
            </a:outerShdw>
          </a:effectLst>
          <a:latin typeface="Papyru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defRPr/>
            </a:pPr>
            <a:r>
              <a:rPr lang="en-US" dirty="0"/>
              <a:t>Acceptable inferences in mathematical proofs in mathematical practice and the mathematical classroom</a:t>
            </a:r>
          </a:p>
        </p:txBody>
      </p:sp>
      <p:sp>
        <p:nvSpPr>
          <p:cNvPr id="14338" name="Rectangle 3"/>
          <p:cNvSpPr>
            <a:spLocks noGrp="1" noChangeArrowheads="1"/>
          </p:cNvSpPr>
          <p:nvPr>
            <p:ph type="subTitle" idx="1"/>
          </p:nvPr>
        </p:nvSpPr>
        <p:spPr/>
        <p:txBody>
          <a:bodyPr/>
          <a:lstStyle/>
          <a:p>
            <a:pPr eaLnBrk="1" hangingPunct="1"/>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Keith Weber</a:t>
            </a:r>
          </a:p>
          <a:p>
            <a:pPr eaLnBrk="1" hangingPunct="1"/>
            <a:r>
              <a:rPr lang="en-US" dirty="0">
                <a:latin typeface="Arial" charset="0"/>
                <a:ea typeface="ＭＳ Ｐゴシック" charset="0"/>
                <a:cs typeface="ＭＳ Ｐゴシック" charset="0"/>
              </a:rPr>
              <a:t>Rutgers University</a:t>
            </a:r>
          </a:p>
        </p:txBody>
      </p:sp>
    </p:spTree>
    <p:extLst>
      <p:ext uri="{BB962C8B-B14F-4D97-AF65-F5344CB8AC3E}">
        <p14:creationId xmlns:p14="http://schemas.microsoft.com/office/powerpoint/2010/main" val="293078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br>
              <a:rPr lang="en-US" dirty="0"/>
            </a:br>
            <a:r>
              <a:rPr lang="en-US" dirty="0"/>
              <a:t>Progress</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Silvia </a:t>
            </a:r>
            <a:r>
              <a:rPr lang="en-US" dirty="0" err="1">
                <a:latin typeface="Arial" charset="0"/>
                <a:ea typeface="ＭＳ Ｐゴシック" charset="0"/>
                <a:cs typeface="ＭＳ Ｐゴシック" charset="0"/>
              </a:rPr>
              <a:t>DeToffoli</a:t>
            </a:r>
            <a:r>
              <a:rPr lang="en-US" dirty="0">
                <a:latin typeface="Arial" charset="0"/>
                <a:ea typeface="ＭＳ Ｐゴシック" charset="0"/>
                <a:cs typeface="ＭＳ Ｐゴシック" charset="0"/>
              </a:rPr>
              <a:t> (2021) agreed that proofs can be formalized, you can learn a lot by formalizing a proof, and the fact that proofs can be formalized are essential to theory and practice.</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endParaRPr lang="en-US" dirty="0">
              <a:latin typeface="Arial" charset="0"/>
              <a:ea typeface="ＭＳ Ｐゴシック" charset="0"/>
              <a:cs typeface="ＭＳ Ｐゴシック" charset="0"/>
            </a:endParaRPr>
          </a:p>
          <a:p>
            <a:pPr marL="0" indent="0" eaLnBrk="1" hangingPunct="1">
              <a:buNone/>
              <a:defRPr/>
            </a:pPr>
            <a:r>
              <a:rPr lang="en-US" dirty="0">
                <a:latin typeface="Arial" charset="0"/>
                <a:ea typeface="ＭＳ Ｐゴシック" charset="0"/>
                <a:cs typeface="ＭＳ Ｐゴシック" charset="0"/>
              </a:rPr>
              <a:t>“In some cases, </a:t>
            </a:r>
            <a:r>
              <a:rPr lang="en-US" i="1" dirty="0">
                <a:latin typeface="Arial" charset="0"/>
                <a:ea typeface="ＭＳ Ｐゴシック" charset="0"/>
                <a:cs typeface="ＭＳ Ｐゴシック" charset="0"/>
              </a:rPr>
              <a:t>mathematicians don’t accept a proof because it is formalizable. They accept a proof for other reasons</a:t>
            </a:r>
            <a:r>
              <a:rPr lang="en-US" dirty="0">
                <a:latin typeface="Arial" charset="0"/>
                <a:ea typeface="ＭＳ Ｐゴシック" charset="0"/>
                <a:cs typeface="ＭＳ Ｐゴシック" charset="0"/>
              </a:rPr>
              <a:t> (e.g., visualizations that are known to be reliable) </a:t>
            </a:r>
            <a:r>
              <a:rPr lang="en-US" i="1" dirty="0">
                <a:latin typeface="Arial" charset="0"/>
                <a:ea typeface="ＭＳ Ｐゴシック" charset="0"/>
                <a:cs typeface="ＭＳ Ｐゴシック" charset="0"/>
              </a:rPr>
              <a:t>and then they infer that it is formalizable</a:t>
            </a:r>
            <a:r>
              <a:rPr lang="en-US" dirty="0">
                <a:latin typeface="Arial" charset="0"/>
                <a:ea typeface="ＭＳ Ｐゴシック" charset="0"/>
                <a:cs typeface="ＭＳ Ｐゴシック" charset="0"/>
              </a:rPr>
              <a:t>” (p. 1787, italics were De Toffoli’s)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6054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br>
              <a:rPr lang="en-US" dirty="0"/>
            </a:br>
            <a:r>
              <a:rPr lang="en-US" dirty="0"/>
              <a:t>Progress</a:t>
            </a:r>
          </a:p>
        </p:txBody>
      </p:sp>
      <p:sp>
        <p:nvSpPr>
          <p:cNvPr id="16386" name="Rectangle 3"/>
          <p:cNvSpPr>
            <a:spLocks noGrp="1" noChangeArrowheads="1"/>
          </p:cNvSpPr>
          <p:nvPr>
            <p:ph type="body" idx="1"/>
          </p:nvPr>
        </p:nvSpPr>
        <p:spPr/>
        <p:txBody>
          <a:bodyPr/>
          <a:lstStyle/>
          <a:p>
            <a:pPr marL="0" indent="0" eaLnBrk="1" hangingPunct="1">
              <a:buNone/>
              <a:defRPr/>
            </a:pPr>
            <a:r>
              <a:rPr lang="en-US" dirty="0">
                <a:latin typeface="Arial" charset="0"/>
                <a:ea typeface="ＭＳ Ｐゴシック" charset="0"/>
                <a:cs typeface="ＭＳ Ｐゴシック" charset="0"/>
              </a:rPr>
              <a:t>My take:</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r>
              <a:rPr lang="en-US" dirty="0">
                <a:latin typeface="Arial" charset="0"/>
                <a:ea typeface="ＭＳ Ｐゴシック" charset="0"/>
                <a:cs typeface="ＭＳ Ｐゴシック" charset="0"/>
              </a:rPr>
              <a:t>Imagine a mathematician presents a proof to a student, who says, “I didn’t understand step 4”.</a:t>
            </a:r>
          </a:p>
          <a:p>
            <a:pPr marL="0" indent="0" eaLnBrk="1" hangingPunct="1">
              <a:buNone/>
              <a:defRPr/>
            </a:pPr>
            <a:endParaRPr lang="en-US" dirty="0">
              <a:latin typeface="Arial" charset="0"/>
              <a:ea typeface="ＭＳ Ｐゴシック" charset="0"/>
              <a:cs typeface="ＭＳ Ｐゴシック" charset="0"/>
            </a:endParaRPr>
          </a:p>
          <a:p>
            <a:pPr eaLnBrk="1" hangingPunct="1">
              <a:defRPr/>
            </a:pPr>
            <a:r>
              <a:rPr lang="en-US" dirty="0" err="1">
                <a:latin typeface="Arial" charset="0"/>
                <a:ea typeface="ＭＳ Ｐゴシック" charset="0"/>
                <a:cs typeface="ＭＳ Ｐゴシック" charset="0"/>
              </a:rPr>
              <a:t>Hamami’s</a:t>
            </a:r>
            <a:r>
              <a:rPr lang="en-US" dirty="0">
                <a:latin typeface="Arial" charset="0"/>
                <a:ea typeface="ＭＳ Ｐゴシック" charset="0"/>
                <a:cs typeface="ＭＳ Ｐゴシック" charset="0"/>
              </a:rPr>
              <a:t> account would predict that the mathematician would respond by giving a sub-proof of step 4 using more basic inferential steps.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De Toffoli’s account would predict that the mathematician would sometimes respond by considering how the conceptual content made the step work.</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6025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0" y="228600"/>
            <a:ext cx="9067800" cy="5867400"/>
          </a:xfrm>
        </p:spPr>
        <p:txBody>
          <a:bodyPr/>
          <a:lstStyle/>
          <a:p>
            <a:pPr marL="0" indent="0" eaLnBrk="1" hangingPunct="1">
              <a:buNone/>
              <a:defRPr/>
            </a:pPr>
            <a:r>
              <a:rPr lang="en-US" dirty="0">
                <a:latin typeface="Arial" charset="0"/>
                <a:ea typeface="ＭＳ Ｐゴシック" charset="0"/>
                <a:cs typeface="ＭＳ Ｐゴシック" charset="0"/>
              </a:rPr>
              <a:t>Euclid’s Proposition 1: Every segment can be part of an equilateral triangle.</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r>
              <a:rPr lang="en-US" b="1" i="1" dirty="0">
                <a:latin typeface="Arial" charset="0"/>
                <a:ea typeface="ＭＳ Ｐゴシック" charset="0"/>
                <a:cs typeface="ＭＳ Ｐゴシック" charset="0"/>
              </a:rPr>
              <a:t>Proof.</a:t>
            </a:r>
            <a:r>
              <a:rPr lang="en-US" dirty="0">
                <a:latin typeface="Arial" charset="0"/>
                <a:ea typeface="ＭＳ Ｐゴシック" charset="0"/>
                <a:cs typeface="ＭＳ Ｐゴシック" charset="0"/>
              </a:rPr>
              <a:t> Let AB be a segment. First construct a circle D with center A and B on the circumference. Now construct a circle E with center B and A on the circumference. Let C be in the intersection of D and E. We claim that ABC is an equilateral triangle.</a:t>
            </a: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r>
              <a:rPr lang="en-US" dirty="0">
                <a:latin typeface="Arial" charset="0"/>
                <a:ea typeface="ＭＳ Ｐゴシック" charset="0"/>
                <a:cs typeface="ＭＳ Ｐゴシック" charset="0"/>
              </a:rPr>
              <a:t>AB = AC because they are both radii of the same circle D. AB = BC because they are both radii of the same circle E. So AC = AB = BC, so ABC is an equilateral triangle.</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15FE245C-465A-C39E-5271-0E53029D2CFD}"/>
              </a:ext>
            </a:extLst>
          </p:cNvPr>
          <p:cNvPicPr>
            <a:picLocks noChangeAspect="1"/>
          </p:cNvPicPr>
          <p:nvPr/>
        </p:nvPicPr>
        <p:blipFill>
          <a:blip r:embed="rId3"/>
          <a:stretch>
            <a:fillRect/>
          </a:stretch>
        </p:blipFill>
        <p:spPr>
          <a:xfrm>
            <a:off x="2805731" y="2133600"/>
            <a:ext cx="4820115" cy="3200400"/>
          </a:xfrm>
          <a:prstGeom prst="rect">
            <a:avLst/>
          </a:prstGeom>
        </p:spPr>
      </p:pic>
    </p:spTree>
    <p:extLst>
      <p:ext uri="{BB962C8B-B14F-4D97-AF65-F5344CB8AC3E}">
        <p14:creationId xmlns:p14="http://schemas.microsoft.com/office/powerpoint/2010/main" val="13125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0" y="228600"/>
            <a:ext cx="9067800" cy="5867400"/>
          </a:xfrm>
        </p:spPr>
        <p:txBody>
          <a:bodyPr/>
          <a:lstStyle/>
          <a:p>
            <a:pPr marL="0" indent="0" eaLnBrk="1" hangingPunct="1">
              <a:buNone/>
              <a:defRPr/>
            </a:pPr>
            <a:r>
              <a:rPr lang="en-US" dirty="0">
                <a:latin typeface="Arial" charset="0"/>
                <a:ea typeface="ＭＳ Ｐゴシック" charset="0"/>
                <a:cs typeface="ＭＳ Ｐゴシック" charset="0"/>
              </a:rPr>
              <a:t>Euclid’s Proposition 1: Every segment can be part of an equilateral triangle.</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r>
              <a:rPr lang="en-US" b="1" i="1" dirty="0">
                <a:latin typeface="Arial" charset="0"/>
                <a:ea typeface="ＭＳ Ｐゴシック" charset="0"/>
                <a:cs typeface="ＭＳ Ｐゴシック" charset="0"/>
              </a:rPr>
              <a:t>Proof.</a:t>
            </a:r>
            <a:r>
              <a:rPr lang="en-US" dirty="0">
                <a:latin typeface="Arial" charset="0"/>
                <a:ea typeface="ＭＳ Ｐゴシック" charset="0"/>
                <a:cs typeface="ＭＳ Ｐゴシック" charset="0"/>
              </a:rPr>
              <a:t> Let AB be a segment. First construct a circle D with center A and B on the circumference. Now construct a circle E with center B and A on the circumference. </a:t>
            </a:r>
            <a:r>
              <a:rPr lang="en-US" dirty="0">
                <a:solidFill>
                  <a:srgbClr val="FF0000"/>
                </a:solidFill>
                <a:latin typeface="Arial" charset="0"/>
                <a:ea typeface="ＭＳ Ｐゴシック" charset="0"/>
                <a:cs typeface="ＭＳ Ｐゴシック" charset="0"/>
              </a:rPr>
              <a:t>Let C be in the intersection of D and E. </a:t>
            </a:r>
            <a:r>
              <a:rPr lang="en-US" dirty="0">
                <a:latin typeface="Arial" charset="0"/>
                <a:ea typeface="ＭＳ Ｐゴシック" charset="0"/>
                <a:cs typeface="ＭＳ Ｐゴシック" charset="0"/>
              </a:rPr>
              <a:t>We claim that ABC is an equilateral triangle.</a:t>
            </a: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b="1" i="1"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r>
              <a:rPr lang="en-US" dirty="0">
                <a:latin typeface="Arial" charset="0"/>
                <a:ea typeface="ＭＳ Ｐゴシック" charset="0"/>
                <a:cs typeface="ＭＳ Ｐゴシック" charset="0"/>
              </a:rPr>
              <a:t>AB = AC because they are both radii of the same circle D. AB = BC because they are both radii of the same circle E. So AC = AB = BC, so ABC is an equilateral triangle.</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15FE245C-465A-C39E-5271-0E53029D2CFD}"/>
              </a:ext>
            </a:extLst>
          </p:cNvPr>
          <p:cNvPicPr>
            <a:picLocks noChangeAspect="1"/>
          </p:cNvPicPr>
          <p:nvPr/>
        </p:nvPicPr>
        <p:blipFill>
          <a:blip r:embed="rId3"/>
          <a:stretch>
            <a:fillRect/>
          </a:stretch>
        </p:blipFill>
        <p:spPr>
          <a:xfrm>
            <a:off x="2805731" y="2133600"/>
            <a:ext cx="4820115" cy="3200400"/>
          </a:xfrm>
          <a:prstGeom prst="rect">
            <a:avLst/>
          </a:prstGeom>
        </p:spPr>
      </p:pic>
    </p:spTree>
    <p:extLst>
      <p:ext uri="{BB962C8B-B14F-4D97-AF65-F5344CB8AC3E}">
        <p14:creationId xmlns:p14="http://schemas.microsoft.com/office/powerpoint/2010/main" val="246182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What to make of Euclid’s proof?</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We could say Euclid’s proofs “lacked rigor”, but that seems unkind. It served Euclid’s purpose</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But more to the point– Euclid was almost always right! If diagrammatic inferences are so unreliable, how are the results established by these inferences so reliable?</a:t>
            </a:r>
          </a:p>
          <a:p>
            <a:pPr eaLnBrk="1" hangingPunct="1">
              <a:defRPr/>
            </a:pP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What are the control structures that allowed diagrammatic inferences to work?</a:t>
            </a:r>
          </a:p>
        </p:txBody>
      </p:sp>
    </p:spTree>
    <p:extLst>
      <p:ext uri="{BB962C8B-B14F-4D97-AF65-F5344CB8AC3E}">
        <p14:creationId xmlns:p14="http://schemas.microsoft.com/office/powerpoint/2010/main" val="337926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What to make of Euclid’s proof?</a:t>
            </a:r>
          </a:p>
        </p:txBody>
      </p:sp>
      <p:sp>
        <p:nvSpPr>
          <p:cNvPr id="16386" name="Rectangle 3"/>
          <p:cNvSpPr>
            <a:spLocks noGrp="1" noChangeArrowheads="1"/>
          </p:cNvSpPr>
          <p:nvPr>
            <p:ph type="body" idx="1"/>
          </p:nvPr>
        </p:nvSpPr>
        <p:spPr/>
        <p:txBody>
          <a:bodyPr/>
          <a:lstStyle/>
          <a:p>
            <a:pPr eaLnBrk="1" hangingPunct="1">
              <a:defRPr/>
            </a:pPr>
            <a:r>
              <a:rPr lang="en-US" dirty="0" err="1">
                <a:latin typeface="Arial" charset="0"/>
                <a:ea typeface="ＭＳ Ｐゴシック" charset="0"/>
                <a:cs typeface="ＭＳ Ｐゴシック" charset="0"/>
              </a:rPr>
              <a:t>Manders</a:t>
            </a:r>
            <a:r>
              <a:rPr lang="en-US" dirty="0">
                <a:latin typeface="Arial" charset="0"/>
                <a:ea typeface="ＭＳ Ｐゴシック" charset="0"/>
                <a:cs typeface="ＭＳ Ｐゴシック" charset="0"/>
              </a:rPr>
              <a:t> (2008) answered the question. His key contribution was distinguishing between:</a:t>
            </a:r>
          </a:p>
          <a:p>
            <a:pPr lvl="1" eaLnBrk="1" hangingPunct="1">
              <a:defRPr/>
            </a:pPr>
            <a:r>
              <a:rPr lang="en-US" b="1" dirty="0">
                <a:latin typeface="Arial" charset="0"/>
                <a:ea typeface="ＭＳ Ｐゴシック" charset="0"/>
                <a:cs typeface="ＭＳ Ｐゴシック" charset="0"/>
              </a:rPr>
              <a:t>Exact inferences: </a:t>
            </a:r>
            <a:r>
              <a:rPr lang="en-US" dirty="0">
                <a:latin typeface="Arial" charset="0"/>
                <a:ea typeface="ＭＳ Ｐゴシック" charset="0"/>
                <a:cs typeface="ＭＳ Ｐゴシック" charset="0"/>
              </a:rPr>
              <a:t>Inferences that would be ruined if the diagram was slightly distorted, like saying two lines were equal or an angle was right.</a:t>
            </a:r>
          </a:p>
          <a:p>
            <a:pPr lvl="1" eaLnBrk="1" hangingPunct="1">
              <a:defRPr/>
            </a:pPr>
            <a:r>
              <a:rPr lang="en-US" b="1" dirty="0">
                <a:latin typeface="Arial" charset="0"/>
                <a:ea typeface="ＭＳ Ｐゴシック" charset="0"/>
                <a:cs typeface="ＭＳ Ｐゴシック" charset="0"/>
              </a:rPr>
              <a:t>Co-exact inferences</a:t>
            </a:r>
            <a:r>
              <a:rPr lang="en-US" dirty="0">
                <a:latin typeface="Arial" charset="0"/>
                <a:ea typeface="ＭＳ Ｐゴシック" charset="0"/>
                <a:cs typeface="ＭＳ Ｐゴシック" charset="0"/>
              </a:rPr>
              <a:t>: Inferences that would hold if the diagram were distorted, such as intersections and between-ness</a:t>
            </a:r>
            <a:endParaRPr lang="en-US" b="1" dirty="0">
              <a:latin typeface="Arial" charset="0"/>
              <a:ea typeface="ＭＳ Ｐゴシック" charset="0"/>
              <a:cs typeface="ＭＳ Ｐゴシック" charset="0"/>
            </a:endParaRPr>
          </a:p>
          <a:p>
            <a:pPr eaLnBrk="1" hangingPunct="1">
              <a:defRPr/>
            </a:pP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Euclid </a:t>
            </a:r>
            <a:r>
              <a:rPr lang="en-US" i="1" dirty="0">
                <a:latin typeface="Arial" charset="0"/>
                <a:ea typeface="ＭＳ Ｐゴシック" charset="0"/>
                <a:cs typeface="ＭＳ Ｐゴシック" charset="0"/>
              </a:rPr>
              <a:t>never </a:t>
            </a:r>
            <a:r>
              <a:rPr lang="en-US" dirty="0">
                <a:latin typeface="Arial" charset="0"/>
                <a:ea typeface="ＭＳ Ｐゴシック" charset="0"/>
                <a:cs typeface="ＭＳ Ｐゴシック" charset="0"/>
              </a:rPr>
              <a:t>made exact inferences, but he did make co-exact inferences, but these are not the things that can lead you astray.</a:t>
            </a:r>
          </a:p>
          <a:p>
            <a:pPr eaLnBrk="1" hangingPunct="1">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2836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What to make of Euclid’s proof?</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Mumma (2010) created a formal geometry theorem prover </a:t>
            </a:r>
            <a:r>
              <a:rPr lang="en-US" b="1" dirty="0">
                <a:latin typeface="Arial" charset="0"/>
                <a:ea typeface="ＭＳ Ｐゴシック" charset="0"/>
                <a:cs typeface="ＭＳ Ｐゴシック" charset="0"/>
              </a:rPr>
              <a:t>Eu</a:t>
            </a:r>
            <a:r>
              <a:rPr lang="en-US" dirty="0">
                <a:latin typeface="Arial" charset="0"/>
                <a:ea typeface="ＭＳ Ｐゴシック" charset="0"/>
                <a:cs typeface="ＭＳ Ｐゴシック" charset="0"/>
              </a:rPr>
              <a:t> that made Euclidean diagrammatic inferences– a formal system that reason liked Euclid.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Mumma defined co-exact inferences as ones that can be made with any figure topologically homeomorphic to the one in question. </a:t>
            </a:r>
          </a:p>
          <a:p>
            <a:pPr eaLnBrk="1" hangingPunct="1">
              <a:defRPr/>
            </a:pP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He showed that Eu was consistent.</a:t>
            </a:r>
          </a:p>
          <a:p>
            <a:pPr eaLnBrk="1" hangingPunct="1">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6650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What to make of Euclid’s proof?</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Michelle Cirillo looked carefully at the various sub-skills that you need to reason with to write proofs in Euclidean geometry.</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She found, “you can’t reason from diagrams”, to be wrong. The right adage is “you can reason from diagrams, and in fact you must, but you must do so carefully”.</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8249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But does this occur in contemporary mathematical practice?</a:t>
            </a:r>
          </a:p>
        </p:txBody>
      </p:sp>
      <p:sp>
        <p:nvSpPr>
          <p:cNvPr id="16386" name="Rectangle 3"/>
          <p:cNvSpPr>
            <a:spLocks noGrp="1" noChangeArrowheads="1"/>
          </p:cNvSpPr>
          <p:nvPr>
            <p:ph type="body" idx="1"/>
          </p:nvPr>
        </p:nvSpPr>
        <p:spPr/>
        <p:txBody>
          <a:bodyPr/>
          <a:lstStyle/>
          <a:p>
            <a:pPr marL="0" indent="0" eaLnBrk="1" hangingPunct="1">
              <a:buNone/>
              <a:defRPr/>
            </a:pP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9176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But does this occur in contemporary mathematical practice?</a:t>
            </a:r>
          </a:p>
        </p:txBody>
      </p:sp>
      <p:sp>
        <p:nvSpPr>
          <p:cNvPr id="16386" name="Rectangle 3"/>
          <p:cNvSpPr>
            <a:spLocks noGrp="1" noChangeArrowheads="1"/>
          </p:cNvSpPr>
          <p:nvPr>
            <p:ph type="body" idx="1"/>
          </p:nvPr>
        </p:nvSpPr>
        <p:spPr/>
        <p:txBody>
          <a:bodyPr/>
          <a:lstStyle/>
          <a:p>
            <a:pPr eaLnBrk="1" hangingPunct="1">
              <a:defRPr/>
            </a:pPr>
            <a:r>
              <a:rPr lang="en-US" dirty="0" err="1">
                <a:latin typeface="Arial" charset="0"/>
                <a:ea typeface="ＭＳ Ｐゴシック" charset="0"/>
                <a:cs typeface="ＭＳ Ｐゴシック" charset="0"/>
              </a:rPr>
              <a:t>DeToffoli</a:t>
            </a:r>
            <a:r>
              <a:rPr lang="en-US" dirty="0">
                <a:latin typeface="Arial" charset="0"/>
                <a:ea typeface="ＭＳ Ｐゴシック" charset="0"/>
                <a:cs typeface="ＭＳ Ｐゴシック" charset="0"/>
              </a:rPr>
              <a:t> and </a:t>
            </a:r>
            <a:r>
              <a:rPr lang="en-US" dirty="0" err="1">
                <a:latin typeface="Arial" charset="0"/>
                <a:ea typeface="ＭＳ Ｐゴシック" charset="0"/>
                <a:cs typeface="ＭＳ Ｐゴシック" charset="0"/>
              </a:rPr>
              <a:t>Guardino</a:t>
            </a:r>
            <a:r>
              <a:rPr lang="en-US" dirty="0">
                <a:latin typeface="Arial" charset="0"/>
                <a:ea typeface="ＭＳ Ｐゴシック" charset="0"/>
                <a:cs typeface="ＭＳ Ｐゴシック" charset="0"/>
              </a:rPr>
              <a:t> (2014) say yes, in knot theory.</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A </a:t>
            </a:r>
            <a:r>
              <a:rPr lang="en-US" b="1" i="1" dirty="0">
                <a:latin typeface="Arial" charset="0"/>
                <a:ea typeface="ＭＳ Ｐゴシック" charset="0"/>
                <a:cs typeface="ＭＳ Ｐゴシック" charset="0"/>
              </a:rPr>
              <a:t>knot</a:t>
            </a:r>
            <a:r>
              <a:rPr lang="en-US" dirty="0">
                <a:latin typeface="Arial" charset="0"/>
                <a:ea typeface="ＭＳ Ｐゴシック" charset="0"/>
                <a:cs typeface="ＭＳ Ｐゴシック" charset="0"/>
              </a:rPr>
              <a:t> is a smooth closed form in Euclidean 3-dimensional space.</a:t>
            </a:r>
          </a:p>
          <a:p>
            <a:pPr eaLnBrk="1" hangingPunct="1">
              <a:defRPr/>
            </a:pP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Two knots are </a:t>
            </a:r>
            <a:r>
              <a:rPr lang="en-US" b="1" i="1" dirty="0">
                <a:latin typeface="Arial" charset="0"/>
                <a:ea typeface="ＭＳ Ｐゴシック" charset="0"/>
                <a:cs typeface="ＭＳ Ｐゴシック" charset="0"/>
              </a:rPr>
              <a:t>equivalent</a:t>
            </a:r>
            <a:r>
              <a:rPr lang="en-US" dirty="0">
                <a:latin typeface="Arial" charset="0"/>
                <a:ea typeface="ＭＳ Ｐゴシック" charset="0"/>
                <a:cs typeface="ＭＳ Ｐゴシック" charset="0"/>
              </a:rPr>
              <a:t> if there is an ambient isotopy (i.e., a way of smoothly warping 3-D space) transforming one knot into another.</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A </a:t>
            </a:r>
            <a:r>
              <a:rPr lang="en-US" b="1" i="1" dirty="0">
                <a:latin typeface="Arial" charset="0"/>
                <a:ea typeface="ＭＳ Ｐゴシック" charset="0"/>
                <a:cs typeface="ＭＳ Ｐゴシック" charset="0"/>
              </a:rPr>
              <a:t>knot diagram</a:t>
            </a:r>
            <a:r>
              <a:rPr lang="en-US"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is a smooth regular projection of a knot onto a plane with relevant height information at the intersections displayed.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87003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0" y="1981200"/>
            <a:ext cx="8991600" cy="4114800"/>
          </a:xfrm>
        </p:spPr>
        <p:txBody>
          <a:bodyPr/>
          <a:lstStyle/>
          <a:p>
            <a:pPr marL="0" indent="0">
              <a:buNone/>
            </a:pPr>
            <a:endParaRPr lang="en-US" sz="2000" dirty="0">
              <a:latin typeface="Cambria" panose="02040503050406030204" pitchFamily="18" charset="0"/>
            </a:endParaRPr>
          </a:p>
          <a:p>
            <a:pPr marL="0" indent="0">
              <a:buNone/>
            </a:pPr>
            <a:endParaRPr lang="en-US"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r>
              <a:rPr lang="en-US" sz="1800" dirty="0">
                <a:latin typeface="Cambria" panose="02040503050406030204" pitchFamily="18" charset="0"/>
              </a:rPr>
              <a:t>Prove that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 + 5</a:t>
            </a:r>
            <a:r>
              <a:rPr lang="en-US" sz="1800" i="1" dirty="0">
                <a:latin typeface="Cambria" panose="02040503050406030204" pitchFamily="18" charset="0"/>
              </a:rPr>
              <a:t>x</a:t>
            </a:r>
            <a:r>
              <a:rPr lang="en-US" sz="1800" dirty="0">
                <a:latin typeface="Cambria" panose="02040503050406030204" pitchFamily="18" charset="0"/>
              </a:rPr>
              <a:t> = 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 + sin </a:t>
            </a:r>
            <a:r>
              <a:rPr lang="en-US" sz="1800" i="1" dirty="0">
                <a:latin typeface="Cambria" panose="02040503050406030204" pitchFamily="18" charset="0"/>
              </a:rPr>
              <a:t>x</a:t>
            </a:r>
            <a:r>
              <a:rPr lang="en-US" sz="1800" dirty="0">
                <a:latin typeface="Cambria" panose="02040503050406030204" pitchFamily="18" charset="0"/>
              </a:rPr>
              <a:t> only has a root at </a:t>
            </a:r>
            <a:r>
              <a:rPr lang="en-US" sz="1800" i="1" dirty="0">
                <a:latin typeface="Cambria" panose="02040503050406030204" pitchFamily="18" charset="0"/>
              </a:rPr>
              <a:t>x</a:t>
            </a:r>
            <a:r>
              <a:rPr lang="en-US" sz="1800" dirty="0">
                <a:latin typeface="Cambria" panose="02040503050406030204" pitchFamily="18" charset="0"/>
              </a:rPr>
              <a:t> = 0.</a:t>
            </a:r>
          </a:p>
          <a:p>
            <a:pPr marL="0" indent="0">
              <a:buNone/>
            </a:pPr>
            <a:endParaRPr lang="en-US" sz="1800" dirty="0">
              <a:latin typeface="Cambria" panose="02040503050406030204" pitchFamily="18" charset="0"/>
            </a:endParaRPr>
          </a:p>
          <a:p>
            <a:pPr marL="0" indent="0">
              <a:buNone/>
            </a:pPr>
            <a:r>
              <a:rPr lang="en-US" sz="1800" dirty="0">
                <a:latin typeface="Cambria" panose="02040503050406030204" pitchFamily="18" charset="0"/>
              </a:rPr>
              <a:t>Step 1. We can rewrite the given equation as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a:t>
            </a:r>
            <a:r>
              <a:rPr lang="en-US" sz="1800" dirty="0">
                <a:latin typeface="Cambria" panose="02040503050406030204" pitchFamily="18" charset="0"/>
              </a:rPr>
              <a:t>. Then it suffices to show that</a:t>
            </a:r>
          </a:p>
          <a:p>
            <a:pPr marL="0" indent="0">
              <a:buNone/>
            </a:pPr>
            <a:r>
              <a:rPr lang="en-US" sz="1800" dirty="0">
                <a:latin typeface="Cambria" panose="02040503050406030204" pitchFamily="18" charset="0"/>
              </a:rPr>
              <a:t>    </a:t>
            </a:r>
            <a:r>
              <a:rPr lang="en-US" sz="1800" i="1" dirty="0">
                <a:latin typeface="Cambria" panose="02040503050406030204" pitchFamily="18" charset="0"/>
              </a:rPr>
              <a:t>f(x)</a:t>
            </a:r>
            <a:r>
              <a:rPr lang="en-US" sz="1800" dirty="0">
                <a:latin typeface="Cambria" panose="02040503050406030204" pitchFamily="18" charset="0"/>
              </a:rPr>
              <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 </a:t>
            </a:r>
            <a:r>
              <a:rPr lang="en-US" sz="1800" dirty="0">
                <a:latin typeface="Cambria" panose="02040503050406030204" pitchFamily="18" charset="0"/>
              </a:rPr>
              <a:t>if and only if </a:t>
            </a:r>
            <a:r>
              <a:rPr lang="en-US" sz="1800" i="1" dirty="0">
                <a:latin typeface="Cambria" panose="02040503050406030204" pitchFamily="18" charset="0"/>
              </a:rPr>
              <a:t>x</a:t>
            </a:r>
            <a:r>
              <a:rPr lang="en-US" sz="1800" dirty="0">
                <a:latin typeface="Cambria" panose="02040503050406030204" pitchFamily="18" charset="0"/>
              </a:rPr>
              <a:t>=0.</a:t>
            </a:r>
            <a:endParaRPr lang="en-US" sz="1800" baseline="30000" dirty="0">
              <a:latin typeface="Cambria" panose="02040503050406030204" pitchFamily="18" charset="0"/>
            </a:endParaRPr>
          </a:p>
          <a:p>
            <a:pPr marL="0" indent="0">
              <a:buNone/>
            </a:pPr>
            <a:r>
              <a:rPr lang="en-US" sz="1800" dirty="0">
                <a:latin typeface="Cambria" panose="02040503050406030204" pitchFamily="18" charset="0"/>
              </a:rPr>
              <a:t>Step 2. First, we know that </a:t>
            </a:r>
            <a:r>
              <a:rPr lang="en-US" sz="1800" i="1" dirty="0">
                <a:latin typeface="Cambria" panose="02040503050406030204" pitchFamily="18" charset="0"/>
              </a:rPr>
              <a:t>x</a:t>
            </a:r>
            <a:r>
              <a:rPr lang="en-US" sz="1800" dirty="0">
                <a:latin typeface="Cambria" panose="02040503050406030204" pitchFamily="18" charset="0"/>
              </a:rPr>
              <a:t>=0 is a solution since f(0)=0</a:t>
            </a:r>
            <a:r>
              <a:rPr lang="en-US" sz="1800" baseline="30000" dirty="0">
                <a:latin typeface="Cambria" panose="02040503050406030204" pitchFamily="18" charset="0"/>
              </a:rPr>
              <a:t>3</a:t>
            </a:r>
            <a:r>
              <a:rPr lang="en-US" sz="1800" dirty="0">
                <a:latin typeface="Cambria" panose="02040503050406030204" pitchFamily="18" charset="0"/>
              </a:rPr>
              <a:t>-3(0)</a:t>
            </a:r>
            <a:r>
              <a:rPr lang="en-US" sz="1800" baseline="30000" dirty="0">
                <a:latin typeface="Cambria" panose="02040503050406030204" pitchFamily="18" charset="0"/>
              </a:rPr>
              <a:t>2</a:t>
            </a:r>
            <a:r>
              <a:rPr lang="en-US" sz="1800" dirty="0">
                <a:latin typeface="Cambria" panose="02040503050406030204" pitchFamily="18" charset="0"/>
              </a:rPr>
              <a:t>+5(0)-sin(0)=0. So we</a:t>
            </a:r>
          </a:p>
          <a:p>
            <a:pPr marL="0" indent="0">
              <a:buNone/>
            </a:pPr>
            <a:r>
              <a:rPr lang="en-US" sz="1800" dirty="0">
                <a:latin typeface="Cambria" panose="02040503050406030204" pitchFamily="18" charset="0"/>
              </a:rPr>
              <a:t>   show that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a:buNone/>
            </a:pPr>
            <a:r>
              <a:rPr lang="en-US" sz="1800" dirty="0">
                <a:latin typeface="Cambria" panose="02040503050406030204" pitchFamily="18" charset="0"/>
              </a:rPr>
              <a:t>Step 3. Given the graph above, </a:t>
            </a:r>
            <a:r>
              <a:rPr lang="en-US" sz="1800" i="1" dirty="0">
                <a:latin typeface="Cambria" panose="02040503050406030204" pitchFamily="18" charset="0"/>
              </a:rPr>
              <a:t>f(x)</a:t>
            </a:r>
            <a:r>
              <a:rPr lang="en-US" sz="1800" dirty="0">
                <a:latin typeface="Cambria" panose="02040503050406030204" pitchFamily="18" charset="0"/>
              </a:rPr>
              <a:t> is strictly increasing.</a:t>
            </a:r>
          </a:p>
          <a:p>
            <a:pPr marL="0" indent="0">
              <a:buNone/>
            </a:pPr>
            <a:r>
              <a:rPr lang="en-US" sz="1800" dirty="0">
                <a:latin typeface="Cambria" panose="02040503050406030204" pitchFamily="18" charset="0"/>
              </a:rPr>
              <a:t>Step 4. Because </a:t>
            </a:r>
            <a:r>
              <a:rPr lang="en-US" sz="1800" i="1" dirty="0">
                <a:latin typeface="Cambria" panose="02040503050406030204" pitchFamily="18" charset="0"/>
              </a:rPr>
              <a:t>f(x)</a:t>
            </a:r>
            <a:r>
              <a:rPr lang="en-US" sz="1800" dirty="0">
                <a:latin typeface="Cambria" panose="02040503050406030204" pitchFamily="18" charset="0"/>
              </a:rPr>
              <a:t> is strictly increasing, </a:t>
            </a:r>
            <a:r>
              <a:rPr lang="en-US" sz="1800" i="1" dirty="0">
                <a:latin typeface="Cambria" panose="02040503050406030204" pitchFamily="18" charset="0"/>
              </a:rPr>
              <a:t>f(x)</a:t>
            </a:r>
            <a:r>
              <a:rPr lang="en-US" sz="1800" dirty="0">
                <a:latin typeface="Cambria" panose="02040503050406030204" pitchFamily="18" charset="0"/>
              </a:rPr>
              <a:t> does not have a positive root, since it will</a:t>
            </a:r>
          </a:p>
          <a:p>
            <a:pPr marL="0" indent="0">
              <a:buNone/>
            </a:pPr>
            <a:r>
              <a:rPr lang="en-US" sz="1800" dirty="0">
                <a:latin typeface="Cambria" panose="02040503050406030204" pitchFamily="18" charset="0"/>
              </a:rPr>
              <a:t>   have to come back down or remain flat which contradicts the fact that </a:t>
            </a:r>
            <a:r>
              <a:rPr lang="en-US" sz="1800" i="1" dirty="0">
                <a:latin typeface="Cambria" panose="02040503050406030204" pitchFamily="18" charset="0"/>
              </a:rPr>
              <a:t>f(x)</a:t>
            </a:r>
            <a:r>
              <a:rPr lang="en-US" sz="1800" dirty="0">
                <a:latin typeface="Cambria" panose="02040503050406030204" pitchFamily="18" charset="0"/>
              </a:rPr>
              <a:t> is strictly</a:t>
            </a:r>
          </a:p>
          <a:p>
            <a:pPr marL="0" indent="0">
              <a:buNone/>
            </a:pPr>
            <a:r>
              <a:rPr lang="en-US" sz="1800" dirty="0">
                <a:latin typeface="Cambria" panose="02040503050406030204" pitchFamily="18" charset="0"/>
              </a:rPr>
              <a:t>   increasing.</a:t>
            </a:r>
          </a:p>
          <a:p>
            <a:pPr marL="0" indent="0">
              <a:buNone/>
            </a:pPr>
            <a:r>
              <a:rPr lang="en-US" sz="1800" dirty="0">
                <a:latin typeface="Cambria" panose="02040503050406030204" pitchFamily="18" charset="0"/>
              </a:rPr>
              <a:t>Step 5. Similarly, </a:t>
            </a:r>
            <a:r>
              <a:rPr lang="en-US" sz="1800" i="1" dirty="0">
                <a:latin typeface="Cambria" panose="02040503050406030204" pitchFamily="18" charset="0"/>
              </a:rPr>
              <a:t>f(x)</a:t>
            </a:r>
            <a:r>
              <a:rPr lang="en-US" sz="1800" dirty="0">
                <a:latin typeface="Cambria" panose="02040503050406030204" pitchFamily="18" charset="0"/>
              </a:rPr>
              <a:t> does not have a negative root. Thus,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EC0DA8B3-5E4C-9FA3-9105-49E71A26C0C9}"/>
              </a:ext>
            </a:extLst>
          </p:cNvPr>
          <p:cNvPicPr>
            <a:picLocks noChangeAspect="1"/>
          </p:cNvPicPr>
          <p:nvPr/>
        </p:nvPicPr>
        <p:blipFill>
          <a:blip r:embed="rId3"/>
          <a:stretch>
            <a:fillRect/>
          </a:stretch>
        </p:blipFill>
        <p:spPr>
          <a:xfrm>
            <a:off x="2927747" y="0"/>
            <a:ext cx="3288506" cy="3087169"/>
          </a:xfrm>
          <a:prstGeom prst="rect">
            <a:avLst/>
          </a:prstGeom>
        </p:spPr>
      </p:pic>
    </p:spTree>
    <p:extLst>
      <p:ext uri="{BB962C8B-B14F-4D97-AF65-F5344CB8AC3E}">
        <p14:creationId xmlns:p14="http://schemas.microsoft.com/office/powerpoint/2010/main" val="14583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685800" y="1371600"/>
            <a:ext cx="7772400" cy="4114800"/>
          </a:xfrm>
        </p:spPr>
        <p:txBody>
          <a:bodyPr/>
          <a:lstStyle/>
          <a:p>
            <a:pPr marL="0" indent="0" eaLnBrk="1" hangingPunct="1">
              <a:buNone/>
              <a:defRPr/>
            </a:pPr>
            <a:endParaRPr lang="en-US" dirty="0">
              <a:latin typeface="Arial" panose="020B0604020202020204" pitchFamily="34" charset="0"/>
              <a:ea typeface="ＭＳ Ｐゴシック" charset="0"/>
              <a:cs typeface="Arial" panose="020B0604020202020204" pitchFamily="34"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647EB4A7-1EE7-4391-AC08-B44E8F3CAA05}"/>
              </a:ext>
            </a:extLst>
          </p:cNvPr>
          <p:cNvPicPr>
            <a:picLocks noChangeAspect="1"/>
          </p:cNvPicPr>
          <p:nvPr/>
        </p:nvPicPr>
        <p:blipFill>
          <a:blip r:embed="rId3"/>
          <a:stretch>
            <a:fillRect/>
          </a:stretch>
        </p:blipFill>
        <p:spPr>
          <a:xfrm>
            <a:off x="235008" y="1219200"/>
            <a:ext cx="8374879" cy="4267200"/>
          </a:xfrm>
          <a:prstGeom prst="rect">
            <a:avLst/>
          </a:prstGeom>
        </p:spPr>
      </p:pic>
    </p:spTree>
    <p:extLst>
      <p:ext uri="{BB962C8B-B14F-4D97-AF65-F5344CB8AC3E}">
        <p14:creationId xmlns:p14="http://schemas.microsoft.com/office/powerpoint/2010/main" val="77256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Knots and enhanced manipulative imagination</a:t>
            </a:r>
          </a:p>
        </p:txBody>
      </p:sp>
      <p:sp>
        <p:nvSpPr>
          <p:cNvPr id="16386" name="Rectangle 3"/>
          <p:cNvSpPr>
            <a:spLocks noGrp="1" noChangeArrowheads="1"/>
          </p:cNvSpPr>
          <p:nvPr>
            <p:ph type="body" idx="1"/>
          </p:nvPr>
        </p:nvSpPr>
        <p:spPr/>
        <p:txBody>
          <a:bodyPr/>
          <a:lstStyle/>
          <a:p>
            <a:pPr eaLnBrk="1" hangingPunct="1">
              <a:defRPr/>
            </a:pPr>
            <a:r>
              <a:rPr lang="en-US" dirty="0" err="1">
                <a:latin typeface="Arial" charset="0"/>
                <a:ea typeface="ＭＳ Ｐゴシック" charset="0"/>
                <a:cs typeface="ＭＳ Ｐゴシック" charset="0"/>
              </a:rPr>
              <a:t>DeToffoli</a:t>
            </a:r>
            <a:r>
              <a:rPr lang="en-US" dirty="0">
                <a:latin typeface="Arial" charset="0"/>
                <a:ea typeface="ＭＳ Ｐゴシック" charset="0"/>
                <a:cs typeface="ＭＳ Ｐゴシック" charset="0"/>
              </a:rPr>
              <a:t> and </a:t>
            </a:r>
            <a:r>
              <a:rPr lang="en-US" dirty="0" err="1">
                <a:latin typeface="Arial" charset="0"/>
                <a:ea typeface="ＭＳ Ｐゴシック" charset="0"/>
                <a:cs typeface="ＭＳ Ｐゴシック" charset="0"/>
              </a:rPr>
              <a:t>Guardino</a:t>
            </a:r>
            <a:r>
              <a:rPr lang="en-US" dirty="0">
                <a:latin typeface="Arial" charset="0"/>
                <a:ea typeface="ＭＳ Ｐゴシック" charset="0"/>
                <a:cs typeface="ＭＳ Ｐゴシック" charset="0"/>
              </a:rPr>
              <a:t> (2014) claim </a:t>
            </a:r>
            <a:r>
              <a:rPr lang="en-US" i="1" dirty="0">
                <a:latin typeface="Arial" charset="0"/>
                <a:ea typeface="ＭＳ Ｐゴシック" charset="0"/>
                <a:cs typeface="ＭＳ Ｐゴシック" charset="0"/>
              </a:rPr>
              <a:t>enhanced manipulative imagination</a:t>
            </a:r>
            <a:r>
              <a:rPr lang="en-US" dirty="0">
                <a:latin typeface="Arial" charset="0"/>
                <a:ea typeface="ＭＳ Ｐゴシック" charset="0"/>
                <a:cs typeface="ＭＳ Ｐゴシック" charset="0"/>
              </a:rPr>
              <a:t> can warrant inferences in knot theory (and other branches of low dimensional topology).</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You can draw inferences by knot equivalences by </a:t>
            </a:r>
            <a:r>
              <a:rPr lang="en-US" b="1" dirty="0">
                <a:latin typeface="Arial" charset="0"/>
                <a:ea typeface="ＭＳ Ｐゴシック" charset="0"/>
                <a:cs typeface="ＭＳ Ｐゴシック" charset="0"/>
              </a:rPr>
              <a:t>imagining</a:t>
            </a:r>
            <a:r>
              <a:rPr lang="en-US" dirty="0">
                <a:latin typeface="Arial" charset="0"/>
                <a:ea typeface="ＭＳ Ｐゴシック" charset="0"/>
                <a:cs typeface="ＭＳ Ｐゴシック" charset="0"/>
              </a:rPr>
              <a:t> the outcome of </a:t>
            </a:r>
            <a:r>
              <a:rPr lang="en-US" b="1" dirty="0">
                <a:latin typeface="Arial" charset="0"/>
                <a:ea typeface="ＭＳ Ｐゴシック" charset="0"/>
                <a:cs typeface="ＭＳ Ｐゴシック" charset="0"/>
              </a:rPr>
              <a:t>manipulating</a:t>
            </a:r>
            <a:r>
              <a:rPr lang="en-US" dirty="0">
                <a:latin typeface="Arial" charset="0"/>
                <a:ea typeface="ＭＳ Ｐゴシック" charset="0"/>
                <a:cs typeface="ＭＳ Ｐゴシック" charset="0"/>
              </a:rPr>
              <a:t> a physical knot.</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Through practice, your imaginative abilities are </a:t>
            </a:r>
            <a:r>
              <a:rPr lang="en-US" b="1" dirty="0">
                <a:latin typeface="Arial" charset="0"/>
                <a:ea typeface="ＭＳ Ｐゴシック" charset="0"/>
                <a:cs typeface="ＭＳ Ｐゴシック" charset="0"/>
              </a:rPr>
              <a:t>enhanced</a:t>
            </a:r>
            <a:r>
              <a:rPr lang="en-US" dirty="0">
                <a:latin typeface="Arial" charset="0"/>
                <a:ea typeface="ＭＳ Ｐゴシック" charset="0"/>
                <a:cs typeface="ＭＳ Ｐゴシック" charset="0"/>
              </a:rPr>
              <a:t>.</a:t>
            </a:r>
          </a:p>
          <a:p>
            <a:pPr eaLnBrk="1" hangingPunct="1">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5774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Knots and enhanced manipulative imagination</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Our enhanced manipulative imagination is </a:t>
            </a:r>
            <a:r>
              <a:rPr lang="en-US" b="1" dirty="0">
                <a:latin typeface="Arial" charset="0"/>
                <a:ea typeface="ＭＳ Ｐゴシック" charset="0"/>
                <a:cs typeface="ＭＳ Ｐゴシック" charset="0"/>
              </a:rPr>
              <a:t>reliable and intersubjective</a:t>
            </a:r>
            <a:r>
              <a:rPr lang="en-US" dirty="0">
                <a:latin typeface="Arial" charset="0"/>
                <a:ea typeface="ＭＳ Ｐゴシック" charset="0"/>
                <a:cs typeface="ＭＳ Ｐゴシック" charset="0"/>
              </a:rPr>
              <a:t> because of our experience manipulating ropes and cords and the like in the 3D world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If we were </a:t>
            </a:r>
            <a:r>
              <a:rPr lang="en-US" i="1" dirty="0">
                <a:latin typeface="Arial" charset="0"/>
                <a:ea typeface="ＭＳ Ｐゴシック" charset="0"/>
                <a:cs typeface="ＭＳ Ｐゴシック" charset="0"/>
              </a:rPr>
              <a:t>Flatlanders</a:t>
            </a:r>
            <a:r>
              <a:rPr lang="en-US" dirty="0">
                <a:latin typeface="Arial" charset="0"/>
                <a:ea typeface="ＭＳ Ｐゴシック" charset="0"/>
                <a:cs typeface="ＭＳ Ｐゴシック" charset="0"/>
              </a:rPr>
              <a:t>, we’d probably need more formal proofs.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 way that a teacher would respond to a confused student might be with a more </a:t>
            </a:r>
            <a:r>
              <a:rPr lang="en-US" dirty="0" err="1">
                <a:latin typeface="Arial" charset="0"/>
                <a:ea typeface="ＭＳ Ｐゴシック" charset="0"/>
                <a:cs typeface="ＭＳ Ｐゴシック" charset="0"/>
              </a:rPr>
              <a:t>detaied</a:t>
            </a:r>
            <a:r>
              <a:rPr lang="en-US" dirty="0">
                <a:latin typeface="Arial" charset="0"/>
                <a:ea typeface="ＭＳ Ｐゴシック" charset="0"/>
                <a:cs typeface="ＭＳ Ｐゴシック" charset="0"/>
              </a:rPr>
              <a:t> picture, or with illustrating the transformation with a physical rope. It would probably not be with a rigorous sub-proof.</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These equivalence-preserving transformations </a:t>
            </a:r>
            <a:r>
              <a:rPr lang="en-US" b="1" dirty="0">
                <a:latin typeface="Arial" charset="0"/>
                <a:ea typeface="ＭＳ Ｐゴシック" charset="0"/>
                <a:cs typeface="ＭＳ Ｐゴシック" charset="0"/>
              </a:rPr>
              <a:t>can be formalized</a:t>
            </a:r>
            <a:r>
              <a:rPr lang="en-US" dirty="0">
                <a:latin typeface="Arial" charset="0"/>
                <a:ea typeface="ＭＳ Ｐゴシック" charset="0"/>
                <a:cs typeface="ＭＳ Ｐゴシック" charset="0"/>
              </a:rPr>
              <a:t>, but in practice, it is not the formalization that convinces mathematicians of equivalence. </a:t>
            </a:r>
          </a:p>
          <a:p>
            <a:pPr eaLnBrk="1" hangingPunct="1">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7536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But this is a (perhaps unique) mathematical practice? Do we draw inferences from diagrams in undergraduate mathematics?</a:t>
            </a:r>
          </a:p>
        </p:txBody>
      </p:sp>
      <p:sp>
        <p:nvSpPr>
          <p:cNvPr id="16386" name="Rectangle 3"/>
          <p:cNvSpPr>
            <a:spLocks noGrp="1" noChangeArrowheads="1"/>
          </p:cNvSpPr>
          <p:nvPr>
            <p:ph type="body" idx="1"/>
          </p:nvPr>
        </p:nvSpPr>
        <p:spPr/>
        <p:txBody>
          <a:bodyPr/>
          <a:lstStyle/>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None/>
              <a:defRPr/>
            </a:pPr>
            <a:endParaRPr lang="en-US" dirty="0">
              <a:latin typeface="Arial" panose="020B0604020202020204" pitchFamily="34" charset="0"/>
              <a:ea typeface="ＭＳ Ｐゴシック" charset="0"/>
              <a:cs typeface="Arial" panose="020B0604020202020204" pitchFamily="34"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3976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p:txBody>
          <a:bodyPr/>
          <a:lstStyle/>
          <a:p>
            <a:pPr marL="0" indent="0" eaLnBrk="1" hangingPunct="1">
              <a:buNone/>
              <a:defRPr/>
            </a:pPr>
            <a:r>
              <a:rPr lang="en-US" sz="1800" dirty="0">
                <a:effectLst/>
                <a:ea typeface="Times New Roman" panose="02020603050405020304" pitchFamily="18" charset="0"/>
              </a:rPr>
              <a:t>Mejia-Ramos, J.P. &amp; Weber, K. (2019). Mathematics majors’ diagram usage when writing proofs in calculus. </a:t>
            </a:r>
            <a:r>
              <a:rPr lang="en-US" sz="1800" i="1" dirty="0">
                <a:effectLst/>
                <a:ea typeface="Times New Roman" panose="02020603050405020304" pitchFamily="18" charset="0"/>
              </a:rPr>
              <a:t>Journal for Research in Mathematics Education</a:t>
            </a:r>
            <a:r>
              <a:rPr lang="en-US" sz="1800" dirty="0">
                <a:effectLst/>
                <a:ea typeface="Times New Roman" panose="02020603050405020304" pitchFamily="18" charset="0"/>
              </a:rPr>
              <a:t>, 50, 478-488.</a:t>
            </a:r>
          </a:p>
          <a:p>
            <a:pPr marL="0" indent="0" eaLnBrk="1" hangingPunct="1">
              <a:buNone/>
              <a:defRPr/>
            </a:pPr>
            <a:endParaRPr lang="en-US" dirty="0">
              <a:ea typeface="ＭＳ Ｐゴシック" charset="0"/>
              <a:cs typeface="ＭＳ Ｐゴシック" charset="0"/>
            </a:endParaRPr>
          </a:p>
          <a:p>
            <a:pPr marL="0" indent="0" eaLnBrk="1" hangingPunct="1">
              <a:buNone/>
              <a:defRPr/>
            </a:pPr>
            <a:r>
              <a:rPr lang="en-US" sz="1800" dirty="0" err="1">
                <a:solidFill>
                  <a:srgbClr val="000000"/>
                </a:solidFill>
                <a:effectLst/>
                <a:ea typeface="Times New Roman" panose="02020603050405020304" pitchFamily="18" charset="0"/>
              </a:rPr>
              <a:t>Zazkis</a:t>
            </a:r>
            <a:r>
              <a:rPr lang="en-US" sz="1800" dirty="0">
                <a:solidFill>
                  <a:srgbClr val="000000"/>
                </a:solidFill>
                <a:effectLst/>
                <a:ea typeface="Times New Roman" panose="02020603050405020304" pitchFamily="18" charset="0"/>
              </a:rPr>
              <a:t>, D., Weber, K. &amp; Mejia-Ramos, J.P. (2016). Bridging the gap between graphical arguments and verbal-syntactic proofs in a real analysis context. </a:t>
            </a:r>
            <a:r>
              <a:rPr lang="en-US" sz="1800" i="1" dirty="0">
                <a:solidFill>
                  <a:srgbClr val="000000"/>
                </a:solidFill>
                <a:effectLst/>
                <a:ea typeface="Times New Roman" panose="02020603050405020304" pitchFamily="18" charset="0"/>
              </a:rPr>
              <a:t>Educational Studies in Mathematics</a:t>
            </a:r>
            <a:r>
              <a:rPr lang="en-US" sz="1800" dirty="0">
                <a:solidFill>
                  <a:srgbClr val="000000"/>
                </a:solidFill>
                <a:effectLst/>
                <a:ea typeface="Times New Roman" panose="02020603050405020304" pitchFamily="18" charset="0"/>
              </a:rPr>
              <a:t>, 92, 155-173.</a:t>
            </a:r>
            <a:endParaRPr lang="en-US" sz="1800" dirty="0">
              <a:effectLst/>
              <a:ea typeface="Times New Roman" panose="02020603050405020304" pitchFamily="18" charset="0"/>
            </a:endParaRPr>
          </a:p>
          <a:p>
            <a:pPr marL="0" indent="0" eaLnBrk="1" hangingPunct="1">
              <a:buNone/>
              <a:defRPr/>
            </a:pPr>
            <a:endParaRPr lang="en-US" dirty="0">
              <a:ea typeface="ＭＳ Ｐゴシック" charset="0"/>
              <a:cs typeface="ＭＳ Ｐゴシック" charset="0"/>
            </a:endParaRPr>
          </a:p>
          <a:p>
            <a:pPr marL="0" indent="0" eaLnBrk="1" hangingPunct="1">
              <a:buNone/>
              <a:defRPr/>
            </a:pPr>
            <a:r>
              <a:rPr lang="en-US" sz="1800" dirty="0">
                <a:solidFill>
                  <a:srgbClr val="000000"/>
                </a:solidFill>
                <a:effectLst/>
                <a:ea typeface="Times New Roman" panose="02020603050405020304" pitchFamily="18" charset="0"/>
              </a:rPr>
              <a:t>Zhen, B. Mejia-Ramos, J.P., &amp; Weber, K. (2016). Mathematics majors’ perceptions on the permissibility of graphs in proofs. </a:t>
            </a:r>
            <a:r>
              <a:rPr lang="en-US" sz="1800" i="1" dirty="0">
                <a:solidFill>
                  <a:srgbClr val="000000"/>
                </a:solidFill>
                <a:effectLst/>
                <a:ea typeface="Times New Roman" panose="02020603050405020304" pitchFamily="18" charset="0"/>
              </a:rPr>
              <a:t>International Journal for Research in Undergraduate Mathematics Education</a:t>
            </a:r>
            <a:r>
              <a:rPr lang="en-US" sz="1800" dirty="0">
                <a:solidFill>
                  <a:srgbClr val="000000"/>
                </a:solidFill>
                <a:effectLst/>
                <a:ea typeface="Times New Roman" panose="02020603050405020304" pitchFamily="18" charset="0"/>
              </a:rPr>
              <a:t>, 2, 1-29.</a:t>
            </a:r>
          </a:p>
          <a:p>
            <a:pPr marL="0" indent="0" eaLnBrk="1" hangingPunct="1">
              <a:buNone/>
              <a:defRPr/>
            </a:pPr>
            <a:endParaRPr lang="en-US" sz="1800" dirty="0">
              <a:solidFill>
                <a:srgbClr val="000000"/>
              </a:solidFill>
              <a:ea typeface="Times New Roman" panose="02020603050405020304" pitchFamily="18" charset="0"/>
            </a:endParaRPr>
          </a:p>
          <a:p>
            <a:pPr marL="0" indent="0" eaLnBrk="1" hangingPunct="1">
              <a:buNone/>
              <a:defRPr/>
            </a:pPr>
            <a:r>
              <a:rPr lang="en-US" sz="1800" dirty="0">
                <a:effectLst/>
                <a:ea typeface="Times New Roman" panose="02020603050405020304" pitchFamily="18" charset="0"/>
              </a:rPr>
              <a:t>Weber, K. &amp; Mejia-Ramos, J.P. (2019). An empirical study on the admissibility of graphical inferences in mathematical proofs. In A. </a:t>
            </a:r>
            <a:r>
              <a:rPr lang="en-US" sz="1800" dirty="0" err="1">
                <a:effectLst/>
                <a:ea typeface="Times New Roman" panose="02020603050405020304" pitchFamily="18" charset="0"/>
              </a:rPr>
              <a:t>Aberdein</a:t>
            </a:r>
            <a:r>
              <a:rPr lang="en-US" sz="1800" dirty="0">
                <a:effectLst/>
                <a:ea typeface="Times New Roman" panose="02020603050405020304" pitchFamily="18" charset="0"/>
              </a:rPr>
              <a:t> &amp; M. Inglis (Ed.) </a:t>
            </a:r>
            <a:r>
              <a:rPr lang="en-US" sz="1800" i="1" dirty="0">
                <a:effectLst/>
                <a:ea typeface="Times New Roman" panose="02020603050405020304" pitchFamily="18" charset="0"/>
              </a:rPr>
              <a:t>Advances in Experimental Philosophy of Logic and Mathematics</a:t>
            </a:r>
            <a:r>
              <a:rPr lang="en-US" sz="1800" dirty="0">
                <a:effectLst/>
                <a:ea typeface="Times New Roman" panose="02020603050405020304" pitchFamily="18" charset="0"/>
              </a:rPr>
              <a:t> (pp. 123-144). Bloomsbury.</a:t>
            </a:r>
          </a:p>
          <a:p>
            <a:pPr marL="0" indent="0" eaLnBrk="1" hangingPunct="1">
              <a:buNone/>
              <a:defRPr/>
            </a:pPr>
            <a:endParaRPr lang="en-US" sz="1800" dirty="0">
              <a:effectLst/>
              <a:latin typeface="Times New Roman" panose="02020603050405020304" pitchFamily="18" charset="0"/>
              <a:ea typeface="Times New Roman" panose="02020603050405020304" pitchFamily="18"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None/>
              <a:defRPr/>
            </a:pPr>
            <a:endParaRPr lang="en-US" dirty="0">
              <a:latin typeface="Arial" panose="020B0604020202020204" pitchFamily="34" charset="0"/>
              <a:ea typeface="ＭＳ Ｐゴシック" charset="0"/>
              <a:cs typeface="Arial" panose="020B0604020202020204" pitchFamily="34"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9788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Diagrams and proofs:</a:t>
            </a:r>
            <a:br>
              <a:rPr lang="en-US" dirty="0"/>
            </a:br>
            <a:r>
              <a:rPr lang="en-US" dirty="0"/>
              <a:t>Three hypotheses from the literature</a:t>
            </a:r>
          </a:p>
        </p:txBody>
      </p:sp>
      <p:sp>
        <p:nvSpPr>
          <p:cNvPr id="16386" name="Rectangle 3"/>
          <p:cNvSpPr>
            <a:spLocks noGrp="1" noChangeArrowheads="1"/>
          </p:cNvSpPr>
          <p:nvPr>
            <p:ph type="body" idx="1"/>
          </p:nvPr>
        </p:nvSpPr>
        <p:spPr/>
        <p:txBody>
          <a:bodyPr/>
          <a:lstStyle/>
          <a:p>
            <a:r>
              <a:rPr lang="en-US" dirty="0"/>
              <a:t>The use of diagrams is essential to proving, at least in some domains. Diagrams provide opportunities to generate proof ideas, make conjectures, draw inferences, verify the validity of inferences that were symbolically derived, and so on.</a:t>
            </a:r>
            <a:br>
              <a:rPr lang="en-US" dirty="0"/>
            </a:br>
            <a:endParaRPr lang="en-US" dirty="0"/>
          </a:p>
          <a:p>
            <a:r>
              <a:rPr lang="en-US" dirty="0"/>
              <a:t>Most university mathematics students are reluctant to use diagrams in proving (perhaps because they have overgeneralized the maxim “you can’t prove with a diagram”).</a:t>
            </a:r>
          </a:p>
          <a:p>
            <a:pPr lvl="1"/>
            <a:r>
              <a:rPr lang="en-US" dirty="0"/>
              <a:t>Or the “proving styles” hypothesis: Students either consider diagrams extremely often, or they will almost never use diagrams at all.</a:t>
            </a:r>
            <a:br>
              <a:rPr lang="en-US" dirty="0"/>
            </a:br>
            <a:endParaRPr lang="en-US" dirty="0"/>
          </a:p>
          <a:p>
            <a:r>
              <a:rPr lang="en-US" dirty="0"/>
              <a:t>University mathematics students fail to prove because they do not consider diagrams sufficiently often. If students used diagrams more, they’d be better at proving.</a:t>
            </a:r>
          </a:p>
          <a:p>
            <a:pPr marL="0" indent="0" eaLnBrk="1" hangingPunct="1">
              <a:buNone/>
              <a:defRPr/>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None/>
              <a:defRPr/>
            </a:pPr>
            <a:endParaRPr lang="en-US" dirty="0">
              <a:latin typeface="Arial" panose="020B0604020202020204" pitchFamily="34" charset="0"/>
              <a:ea typeface="ＭＳ Ｐゴシック" charset="0"/>
              <a:cs typeface="Arial" panose="020B0604020202020204" pitchFamily="34"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5385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Methods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r>
              <a:rPr lang="en-US" dirty="0"/>
              <a:t>73 advanced mathematics students with above average grades who completed a course in real analysis and a course in linear algebra participated in this study.</a:t>
            </a:r>
          </a:p>
          <a:p>
            <a:r>
              <a:rPr lang="en-US" dirty="0"/>
              <a:t>Students were interviewed individually. </a:t>
            </a:r>
          </a:p>
          <a:p>
            <a:r>
              <a:rPr lang="en-US" dirty="0"/>
              <a:t>They were asked to ”think aloud” as they attempted to prove 7 statements from calculus, writing the proofs up like they would for an exam.</a:t>
            </a:r>
          </a:p>
          <a:p>
            <a:r>
              <a:rPr lang="en-US" dirty="0"/>
              <a:t>They were given (up to) 15 minutes to complete their proofs.</a:t>
            </a:r>
          </a:p>
          <a:p>
            <a:r>
              <a:rPr lang="en-US" dirty="0"/>
              <a:t>They had access to graphing software, where they could look at graphs of functions if they wanted to.</a:t>
            </a:r>
          </a:p>
        </p:txBody>
      </p:sp>
    </p:spTree>
    <p:extLst>
      <p:ext uri="{BB962C8B-B14F-4D97-AF65-F5344CB8AC3E}">
        <p14:creationId xmlns:p14="http://schemas.microsoft.com/office/powerpoint/2010/main" val="75740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Methods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r>
              <a:rPr lang="en-US" dirty="0"/>
              <a:t>Suppose that </a:t>
            </a:r>
            <a:r>
              <a:rPr lang="en-US" i="1" dirty="0"/>
              <a:t>f(x) </a:t>
            </a:r>
            <a:r>
              <a:rPr lang="en-US" dirty="0"/>
              <a:t>is a differentiable even function. Prove that </a:t>
            </a:r>
            <a:r>
              <a:rPr lang="en-US" i="1" dirty="0"/>
              <a:t>f’(x)</a:t>
            </a:r>
            <a:r>
              <a:rPr lang="en-US" dirty="0"/>
              <a:t> is an odd function.</a:t>
            </a:r>
            <a:br>
              <a:rPr lang="en-US" dirty="0"/>
            </a:br>
            <a:endParaRPr lang="en-US" dirty="0"/>
          </a:p>
          <a:p>
            <a:r>
              <a:rPr lang="en-US" dirty="0"/>
              <a:t>Prove that the only real solution to the equation</a:t>
            </a:r>
            <a:br>
              <a:rPr lang="en-US" dirty="0"/>
            </a:br>
            <a:r>
              <a:rPr lang="en-US" dirty="0"/>
              <a:t>x</a:t>
            </a:r>
            <a:r>
              <a:rPr lang="en-US" baseline="30000" dirty="0"/>
              <a:t>3</a:t>
            </a:r>
            <a:r>
              <a:rPr lang="en-US" dirty="0"/>
              <a:t> + 5x = 3x</a:t>
            </a:r>
            <a:r>
              <a:rPr lang="en-US" baseline="30000" dirty="0"/>
              <a:t>2</a:t>
            </a:r>
            <a:r>
              <a:rPr lang="en-US" dirty="0"/>
              <a:t> + sin x</a:t>
            </a:r>
            <a:br>
              <a:rPr lang="en-US" dirty="0"/>
            </a:br>
            <a:r>
              <a:rPr lang="en-US" dirty="0"/>
              <a:t>is x = 0.</a:t>
            </a:r>
          </a:p>
        </p:txBody>
      </p:sp>
    </p:spTree>
    <p:extLst>
      <p:ext uri="{BB962C8B-B14F-4D97-AF65-F5344CB8AC3E}">
        <p14:creationId xmlns:p14="http://schemas.microsoft.com/office/powerpoint/2010/main" val="3121005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32D6-0C57-BA9A-2FEE-257E2D9FD5DF}"/>
              </a:ext>
            </a:extLst>
          </p:cNvPr>
          <p:cNvSpPr>
            <a:spLocks noGrp="1"/>
          </p:cNvSpPr>
          <p:nvPr>
            <p:ph type="title"/>
          </p:nvPr>
        </p:nvSpPr>
        <p:spPr/>
        <p:txBody>
          <a:bodyPr>
            <a:normAutofit fontScale="90000"/>
          </a:bodyPr>
          <a:lstStyle/>
          <a:p>
            <a:r>
              <a:rPr lang="en-US" dirty="0"/>
              <a:t>Diagrams and proofs:</a:t>
            </a:r>
            <a:br>
              <a:rPr lang="en-US" dirty="0"/>
            </a:br>
            <a:r>
              <a:rPr lang="en-US" dirty="0"/>
              <a:t>Methods</a:t>
            </a:r>
          </a:p>
        </p:txBody>
      </p:sp>
      <p:pic>
        <p:nvPicPr>
          <p:cNvPr id="4" name="Content Placeholder 3">
            <a:extLst>
              <a:ext uri="{FF2B5EF4-FFF2-40B4-BE49-F238E27FC236}">
                <a16:creationId xmlns:a16="http://schemas.microsoft.com/office/drawing/2014/main" id="{E070ED58-DEB2-9DF3-7ECD-E08CA7B46993}"/>
              </a:ext>
            </a:extLst>
          </p:cNvPr>
          <p:cNvPicPr>
            <a:picLocks noGrp="1" noChangeAspect="1"/>
          </p:cNvPicPr>
          <p:nvPr>
            <p:ph idx="1"/>
          </p:nvPr>
        </p:nvPicPr>
        <p:blipFill>
          <a:blip r:embed="rId2"/>
          <a:stretch>
            <a:fillRect/>
          </a:stretch>
        </p:blipFill>
        <p:spPr>
          <a:xfrm>
            <a:off x="2773018" y="2209862"/>
            <a:ext cx="3988076" cy="3743907"/>
          </a:xfrm>
          <a:prstGeom prst="rect">
            <a:avLst/>
          </a:prstGeom>
        </p:spPr>
      </p:pic>
    </p:spTree>
    <p:extLst>
      <p:ext uri="{BB962C8B-B14F-4D97-AF65-F5344CB8AC3E}">
        <p14:creationId xmlns:p14="http://schemas.microsoft.com/office/powerpoint/2010/main" val="3476815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Methods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lnSpcReduction="10000"/>
          </a:bodyPr>
          <a:lstStyle/>
          <a:p>
            <a:pPr marL="0" indent="0">
              <a:buNone/>
            </a:pPr>
            <a:r>
              <a:rPr lang="en-US" dirty="0"/>
              <a:t>Measures:</a:t>
            </a:r>
          </a:p>
          <a:p>
            <a:r>
              <a:rPr lang="en-US" dirty="0"/>
              <a:t>VALID PROOF: The number of proofs that the participant wrote that were scored as fully correct, or correct with minor and insignificant errors.</a:t>
            </a:r>
          </a:p>
          <a:p>
            <a:r>
              <a:rPr lang="en-US" dirty="0"/>
              <a:t>DIAGRAM TASKS: The number of tasks in which a participant used a diagram.</a:t>
            </a:r>
          </a:p>
          <a:p>
            <a:r>
              <a:rPr lang="en-US" dirty="0"/>
              <a:t>DIAGRAM ACTIONS: The number of actions that a participant performed on the diagram (e.g., made an inference, formed a conjecture, checked an earlier deductive inference)</a:t>
            </a:r>
          </a:p>
          <a:p>
            <a:r>
              <a:rPr lang="en-US" dirty="0"/>
              <a:t>ADVANCED MATH COURSE PERFORMANCE (AMCP): GPA in real analysis, linear algebra, and transition-to-proof course</a:t>
            </a:r>
          </a:p>
        </p:txBody>
      </p:sp>
    </p:spTree>
    <p:extLst>
      <p:ext uri="{BB962C8B-B14F-4D97-AF65-F5344CB8AC3E}">
        <p14:creationId xmlns:p14="http://schemas.microsoft.com/office/powerpoint/2010/main" val="245965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0" y="1981200"/>
            <a:ext cx="8991600" cy="4114800"/>
          </a:xfrm>
        </p:spPr>
        <p:txBody>
          <a:bodyPr/>
          <a:lstStyle/>
          <a:p>
            <a:pPr marL="0" indent="0">
              <a:buNone/>
            </a:pPr>
            <a:endParaRPr lang="en-US" sz="2000" dirty="0">
              <a:latin typeface="Cambria" panose="02040503050406030204" pitchFamily="18" charset="0"/>
            </a:endParaRPr>
          </a:p>
          <a:p>
            <a:pPr marL="0" indent="0">
              <a:buNone/>
            </a:pPr>
            <a:endParaRPr lang="en-US"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r>
              <a:rPr lang="en-US" sz="1800" dirty="0">
                <a:latin typeface="Cambria" panose="02040503050406030204" pitchFamily="18" charset="0"/>
              </a:rPr>
              <a:t>Prove that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 + 5</a:t>
            </a:r>
            <a:r>
              <a:rPr lang="en-US" sz="1800" i="1" dirty="0">
                <a:latin typeface="Cambria" panose="02040503050406030204" pitchFamily="18" charset="0"/>
              </a:rPr>
              <a:t>x</a:t>
            </a:r>
            <a:r>
              <a:rPr lang="en-US" sz="1800" dirty="0">
                <a:latin typeface="Cambria" panose="02040503050406030204" pitchFamily="18" charset="0"/>
              </a:rPr>
              <a:t> = 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 + sin </a:t>
            </a:r>
            <a:r>
              <a:rPr lang="en-US" sz="1800" i="1" dirty="0">
                <a:latin typeface="Cambria" panose="02040503050406030204" pitchFamily="18" charset="0"/>
              </a:rPr>
              <a:t>x</a:t>
            </a:r>
            <a:r>
              <a:rPr lang="en-US" sz="1800" dirty="0">
                <a:latin typeface="Cambria" panose="02040503050406030204" pitchFamily="18" charset="0"/>
              </a:rPr>
              <a:t> only has a root at </a:t>
            </a:r>
            <a:r>
              <a:rPr lang="en-US" sz="1800" i="1" dirty="0">
                <a:latin typeface="Cambria" panose="02040503050406030204" pitchFamily="18" charset="0"/>
              </a:rPr>
              <a:t>x</a:t>
            </a:r>
            <a:r>
              <a:rPr lang="en-US" sz="1800" dirty="0">
                <a:latin typeface="Cambria" panose="02040503050406030204" pitchFamily="18" charset="0"/>
              </a:rPr>
              <a:t> = 0.</a:t>
            </a:r>
          </a:p>
          <a:p>
            <a:pPr marL="0" indent="0">
              <a:buNone/>
            </a:pPr>
            <a:endParaRPr lang="en-US" sz="1800" dirty="0">
              <a:latin typeface="Cambria" panose="02040503050406030204" pitchFamily="18" charset="0"/>
            </a:endParaRPr>
          </a:p>
          <a:p>
            <a:pPr marL="0" indent="0">
              <a:buNone/>
            </a:pPr>
            <a:r>
              <a:rPr lang="en-US" sz="1800" dirty="0">
                <a:latin typeface="Cambria" panose="02040503050406030204" pitchFamily="18" charset="0"/>
              </a:rPr>
              <a:t>Step 1. We can rewrite the given equation as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a:t>
            </a:r>
            <a:r>
              <a:rPr lang="en-US" sz="1800" dirty="0">
                <a:latin typeface="Cambria" panose="02040503050406030204" pitchFamily="18" charset="0"/>
              </a:rPr>
              <a:t>. Then it suffices to show that</a:t>
            </a:r>
          </a:p>
          <a:p>
            <a:pPr marL="0" indent="0">
              <a:buNone/>
            </a:pPr>
            <a:r>
              <a:rPr lang="en-US" sz="1800" dirty="0">
                <a:latin typeface="Cambria" panose="02040503050406030204" pitchFamily="18" charset="0"/>
              </a:rPr>
              <a:t>    </a:t>
            </a:r>
            <a:r>
              <a:rPr lang="en-US" sz="1800" i="1" dirty="0">
                <a:latin typeface="Cambria" panose="02040503050406030204" pitchFamily="18" charset="0"/>
              </a:rPr>
              <a:t>f(x)</a:t>
            </a:r>
            <a:r>
              <a:rPr lang="en-US" sz="1800" dirty="0">
                <a:latin typeface="Cambria" panose="02040503050406030204" pitchFamily="18" charset="0"/>
              </a:rPr>
              <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 </a:t>
            </a:r>
            <a:r>
              <a:rPr lang="en-US" sz="1800" dirty="0">
                <a:latin typeface="Cambria" panose="02040503050406030204" pitchFamily="18" charset="0"/>
              </a:rPr>
              <a:t>if and only if </a:t>
            </a:r>
            <a:r>
              <a:rPr lang="en-US" sz="1800" i="1" dirty="0">
                <a:latin typeface="Cambria" panose="02040503050406030204" pitchFamily="18" charset="0"/>
              </a:rPr>
              <a:t>x</a:t>
            </a:r>
            <a:r>
              <a:rPr lang="en-US" sz="1800" dirty="0">
                <a:latin typeface="Cambria" panose="02040503050406030204" pitchFamily="18" charset="0"/>
              </a:rPr>
              <a:t>=0.</a:t>
            </a:r>
            <a:endParaRPr lang="en-US" sz="1800" baseline="30000" dirty="0">
              <a:latin typeface="Cambria" panose="02040503050406030204" pitchFamily="18" charset="0"/>
            </a:endParaRPr>
          </a:p>
          <a:p>
            <a:pPr marL="0" indent="0">
              <a:buNone/>
            </a:pPr>
            <a:r>
              <a:rPr lang="en-US" sz="1800" dirty="0">
                <a:latin typeface="Cambria" panose="02040503050406030204" pitchFamily="18" charset="0"/>
              </a:rPr>
              <a:t>Step 2. First, we know that </a:t>
            </a:r>
            <a:r>
              <a:rPr lang="en-US" sz="1800" i="1" dirty="0">
                <a:latin typeface="Cambria" panose="02040503050406030204" pitchFamily="18" charset="0"/>
              </a:rPr>
              <a:t>x</a:t>
            </a:r>
            <a:r>
              <a:rPr lang="en-US" sz="1800" dirty="0">
                <a:latin typeface="Cambria" panose="02040503050406030204" pitchFamily="18" charset="0"/>
              </a:rPr>
              <a:t>=0 is a solution since f(0)=0</a:t>
            </a:r>
            <a:r>
              <a:rPr lang="en-US" sz="1800" baseline="30000" dirty="0">
                <a:latin typeface="Cambria" panose="02040503050406030204" pitchFamily="18" charset="0"/>
              </a:rPr>
              <a:t>3</a:t>
            </a:r>
            <a:r>
              <a:rPr lang="en-US" sz="1800" dirty="0">
                <a:latin typeface="Cambria" panose="02040503050406030204" pitchFamily="18" charset="0"/>
              </a:rPr>
              <a:t>-3(0)</a:t>
            </a:r>
            <a:r>
              <a:rPr lang="en-US" sz="1800" baseline="30000" dirty="0">
                <a:latin typeface="Cambria" panose="02040503050406030204" pitchFamily="18" charset="0"/>
              </a:rPr>
              <a:t>2</a:t>
            </a:r>
            <a:r>
              <a:rPr lang="en-US" sz="1800" dirty="0">
                <a:latin typeface="Cambria" panose="02040503050406030204" pitchFamily="18" charset="0"/>
              </a:rPr>
              <a:t>+5(0)-sin(0)=0. So we</a:t>
            </a:r>
          </a:p>
          <a:p>
            <a:pPr marL="0" indent="0">
              <a:buNone/>
            </a:pPr>
            <a:r>
              <a:rPr lang="en-US" sz="1800" dirty="0">
                <a:latin typeface="Cambria" panose="02040503050406030204" pitchFamily="18" charset="0"/>
              </a:rPr>
              <a:t>   show that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a:buNone/>
            </a:pPr>
            <a:r>
              <a:rPr lang="en-US" sz="1800" dirty="0">
                <a:solidFill>
                  <a:srgbClr val="FF0000"/>
                </a:solidFill>
                <a:latin typeface="Cambria" panose="02040503050406030204" pitchFamily="18" charset="0"/>
              </a:rPr>
              <a:t>Step 3. Given the graph above, </a:t>
            </a:r>
            <a:r>
              <a:rPr lang="en-US" sz="1800" i="1" dirty="0">
                <a:solidFill>
                  <a:srgbClr val="FF0000"/>
                </a:solidFill>
                <a:latin typeface="Cambria" panose="02040503050406030204" pitchFamily="18" charset="0"/>
              </a:rPr>
              <a:t>f(x)</a:t>
            </a:r>
            <a:r>
              <a:rPr lang="en-US" sz="1800" dirty="0">
                <a:solidFill>
                  <a:srgbClr val="FF0000"/>
                </a:solidFill>
                <a:latin typeface="Cambria" panose="02040503050406030204" pitchFamily="18" charset="0"/>
              </a:rPr>
              <a:t> is strictly increasing.</a:t>
            </a:r>
          </a:p>
          <a:p>
            <a:pPr marL="0" indent="0">
              <a:buNone/>
            </a:pPr>
            <a:r>
              <a:rPr lang="en-US" sz="1800" dirty="0">
                <a:latin typeface="Cambria" panose="02040503050406030204" pitchFamily="18" charset="0"/>
              </a:rPr>
              <a:t>Step 4. Because </a:t>
            </a:r>
            <a:r>
              <a:rPr lang="en-US" sz="1800" i="1" dirty="0">
                <a:latin typeface="Cambria" panose="02040503050406030204" pitchFamily="18" charset="0"/>
              </a:rPr>
              <a:t>f(x)</a:t>
            </a:r>
            <a:r>
              <a:rPr lang="en-US" sz="1800" dirty="0">
                <a:latin typeface="Cambria" panose="02040503050406030204" pitchFamily="18" charset="0"/>
              </a:rPr>
              <a:t> is strictly increasing, </a:t>
            </a:r>
            <a:r>
              <a:rPr lang="en-US" sz="1800" i="1" dirty="0">
                <a:latin typeface="Cambria" panose="02040503050406030204" pitchFamily="18" charset="0"/>
              </a:rPr>
              <a:t>f(x)</a:t>
            </a:r>
            <a:r>
              <a:rPr lang="en-US" sz="1800" dirty="0">
                <a:latin typeface="Cambria" panose="02040503050406030204" pitchFamily="18" charset="0"/>
              </a:rPr>
              <a:t> does not have a positive root, since it will</a:t>
            </a:r>
          </a:p>
          <a:p>
            <a:pPr marL="0" indent="0">
              <a:buNone/>
            </a:pPr>
            <a:r>
              <a:rPr lang="en-US" sz="1800" dirty="0">
                <a:latin typeface="Cambria" panose="02040503050406030204" pitchFamily="18" charset="0"/>
              </a:rPr>
              <a:t>   have to come back down or remain flat which contradicts the fact that </a:t>
            </a:r>
            <a:r>
              <a:rPr lang="en-US" sz="1800" i="1" dirty="0">
                <a:latin typeface="Cambria" panose="02040503050406030204" pitchFamily="18" charset="0"/>
              </a:rPr>
              <a:t>f(x)</a:t>
            </a:r>
            <a:r>
              <a:rPr lang="en-US" sz="1800" dirty="0">
                <a:latin typeface="Cambria" panose="02040503050406030204" pitchFamily="18" charset="0"/>
              </a:rPr>
              <a:t> is strictly</a:t>
            </a:r>
          </a:p>
          <a:p>
            <a:pPr marL="0" indent="0">
              <a:buNone/>
            </a:pPr>
            <a:r>
              <a:rPr lang="en-US" sz="1800" dirty="0">
                <a:latin typeface="Cambria" panose="02040503050406030204" pitchFamily="18" charset="0"/>
              </a:rPr>
              <a:t>   increasing.</a:t>
            </a:r>
          </a:p>
          <a:p>
            <a:pPr marL="0" indent="0">
              <a:buNone/>
            </a:pPr>
            <a:r>
              <a:rPr lang="en-US" sz="1800" dirty="0">
                <a:latin typeface="Cambria" panose="02040503050406030204" pitchFamily="18" charset="0"/>
              </a:rPr>
              <a:t>Step 5. Similarly, </a:t>
            </a:r>
            <a:r>
              <a:rPr lang="en-US" sz="1800" i="1" dirty="0">
                <a:latin typeface="Cambria" panose="02040503050406030204" pitchFamily="18" charset="0"/>
              </a:rPr>
              <a:t>f(x)</a:t>
            </a:r>
            <a:r>
              <a:rPr lang="en-US" sz="1800" dirty="0">
                <a:latin typeface="Cambria" panose="02040503050406030204" pitchFamily="18" charset="0"/>
              </a:rPr>
              <a:t> does not have a negative root. Thus,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EC0DA8B3-5E4C-9FA3-9105-49E71A26C0C9}"/>
              </a:ext>
            </a:extLst>
          </p:cNvPr>
          <p:cNvPicPr>
            <a:picLocks noChangeAspect="1"/>
          </p:cNvPicPr>
          <p:nvPr/>
        </p:nvPicPr>
        <p:blipFill>
          <a:blip r:embed="rId3"/>
          <a:stretch>
            <a:fillRect/>
          </a:stretch>
        </p:blipFill>
        <p:spPr>
          <a:xfrm>
            <a:off x="2927747" y="0"/>
            <a:ext cx="3288506" cy="3087169"/>
          </a:xfrm>
          <a:prstGeom prst="rect">
            <a:avLst/>
          </a:prstGeom>
        </p:spPr>
      </p:pic>
    </p:spTree>
    <p:extLst>
      <p:ext uri="{BB962C8B-B14F-4D97-AF65-F5344CB8AC3E}">
        <p14:creationId xmlns:p14="http://schemas.microsoft.com/office/powerpoint/2010/main" val="222364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Reading proofs and checking proofs for correctness</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We present students with proofs, in part, so they can have a good reason to believe that theorems are true. But if they are to obtain legitimate conviction, they need to distinguish good proofs from bad (Selden &amp; Selden, 2003).</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There have been a large number of studies in which undergraduate mathematics students have asked students to check proofs for correctness.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In each study, the students have performed very poorly, and cannot distinguish correct proofs from invalid arguments (Inglis &amp; </a:t>
            </a:r>
            <a:r>
              <a:rPr lang="en-US" dirty="0" err="1">
                <a:latin typeface="Arial" charset="0"/>
                <a:ea typeface="ＭＳ Ｐゴシック" charset="0"/>
                <a:cs typeface="ＭＳ Ｐゴシック" charset="0"/>
              </a:rPr>
              <a:t>Alcock</a:t>
            </a:r>
            <a:r>
              <a:rPr lang="en-US" dirty="0">
                <a:latin typeface="Arial" charset="0"/>
                <a:ea typeface="ＭＳ Ｐゴシック" charset="0"/>
                <a:cs typeface="ＭＳ Ｐゴシック" charset="0"/>
              </a:rPr>
              <a:t>, 2012; Ko &amp; Knuth, 2013; Selden &amp; Selden, 2003; Weber, 2010).</a:t>
            </a:r>
          </a:p>
        </p:txBody>
      </p:sp>
    </p:spTree>
    <p:extLst>
      <p:ext uri="{BB962C8B-B14F-4D97-AF65-F5344CB8AC3E}">
        <p14:creationId xmlns:p14="http://schemas.microsoft.com/office/powerpoint/2010/main" val="388328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Results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D22FE801-EBD5-58A1-1A15-4DE8BA059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4942232" cy="4942232"/>
          </a:xfrm>
          <a:prstGeom prst="rect">
            <a:avLst/>
          </a:prstGeom>
        </p:spPr>
      </p:pic>
    </p:spTree>
    <p:extLst>
      <p:ext uri="{BB962C8B-B14F-4D97-AF65-F5344CB8AC3E}">
        <p14:creationId xmlns:p14="http://schemas.microsoft.com/office/powerpoint/2010/main" val="403938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results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350" dirty="0">
                <a:ea typeface="Times" pitchFamily="2" charset="0"/>
                <a:cs typeface="Times New Roman" panose="02020603050405020304" pitchFamily="18" charset="0"/>
              </a:rPr>
              <a:t>*- Indicates a statistically significant correlation with </a:t>
            </a:r>
            <a:r>
              <a:rPr lang="en-US" sz="1350" i="1" dirty="0">
                <a:ea typeface="Times" pitchFamily="2" charset="0"/>
                <a:cs typeface="Times New Roman" panose="02020603050405020304" pitchFamily="18" charset="0"/>
              </a:rPr>
              <a:t>p</a:t>
            </a:r>
            <a:r>
              <a:rPr lang="en-US" sz="1350" dirty="0">
                <a:ea typeface="Times" pitchFamily="2" charset="0"/>
                <a:cs typeface="Times New Roman" panose="02020603050405020304" pitchFamily="18" charset="0"/>
              </a:rPr>
              <a:t> &lt; 0.05</a:t>
            </a:r>
          </a:p>
          <a:p>
            <a:pPr marL="0" indent="0">
              <a:buNone/>
            </a:pPr>
            <a:r>
              <a:rPr lang="en-US" sz="1500" dirty="0">
                <a:ea typeface="Times" pitchFamily="2" charset="0"/>
                <a:cs typeface="Times New Roman" panose="02020603050405020304" pitchFamily="18" charset="0"/>
              </a:rPr>
              <a:t>Mejia-Ramos, J.P. &amp; Weber, K. (2019). Mathematics majors’ diagram usage when writing proofs in calculus. </a:t>
            </a:r>
            <a:r>
              <a:rPr lang="en-US" sz="1500" i="1" dirty="0">
                <a:ea typeface="Times" pitchFamily="2" charset="0"/>
                <a:cs typeface="Times New Roman" panose="02020603050405020304" pitchFamily="18" charset="0"/>
              </a:rPr>
              <a:t>Journal for Research in Mathematics Education</a:t>
            </a:r>
            <a:r>
              <a:rPr lang="en-US" sz="1500" dirty="0">
                <a:ea typeface="Times" pitchFamily="2" charset="0"/>
                <a:cs typeface="Times New Roman" panose="02020603050405020304" pitchFamily="18" charset="0"/>
              </a:rPr>
              <a:t>, 50, 478-488.</a:t>
            </a:r>
          </a:p>
          <a:p>
            <a:pPr marL="0" indent="0">
              <a:buNone/>
            </a:pPr>
            <a:endParaRPr lang="en-US" dirty="0"/>
          </a:p>
        </p:txBody>
      </p:sp>
      <p:graphicFrame>
        <p:nvGraphicFramePr>
          <p:cNvPr id="5" name="Table 5">
            <a:extLst>
              <a:ext uri="{FF2B5EF4-FFF2-40B4-BE49-F238E27FC236}">
                <a16:creationId xmlns:a16="http://schemas.microsoft.com/office/drawing/2014/main" id="{9C8C16E6-CC0F-74E0-1A23-C88387091A67}"/>
              </a:ext>
            </a:extLst>
          </p:cNvPr>
          <p:cNvGraphicFramePr>
            <a:graphicFrameLocks noGrp="1"/>
          </p:cNvGraphicFramePr>
          <p:nvPr/>
        </p:nvGraphicFramePr>
        <p:xfrm>
          <a:off x="381000" y="1885950"/>
          <a:ext cx="8305800" cy="4438650"/>
        </p:xfrm>
        <a:graphic>
          <a:graphicData uri="http://schemas.openxmlformats.org/drawingml/2006/table">
            <a:tbl>
              <a:tblPr firstRow="1" bandRow="1">
                <a:tableStyleId>{073A0DAA-6AF3-43AB-8588-CEC1D06C72B9}</a:tableStyleId>
              </a:tblPr>
              <a:tblGrid>
                <a:gridCol w="1661160">
                  <a:extLst>
                    <a:ext uri="{9D8B030D-6E8A-4147-A177-3AD203B41FA5}">
                      <a16:colId xmlns:a16="http://schemas.microsoft.com/office/drawing/2014/main" val="3403300197"/>
                    </a:ext>
                  </a:extLst>
                </a:gridCol>
                <a:gridCol w="1661160">
                  <a:extLst>
                    <a:ext uri="{9D8B030D-6E8A-4147-A177-3AD203B41FA5}">
                      <a16:colId xmlns:a16="http://schemas.microsoft.com/office/drawing/2014/main" val="929755659"/>
                    </a:ext>
                  </a:extLst>
                </a:gridCol>
                <a:gridCol w="1661160">
                  <a:extLst>
                    <a:ext uri="{9D8B030D-6E8A-4147-A177-3AD203B41FA5}">
                      <a16:colId xmlns:a16="http://schemas.microsoft.com/office/drawing/2014/main" val="1007696312"/>
                    </a:ext>
                  </a:extLst>
                </a:gridCol>
                <a:gridCol w="1661160">
                  <a:extLst>
                    <a:ext uri="{9D8B030D-6E8A-4147-A177-3AD203B41FA5}">
                      <a16:colId xmlns:a16="http://schemas.microsoft.com/office/drawing/2014/main" val="327673167"/>
                    </a:ext>
                  </a:extLst>
                </a:gridCol>
                <a:gridCol w="1661160">
                  <a:extLst>
                    <a:ext uri="{9D8B030D-6E8A-4147-A177-3AD203B41FA5}">
                      <a16:colId xmlns:a16="http://schemas.microsoft.com/office/drawing/2014/main" val="62608501"/>
                    </a:ext>
                  </a:extLst>
                </a:gridCol>
              </a:tblGrid>
              <a:tr h="887730">
                <a:tc>
                  <a:txBody>
                    <a:bodyPr/>
                    <a:lstStyle/>
                    <a:p>
                      <a:endParaRPr lang="en-US" sz="1800" dirty="0"/>
                    </a:p>
                  </a:txBody>
                  <a:tcPr marL="68580" marR="68580" marT="34290" marB="34290"/>
                </a:tc>
                <a:tc>
                  <a:txBody>
                    <a:bodyPr/>
                    <a:lstStyle/>
                    <a:p>
                      <a:r>
                        <a:rPr lang="en-US" sz="1800" dirty="0"/>
                        <a:t>AMCP (Grades)</a:t>
                      </a:r>
                    </a:p>
                  </a:txBody>
                  <a:tcPr marL="68580" marR="68580" marT="34290" marB="34290"/>
                </a:tc>
                <a:tc>
                  <a:txBody>
                    <a:bodyPr/>
                    <a:lstStyle/>
                    <a:p>
                      <a:r>
                        <a:rPr lang="en-US" sz="1800" dirty="0"/>
                        <a:t>VALID PROOF</a:t>
                      </a:r>
                    </a:p>
                  </a:txBody>
                  <a:tcPr marL="68580" marR="68580" marT="34290" marB="34290"/>
                </a:tc>
                <a:tc>
                  <a:txBody>
                    <a:bodyPr/>
                    <a:lstStyle/>
                    <a:p>
                      <a:r>
                        <a:rPr lang="en-US" sz="1800" dirty="0"/>
                        <a:t>DIAGRAM TASKS</a:t>
                      </a:r>
                    </a:p>
                  </a:txBody>
                  <a:tcPr marL="68580" marR="68580" marT="34290" marB="34290"/>
                </a:tc>
                <a:tc>
                  <a:txBody>
                    <a:bodyPr/>
                    <a:lstStyle/>
                    <a:p>
                      <a:r>
                        <a:rPr lang="en-US" sz="1800" dirty="0"/>
                        <a:t>DIAGRAM ACTIONS</a:t>
                      </a:r>
                    </a:p>
                  </a:txBody>
                  <a:tcPr marL="68580" marR="68580" marT="34290" marB="34290"/>
                </a:tc>
                <a:extLst>
                  <a:ext uri="{0D108BD9-81ED-4DB2-BD59-A6C34878D82A}">
                    <a16:rowId xmlns:a16="http://schemas.microsoft.com/office/drawing/2014/main" val="1045119207"/>
                  </a:ext>
                </a:extLst>
              </a:tr>
              <a:tr h="887730">
                <a:tc>
                  <a:txBody>
                    <a:bodyPr/>
                    <a:lstStyle/>
                    <a:p>
                      <a:r>
                        <a:rPr lang="en-US" sz="1800" dirty="0"/>
                        <a:t>AMCP (Grades)</a:t>
                      </a:r>
                    </a:p>
                  </a:txBody>
                  <a:tcPr marL="68580" marR="68580" marT="34290" marB="34290"/>
                </a:tc>
                <a:tc>
                  <a:txBody>
                    <a:bodyPr/>
                    <a:lstStyle/>
                    <a:p>
                      <a:endParaRPr lang="en-US" sz="1800" dirty="0"/>
                    </a:p>
                  </a:txBody>
                  <a:tcPr marL="68580" marR="68580" marT="34290" marB="34290"/>
                </a:tc>
                <a:tc>
                  <a:txBody>
                    <a:bodyPr/>
                    <a:lstStyle/>
                    <a:p>
                      <a:r>
                        <a:rPr lang="en-US" sz="1800" dirty="0"/>
                        <a:t>0.54</a:t>
                      </a:r>
                      <a:r>
                        <a:rPr lang="en-US" sz="1800" baseline="30000" dirty="0"/>
                        <a:t>*</a:t>
                      </a:r>
                      <a:endParaRPr lang="en-US" sz="1800" dirty="0"/>
                    </a:p>
                  </a:txBody>
                  <a:tcPr marL="68580" marR="68580" marT="34290" marB="34290"/>
                </a:tc>
                <a:tc>
                  <a:txBody>
                    <a:bodyPr/>
                    <a:lstStyle/>
                    <a:p>
                      <a:r>
                        <a:rPr lang="en-US" sz="1800" dirty="0"/>
                        <a:t>0.09</a:t>
                      </a:r>
                    </a:p>
                  </a:txBody>
                  <a:tcPr marL="68580" marR="68580" marT="34290" marB="34290"/>
                </a:tc>
                <a:tc>
                  <a:txBody>
                    <a:bodyPr/>
                    <a:lstStyle/>
                    <a:p>
                      <a:r>
                        <a:rPr lang="en-US" sz="1800" dirty="0"/>
                        <a:t>0.17</a:t>
                      </a:r>
                    </a:p>
                  </a:txBody>
                  <a:tcPr marL="68580" marR="68580" marT="34290" marB="34290"/>
                </a:tc>
                <a:extLst>
                  <a:ext uri="{0D108BD9-81ED-4DB2-BD59-A6C34878D82A}">
                    <a16:rowId xmlns:a16="http://schemas.microsoft.com/office/drawing/2014/main" val="2356315189"/>
                  </a:ext>
                </a:extLst>
              </a:tr>
              <a:tr h="887730">
                <a:tc>
                  <a:txBody>
                    <a:bodyPr/>
                    <a:lstStyle/>
                    <a:p>
                      <a:r>
                        <a:rPr lang="en-US" sz="1800" dirty="0"/>
                        <a:t>VALID PROOF</a:t>
                      </a:r>
                    </a:p>
                  </a:txBody>
                  <a:tcPr marL="68580" marR="68580" marT="34290" marB="34290"/>
                </a:tc>
                <a:tc>
                  <a:txBody>
                    <a:bodyPr/>
                    <a:lstStyle/>
                    <a:p>
                      <a:r>
                        <a:rPr lang="en-US" sz="1800" dirty="0"/>
                        <a:t>0.54</a:t>
                      </a:r>
                      <a:r>
                        <a:rPr lang="en-US" sz="1800" baseline="30000" dirty="0"/>
                        <a:t>*</a:t>
                      </a:r>
                      <a:endParaRPr lang="en-US" sz="1800" dirty="0"/>
                    </a:p>
                  </a:txBody>
                  <a:tcPr marL="68580" marR="68580" marT="34290" marB="34290"/>
                </a:tc>
                <a:tc>
                  <a:txBody>
                    <a:bodyPr/>
                    <a:lstStyle/>
                    <a:p>
                      <a:endParaRPr lang="en-US" sz="1800"/>
                    </a:p>
                  </a:txBody>
                  <a:tcPr marL="68580" marR="68580" marT="34290" marB="34290"/>
                </a:tc>
                <a:tc>
                  <a:txBody>
                    <a:bodyPr/>
                    <a:lstStyle/>
                    <a:p>
                      <a:r>
                        <a:rPr lang="en-US" sz="1800" dirty="0"/>
                        <a:t>0.14</a:t>
                      </a:r>
                    </a:p>
                  </a:txBody>
                  <a:tcPr marL="68580" marR="68580" marT="34290" marB="34290"/>
                </a:tc>
                <a:tc>
                  <a:txBody>
                    <a:bodyPr/>
                    <a:lstStyle/>
                    <a:p>
                      <a:r>
                        <a:rPr lang="en-US" sz="1800" dirty="0"/>
                        <a:t>0.23</a:t>
                      </a:r>
                    </a:p>
                  </a:txBody>
                  <a:tcPr marL="68580" marR="68580" marT="34290" marB="34290"/>
                </a:tc>
                <a:extLst>
                  <a:ext uri="{0D108BD9-81ED-4DB2-BD59-A6C34878D82A}">
                    <a16:rowId xmlns:a16="http://schemas.microsoft.com/office/drawing/2014/main" val="2481974008"/>
                  </a:ext>
                </a:extLst>
              </a:tr>
              <a:tr h="887730">
                <a:tc>
                  <a:txBody>
                    <a:bodyPr/>
                    <a:lstStyle/>
                    <a:p>
                      <a:r>
                        <a:rPr lang="en-US" sz="1800" dirty="0"/>
                        <a:t>DIAGRAM TASKS</a:t>
                      </a:r>
                    </a:p>
                  </a:txBody>
                  <a:tcPr marL="68580" marR="68580" marT="34290" marB="34290"/>
                </a:tc>
                <a:tc>
                  <a:txBody>
                    <a:bodyPr/>
                    <a:lstStyle/>
                    <a:p>
                      <a:r>
                        <a:rPr lang="en-US" sz="1800" dirty="0"/>
                        <a:t>0.09</a:t>
                      </a:r>
                    </a:p>
                  </a:txBody>
                  <a:tcPr marL="68580" marR="68580" marT="34290" marB="34290"/>
                </a:tc>
                <a:tc>
                  <a:txBody>
                    <a:bodyPr/>
                    <a:lstStyle/>
                    <a:p>
                      <a:r>
                        <a:rPr lang="en-US" sz="1800" dirty="0"/>
                        <a:t>0.14</a:t>
                      </a:r>
                    </a:p>
                  </a:txBody>
                  <a:tcPr marL="68580" marR="68580" marT="34290" marB="34290"/>
                </a:tc>
                <a:tc>
                  <a:txBody>
                    <a:bodyPr/>
                    <a:lstStyle/>
                    <a:p>
                      <a:endParaRPr lang="en-US" sz="1800"/>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extLst>
                  <a:ext uri="{0D108BD9-81ED-4DB2-BD59-A6C34878D82A}">
                    <a16:rowId xmlns:a16="http://schemas.microsoft.com/office/drawing/2014/main" val="988983231"/>
                  </a:ext>
                </a:extLst>
              </a:tr>
              <a:tr h="887730">
                <a:tc>
                  <a:txBody>
                    <a:bodyPr/>
                    <a:lstStyle/>
                    <a:p>
                      <a:r>
                        <a:rPr lang="en-US" sz="1800" dirty="0"/>
                        <a:t>DIAGRAM ACTIONS</a:t>
                      </a:r>
                    </a:p>
                  </a:txBody>
                  <a:tcPr marL="68580" marR="68580" marT="34290" marB="34290"/>
                </a:tc>
                <a:tc>
                  <a:txBody>
                    <a:bodyPr/>
                    <a:lstStyle/>
                    <a:p>
                      <a:r>
                        <a:rPr lang="en-US" sz="1800" dirty="0"/>
                        <a:t>0.17</a:t>
                      </a:r>
                    </a:p>
                  </a:txBody>
                  <a:tcPr marL="68580" marR="68580" marT="34290" marB="34290"/>
                </a:tc>
                <a:tc>
                  <a:txBody>
                    <a:bodyPr/>
                    <a:lstStyle/>
                    <a:p>
                      <a:r>
                        <a:rPr lang="en-US" sz="1800" dirty="0"/>
                        <a:t>0.23</a:t>
                      </a:r>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2914288414"/>
                  </a:ext>
                </a:extLst>
              </a:tr>
            </a:tbl>
          </a:graphicData>
        </a:graphic>
      </p:graphicFrame>
    </p:spTree>
    <p:extLst>
      <p:ext uri="{BB962C8B-B14F-4D97-AF65-F5344CB8AC3E}">
        <p14:creationId xmlns:p14="http://schemas.microsoft.com/office/powerpoint/2010/main" val="2857128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results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350" dirty="0">
                <a:ea typeface="Times" pitchFamily="2" charset="0"/>
                <a:cs typeface="Times New Roman" panose="02020603050405020304" pitchFamily="18" charset="0"/>
              </a:rPr>
              <a:t>*- Indicates a statistically significant correlation with </a:t>
            </a:r>
            <a:r>
              <a:rPr lang="en-US" sz="1350" i="1" dirty="0">
                <a:ea typeface="Times" pitchFamily="2" charset="0"/>
                <a:cs typeface="Times New Roman" panose="02020603050405020304" pitchFamily="18" charset="0"/>
              </a:rPr>
              <a:t>p</a:t>
            </a:r>
            <a:r>
              <a:rPr lang="en-US" sz="1350" dirty="0">
                <a:ea typeface="Times" pitchFamily="2" charset="0"/>
                <a:cs typeface="Times New Roman" panose="02020603050405020304" pitchFamily="18" charset="0"/>
              </a:rPr>
              <a:t> &lt; 0.05</a:t>
            </a:r>
          </a:p>
          <a:p>
            <a:pPr marL="0" indent="0">
              <a:buNone/>
            </a:pPr>
            <a:r>
              <a:rPr lang="en-US" sz="1500" dirty="0">
                <a:ea typeface="Times" pitchFamily="2" charset="0"/>
                <a:cs typeface="Times New Roman" panose="02020603050405020304" pitchFamily="18" charset="0"/>
              </a:rPr>
              <a:t>Mejia-Ramos, J.P. &amp; Weber, K. (2019). Mathematics majors’ diagram usage when writing proofs in calculus. </a:t>
            </a:r>
            <a:r>
              <a:rPr lang="en-US" sz="1500" i="1" dirty="0">
                <a:ea typeface="Times" pitchFamily="2" charset="0"/>
                <a:cs typeface="Times New Roman" panose="02020603050405020304" pitchFamily="18" charset="0"/>
              </a:rPr>
              <a:t>Journal for Research in Mathematics Education</a:t>
            </a:r>
            <a:r>
              <a:rPr lang="en-US" sz="1500" dirty="0">
                <a:ea typeface="Times" pitchFamily="2" charset="0"/>
                <a:cs typeface="Times New Roman" panose="02020603050405020304" pitchFamily="18" charset="0"/>
              </a:rPr>
              <a:t>, 50, 478-488.</a:t>
            </a:r>
          </a:p>
          <a:p>
            <a:pPr marL="0" indent="0">
              <a:buNone/>
            </a:pPr>
            <a:endParaRPr lang="en-US" dirty="0"/>
          </a:p>
        </p:txBody>
      </p:sp>
      <p:graphicFrame>
        <p:nvGraphicFramePr>
          <p:cNvPr id="5" name="Table 5">
            <a:extLst>
              <a:ext uri="{FF2B5EF4-FFF2-40B4-BE49-F238E27FC236}">
                <a16:creationId xmlns:a16="http://schemas.microsoft.com/office/drawing/2014/main" id="{9C8C16E6-CC0F-74E0-1A23-C88387091A67}"/>
              </a:ext>
            </a:extLst>
          </p:cNvPr>
          <p:cNvGraphicFramePr>
            <a:graphicFrameLocks noGrp="1"/>
          </p:cNvGraphicFramePr>
          <p:nvPr>
            <p:extLst>
              <p:ext uri="{D42A27DB-BD31-4B8C-83A1-F6EECF244321}">
                <p14:modId xmlns:p14="http://schemas.microsoft.com/office/powerpoint/2010/main" val="3116925093"/>
              </p:ext>
            </p:extLst>
          </p:nvPr>
        </p:nvGraphicFramePr>
        <p:xfrm>
          <a:off x="381000" y="1885950"/>
          <a:ext cx="8305800" cy="4438650"/>
        </p:xfrm>
        <a:graphic>
          <a:graphicData uri="http://schemas.openxmlformats.org/drawingml/2006/table">
            <a:tbl>
              <a:tblPr firstRow="1" bandRow="1">
                <a:tableStyleId>{073A0DAA-6AF3-43AB-8588-CEC1D06C72B9}</a:tableStyleId>
              </a:tblPr>
              <a:tblGrid>
                <a:gridCol w="1661160">
                  <a:extLst>
                    <a:ext uri="{9D8B030D-6E8A-4147-A177-3AD203B41FA5}">
                      <a16:colId xmlns:a16="http://schemas.microsoft.com/office/drawing/2014/main" val="3403300197"/>
                    </a:ext>
                  </a:extLst>
                </a:gridCol>
                <a:gridCol w="1661160">
                  <a:extLst>
                    <a:ext uri="{9D8B030D-6E8A-4147-A177-3AD203B41FA5}">
                      <a16:colId xmlns:a16="http://schemas.microsoft.com/office/drawing/2014/main" val="929755659"/>
                    </a:ext>
                  </a:extLst>
                </a:gridCol>
                <a:gridCol w="1661160">
                  <a:extLst>
                    <a:ext uri="{9D8B030D-6E8A-4147-A177-3AD203B41FA5}">
                      <a16:colId xmlns:a16="http://schemas.microsoft.com/office/drawing/2014/main" val="1007696312"/>
                    </a:ext>
                  </a:extLst>
                </a:gridCol>
                <a:gridCol w="1661160">
                  <a:extLst>
                    <a:ext uri="{9D8B030D-6E8A-4147-A177-3AD203B41FA5}">
                      <a16:colId xmlns:a16="http://schemas.microsoft.com/office/drawing/2014/main" val="327673167"/>
                    </a:ext>
                  </a:extLst>
                </a:gridCol>
                <a:gridCol w="1661160">
                  <a:extLst>
                    <a:ext uri="{9D8B030D-6E8A-4147-A177-3AD203B41FA5}">
                      <a16:colId xmlns:a16="http://schemas.microsoft.com/office/drawing/2014/main" val="62608501"/>
                    </a:ext>
                  </a:extLst>
                </a:gridCol>
              </a:tblGrid>
              <a:tr h="887730">
                <a:tc>
                  <a:txBody>
                    <a:bodyPr/>
                    <a:lstStyle/>
                    <a:p>
                      <a:endParaRPr lang="en-US" sz="1800" dirty="0"/>
                    </a:p>
                  </a:txBody>
                  <a:tcPr marL="68580" marR="68580" marT="34290" marB="34290"/>
                </a:tc>
                <a:tc>
                  <a:txBody>
                    <a:bodyPr/>
                    <a:lstStyle/>
                    <a:p>
                      <a:r>
                        <a:rPr lang="en-US" sz="1800" dirty="0"/>
                        <a:t>AMCP (Grades)</a:t>
                      </a:r>
                    </a:p>
                  </a:txBody>
                  <a:tcPr marL="68580" marR="68580" marT="34290" marB="34290"/>
                </a:tc>
                <a:tc>
                  <a:txBody>
                    <a:bodyPr/>
                    <a:lstStyle/>
                    <a:p>
                      <a:r>
                        <a:rPr lang="en-US" sz="1800" dirty="0"/>
                        <a:t>VALID PROOF</a:t>
                      </a:r>
                    </a:p>
                  </a:txBody>
                  <a:tcPr marL="68580" marR="68580" marT="34290" marB="34290"/>
                </a:tc>
                <a:tc>
                  <a:txBody>
                    <a:bodyPr/>
                    <a:lstStyle/>
                    <a:p>
                      <a:r>
                        <a:rPr lang="en-US" sz="1800" dirty="0"/>
                        <a:t>DIAGRAM TASKS</a:t>
                      </a:r>
                    </a:p>
                  </a:txBody>
                  <a:tcPr marL="68580" marR="68580" marT="34290" marB="34290"/>
                </a:tc>
                <a:tc>
                  <a:txBody>
                    <a:bodyPr/>
                    <a:lstStyle/>
                    <a:p>
                      <a:r>
                        <a:rPr lang="en-US" sz="1800" dirty="0"/>
                        <a:t>DIAGRAM ACTIONS</a:t>
                      </a:r>
                    </a:p>
                  </a:txBody>
                  <a:tcPr marL="68580" marR="68580" marT="34290" marB="34290"/>
                </a:tc>
                <a:extLst>
                  <a:ext uri="{0D108BD9-81ED-4DB2-BD59-A6C34878D82A}">
                    <a16:rowId xmlns:a16="http://schemas.microsoft.com/office/drawing/2014/main" val="1045119207"/>
                  </a:ext>
                </a:extLst>
              </a:tr>
              <a:tr h="887730">
                <a:tc>
                  <a:txBody>
                    <a:bodyPr/>
                    <a:lstStyle/>
                    <a:p>
                      <a:r>
                        <a:rPr lang="en-US" sz="1800" dirty="0"/>
                        <a:t>AMCP (Grades)</a:t>
                      </a:r>
                    </a:p>
                  </a:txBody>
                  <a:tcPr marL="68580" marR="68580" marT="34290" marB="34290"/>
                </a:tc>
                <a:tc>
                  <a:txBody>
                    <a:bodyPr/>
                    <a:lstStyle/>
                    <a:p>
                      <a:endParaRPr lang="en-US" sz="1800" dirty="0"/>
                    </a:p>
                  </a:txBody>
                  <a:tcPr marL="68580" marR="68580" marT="34290" marB="34290"/>
                </a:tc>
                <a:tc>
                  <a:txBody>
                    <a:bodyPr/>
                    <a:lstStyle/>
                    <a:p>
                      <a:r>
                        <a:rPr lang="en-US" sz="1800" dirty="0"/>
                        <a:t>0.54</a:t>
                      </a:r>
                      <a:r>
                        <a:rPr lang="en-US" sz="1800" baseline="30000" dirty="0"/>
                        <a:t>*</a:t>
                      </a:r>
                      <a:endParaRPr lang="en-US" sz="1800" dirty="0"/>
                    </a:p>
                  </a:txBody>
                  <a:tcPr marL="68580" marR="68580" marT="34290" marB="34290"/>
                </a:tc>
                <a:tc>
                  <a:txBody>
                    <a:bodyPr/>
                    <a:lstStyle/>
                    <a:p>
                      <a:r>
                        <a:rPr lang="en-US" sz="1800" dirty="0"/>
                        <a:t>0.09</a:t>
                      </a:r>
                    </a:p>
                  </a:txBody>
                  <a:tcPr marL="68580" marR="68580" marT="34290" marB="34290"/>
                </a:tc>
                <a:tc>
                  <a:txBody>
                    <a:bodyPr/>
                    <a:lstStyle/>
                    <a:p>
                      <a:r>
                        <a:rPr lang="en-US" sz="1800" dirty="0"/>
                        <a:t>0.17</a:t>
                      </a:r>
                    </a:p>
                  </a:txBody>
                  <a:tcPr marL="68580" marR="68580" marT="34290" marB="34290"/>
                </a:tc>
                <a:extLst>
                  <a:ext uri="{0D108BD9-81ED-4DB2-BD59-A6C34878D82A}">
                    <a16:rowId xmlns:a16="http://schemas.microsoft.com/office/drawing/2014/main" val="2356315189"/>
                  </a:ext>
                </a:extLst>
              </a:tr>
              <a:tr h="887730">
                <a:tc>
                  <a:txBody>
                    <a:bodyPr/>
                    <a:lstStyle/>
                    <a:p>
                      <a:r>
                        <a:rPr lang="en-US" sz="1800" dirty="0"/>
                        <a:t>VALID PROOF</a:t>
                      </a:r>
                    </a:p>
                  </a:txBody>
                  <a:tcPr marL="68580" marR="68580" marT="34290" marB="34290"/>
                </a:tc>
                <a:tc>
                  <a:txBody>
                    <a:bodyPr/>
                    <a:lstStyle/>
                    <a:p>
                      <a:r>
                        <a:rPr lang="en-US" sz="1800" dirty="0">
                          <a:solidFill>
                            <a:srgbClr val="FF0000"/>
                          </a:solidFill>
                        </a:rPr>
                        <a:t>0.54</a:t>
                      </a:r>
                      <a:r>
                        <a:rPr lang="en-US" sz="1800" baseline="30000" dirty="0">
                          <a:solidFill>
                            <a:srgbClr val="FF0000"/>
                          </a:solidFill>
                        </a:rPr>
                        <a:t>*</a:t>
                      </a:r>
                      <a:endParaRPr lang="en-US" sz="1800" dirty="0">
                        <a:solidFill>
                          <a:srgbClr val="FF0000"/>
                        </a:solidFill>
                      </a:endParaRPr>
                    </a:p>
                  </a:txBody>
                  <a:tcPr marL="68580" marR="68580" marT="34290" marB="34290"/>
                </a:tc>
                <a:tc>
                  <a:txBody>
                    <a:bodyPr/>
                    <a:lstStyle/>
                    <a:p>
                      <a:endParaRPr lang="en-US" sz="1800"/>
                    </a:p>
                  </a:txBody>
                  <a:tcPr marL="68580" marR="68580" marT="34290" marB="34290"/>
                </a:tc>
                <a:tc>
                  <a:txBody>
                    <a:bodyPr/>
                    <a:lstStyle/>
                    <a:p>
                      <a:r>
                        <a:rPr lang="en-US" sz="1800" dirty="0"/>
                        <a:t>0.14</a:t>
                      </a:r>
                    </a:p>
                  </a:txBody>
                  <a:tcPr marL="68580" marR="68580" marT="34290" marB="34290"/>
                </a:tc>
                <a:tc>
                  <a:txBody>
                    <a:bodyPr/>
                    <a:lstStyle/>
                    <a:p>
                      <a:r>
                        <a:rPr lang="en-US" sz="1800" dirty="0"/>
                        <a:t>0.23</a:t>
                      </a:r>
                    </a:p>
                  </a:txBody>
                  <a:tcPr marL="68580" marR="68580" marT="34290" marB="34290"/>
                </a:tc>
                <a:extLst>
                  <a:ext uri="{0D108BD9-81ED-4DB2-BD59-A6C34878D82A}">
                    <a16:rowId xmlns:a16="http://schemas.microsoft.com/office/drawing/2014/main" val="2481974008"/>
                  </a:ext>
                </a:extLst>
              </a:tr>
              <a:tr h="887730">
                <a:tc>
                  <a:txBody>
                    <a:bodyPr/>
                    <a:lstStyle/>
                    <a:p>
                      <a:r>
                        <a:rPr lang="en-US" sz="1800" dirty="0"/>
                        <a:t>DIAGRAM TASKS</a:t>
                      </a:r>
                    </a:p>
                  </a:txBody>
                  <a:tcPr marL="68580" marR="68580" marT="34290" marB="34290"/>
                </a:tc>
                <a:tc>
                  <a:txBody>
                    <a:bodyPr/>
                    <a:lstStyle/>
                    <a:p>
                      <a:r>
                        <a:rPr lang="en-US" sz="1800" dirty="0"/>
                        <a:t>0.09</a:t>
                      </a:r>
                    </a:p>
                  </a:txBody>
                  <a:tcPr marL="68580" marR="68580" marT="34290" marB="34290"/>
                </a:tc>
                <a:tc>
                  <a:txBody>
                    <a:bodyPr/>
                    <a:lstStyle/>
                    <a:p>
                      <a:r>
                        <a:rPr lang="en-US" sz="1800" dirty="0"/>
                        <a:t>0.14</a:t>
                      </a:r>
                    </a:p>
                  </a:txBody>
                  <a:tcPr marL="68580" marR="68580" marT="34290" marB="34290"/>
                </a:tc>
                <a:tc>
                  <a:txBody>
                    <a:bodyPr/>
                    <a:lstStyle/>
                    <a:p>
                      <a:endParaRPr lang="en-US" sz="1800"/>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extLst>
                  <a:ext uri="{0D108BD9-81ED-4DB2-BD59-A6C34878D82A}">
                    <a16:rowId xmlns:a16="http://schemas.microsoft.com/office/drawing/2014/main" val="988983231"/>
                  </a:ext>
                </a:extLst>
              </a:tr>
              <a:tr h="887730">
                <a:tc>
                  <a:txBody>
                    <a:bodyPr/>
                    <a:lstStyle/>
                    <a:p>
                      <a:r>
                        <a:rPr lang="en-US" sz="1800" dirty="0"/>
                        <a:t>DIAGRAM ACTIONS</a:t>
                      </a:r>
                    </a:p>
                  </a:txBody>
                  <a:tcPr marL="68580" marR="68580" marT="34290" marB="34290"/>
                </a:tc>
                <a:tc>
                  <a:txBody>
                    <a:bodyPr/>
                    <a:lstStyle/>
                    <a:p>
                      <a:r>
                        <a:rPr lang="en-US" sz="1800" dirty="0"/>
                        <a:t>0.17</a:t>
                      </a:r>
                    </a:p>
                  </a:txBody>
                  <a:tcPr marL="68580" marR="68580" marT="34290" marB="34290"/>
                </a:tc>
                <a:tc>
                  <a:txBody>
                    <a:bodyPr/>
                    <a:lstStyle/>
                    <a:p>
                      <a:r>
                        <a:rPr lang="en-US" sz="1800" dirty="0"/>
                        <a:t>0.23</a:t>
                      </a:r>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2914288414"/>
                  </a:ext>
                </a:extLst>
              </a:tr>
            </a:tbl>
          </a:graphicData>
        </a:graphic>
      </p:graphicFrame>
    </p:spTree>
    <p:extLst>
      <p:ext uri="{BB962C8B-B14F-4D97-AF65-F5344CB8AC3E}">
        <p14:creationId xmlns:p14="http://schemas.microsoft.com/office/powerpoint/2010/main" val="259308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Diagrams and proofs:</a:t>
            </a:r>
            <a:br>
              <a:rPr lang="en-US" dirty="0"/>
            </a:br>
            <a:r>
              <a:rPr lang="en-US" dirty="0"/>
              <a:t>results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350" dirty="0">
                <a:ea typeface="Times" pitchFamily="2" charset="0"/>
                <a:cs typeface="Times New Roman" panose="02020603050405020304" pitchFamily="18" charset="0"/>
              </a:rPr>
              <a:t>*- Indicates a statistically significant correlation with </a:t>
            </a:r>
            <a:r>
              <a:rPr lang="en-US" sz="1350" i="1" dirty="0">
                <a:ea typeface="Times" pitchFamily="2" charset="0"/>
                <a:cs typeface="Times New Roman" panose="02020603050405020304" pitchFamily="18" charset="0"/>
              </a:rPr>
              <a:t>p</a:t>
            </a:r>
            <a:r>
              <a:rPr lang="en-US" sz="1350" dirty="0">
                <a:ea typeface="Times" pitchFamily="2" charset="0"/>
                <a:cs typeface="Times New Roman" panose="02020603050405020304" pitchFamily="18" charset="0"/>
              </a:rPr>
              <a:t> &lt; 0.05</a:t>
            </a:r>
          </a:p>
          <a:p>
            <a:pPr marL="0" indent="0">
              <a:buNone/>
            </a:pPr>
            <a:r>
              <a:rPr lang="en-US" sz="1500" dirty="0">
                <a:ea typeface="Times" pitchFamily="2" charset="0"/>
                <a:cs typeface="Times New Roman" panose="02020603050405020304" pitchFamily="18" charset="0"/>
              </a:rPr>
              <a:t>Mejia-Ramos, J.P. &amp; Weber, K. (2019). Mathematics majors’ diagram usage when writing proofs in calculus. </a:t>
            </a:r>
            <a:r>
              <a:rPr lang="en-US" sz="1500" i="1" dirty="0">
                <a:ea typeface="Times" pitchFamily="2" charset="0"/>
                <a:cs typeface="Times New Roman" panose="02020603050405020304" pitchFamily="18" charset="0"/>
              </a:rPr>
              <a:t>Journal for Research in Mathematics Education</a:t>
            </a:r>
            <a:r>
              <a:rPr lang="en-US" sz="1500" dirty="0">
                <a:ea typeface="Times" pitchFamily="2" charset="0"/>
                <a:cs typeface="Times New Roman" panose="02020603050405020304" pitchFamily="18" charset="0"/>
              </a:rPr>
              <a:t>, 50, 478-488.</a:t>
            </a:r>
          </a:p>
          <a:p>
            <a:pPr marL="0" indent="0">
              <a:buNone/>
            </a:pPr>
            <a:endParaRPr lang="en-US" dirty="0"/>
          </a:p>
        </p:txBody>
      </p:sp>
      <p:graphicFrame>
        <p:nvGraphicFramePr>
          <p:cNvPr id="5" name="Table 5">
            <a:extLst>
              <a:ext uri="{FF2B5EF4-FFF2-40B4-BE49-F238E27FC236}">
                <a16:creationId xmlns:a16="http://schemas.microsoft.com/office/drawing/2014/main" id="{9C8C16E6-CC0F-74E0-1A23-C88387091A67}"/>
              </a:ext>
            </a:extLst>
          </p:cNvPr>
          <p:cNvGraphicFramePr>
            <a:graphicFrameLocks noGrp="1"/>
          </p:cNvGraphicFramePr>
          <p:nvPr>
            <p:extLst>
              <p:ext uri="{D42A27DB-BD31-4B8C-83A1-F6EECF244321}">
                <p14:modId xmlns:p14="http://schemas.microsoft.com/office/powerpoint/2010/main" val="2011482359"/>
              </p:ext>
            </p:extLst>
          </p:nvPr>
        </p:nvGraphicFramePr>
        <p:xfrm>
          <a:off x="381000" y="1885950"/>
          <a:ext cx="8305800" cy="4438650"/>
        </p:xfrm>
        <a:graphic>
          <a:graphicData uri="http://schemas.openxmlformats.org/drawingml/2006/table">
            <a:tbl>
              <a:tblPr firstRow="1" bandRow="1">
                <a:tableStyleId>{073A0DAA-6AF3-43AB-8588-CEC1D06C72B9}</a:tableStyleId>
              </a:tblPr>
              <a:tblGrid>
                <a:gridCol w="1661160">
                  <a:extLst>
                    <a:ext uri="{9D8B030D-6E8A-4147-A177-3AD203B41FA5}">
                      <a16:colId xmlns:a16="http://schemas.microsoft.com/office/drawing/2014/main" val="3403300197"/>
                    </a:ext>
                  </a:extLst>
                </a:gridCol>
                <a:gridCol w="1661160">
                  <a:extLst>
                    <a:ext uri="{9D8B030D-6E8A-4147-A177-3AD203B41FA5}">
                      <a16:colId xmlns:a16="http://schemas.microsoft.com/office/drawing/2014/main" val="929755659"/>
                    </a:ext>
                  </a:extLst>
                </a:gridCol>
                <a:gridCol w="1661160">
                  <a:extLst>
                    <a:ext uri="{9D8B030D-6E8A-4147-A177-3AD203B41FA5}">
                      <a16:colId xmlns:a16="http://schemas.microsoft.com/office/drawing/2014/main" val="1007696312"/>
                    </a:ext>
                  </a:extLst>
                </a:gridCol>
                <a:gridCol w="1661160">
                  <a:extLst>
                    <a:ext uri="{9D8B030D-6E8A-4147-A177-3AD203B41FA5}">
                      <a16:colId xmlns:a16="http://schemas.microsoft.com/office/drawing/2014/main" val="327673167"/>
                    </a:ext>
                  </a:extLst>
                </a:gridCol>
                <a:gridCol w="1661160">
                  <a:extLst>
                    <a:ext uri="{9D8B030D-6E8A-4147-A177-3AD203B41FA5}">
                      <a16:colId xmlns:a16="http://schemas.microsoft.com/office/drawing/2014/main" val="62608501"/>
                    </a:ext>
                  </a:extLst>
                </a:gridCol>
              </a:tblGrid>
              <a:tr h="887730">
                <a:tc>
                  <a:txBody>
                    <a:bodyPr/>
                    <a:lstStyle/>
                    <a:p>
                      <a:endParaRPr lang="en-US" sz="1800" dirty="0"/>
                    </a:p>
                  </a:txBody>
                  <a:tcPr marL="68580" marR="68580" marT="34290" marB="34290"/>
                </a:tc>
                <a:tc>
                  <a:txBody>
                    <a:bodyPr/>
                    <a:lstStyle/>
                    <a:p>
                      <a:r>
                        <a:rPr lang="en-US" sz="1800" dirty="0"/>
                        <a:t>AMCP (Grades)</a:t>
                      </a:r>
                    </a:p>
                  </a:txBody>
                  <a:tcPr marL="68580" marR="68580" marT="34290" marB="34290"/>
                </a:tc>
                <a:tc>
                  <a:txBody>
                    <a:bodyPr/>
                    <a:lstStyle/>
                    <a:p>
                      <a:r>
                        <a:rPr lang="en-US" sz="1800" dirty="0"/>
                        <a:t>VALID PROOF</a:t>
                      </a:r>
                    </a:p>
                  </a:txBody>
                  <a:tcPr marL="68580" marR="68580" marT="34290" marB="34290"/>
                </a:tc>
                <a:tc>
                  <a:txBody>
                    <a:bodyPr/>
                    <a:lstStyle/>
                    <a:p>
                      <a:r>
                        <a:rPr lang="en-US" sz="1800" dirty="0"/>
                        <a:t>DIAGRAM TASKS</a:t>
                      </a:r>
                    </a:p>
                  </a:txBody>
                  <a:tcPr marL="68580" marR="68580" marT="34290" marB="34290"/>
                </a:tc>
                <a:tc>
                  <a:txBody>
                    <a:bodyPr/>
                    <a:lstStyle/>
                    <a:p>
                      <a:r>
                        <a:rPr lang="en-US" sz="1800" dirty="0"/>
                        <a:t>DIAGRAM ACTIONS</a:t>
                      </a:r>
                    </a:p>
                  </a:txBody>
                  <a:tcPr marL="68580" marR="68580" marT="34290" marB="34290"/>
                </a:tc>
                <a:extLst>
                  <a:ext uri="{0D108BD9-81ED-4DB2-BD59-A6C34878D82A}">
                    <a16:rowId xmlns:a16="http://schemas.microsoft.com/office/drawing/2014/main" val="1045119207"/>
                  </a:ext>
                </a:extLst>
              </a:tr>
              <a:tr h="887730">
                <a:tc>
                  <a:txBody>
                    <a:bodyPr/>
                    <a:lstStyle/>
                    <a:p>
                      <a:r>
                        <a:rPr lang="en-US" sz="1800" dirty="0"/>
                        <a:t>AMCP (Grades)</a:t>
                      </a:r>
                    </a:p>
                  </a:txBody>
                  <a:tcPr marL="68580" marR="68580" marT="34290" marB="34290"/>
                </a:tc>
                <a:tc>
                  <a:txBody>
                    <a:bodyPr/>
                    <a:lstStyle/>
                    <a:p>
                      <a:endParaRPr lang="en-US" sz="1800" dirty="0"/>
                    </a:p>
                  </a:txBody>
                  <a:tcPr marL="68580" marR="68580" marT="34290" marB="34290"/>
                </a:tc>
                <a:tc>
                  <a:txBody>
                    <a:bodyPr/>
                    <a:lstStyle/>
                    <a:p>
                      <a:r>
                        <a:rPr lang="en-US" sz="1800" dirty="0"/>
                        <a:t>0.54</a:t>
                      </a:r>
                      <a:r>
                        <a:rPr lang="en-US" sz="1800" baseline="30000" dirty="0"/>
                        <a:t>*</a:t>
                      </a:r>
                      <a:endParaRPr lang="en-US" sz="1800" dirty="0"/>
                    </a:p>
                  </a:txBody>
                  <a:tcPr marL="68580" marR="68580" marT="34290" marB="34290"/>
                </a:tc>
                <a:tc>
                  <a:txBody>
                    <a:bodyPr/>
                    <a:lstStyle/>
                    <a:p>
                      <a:r>
                        <a:rPr lang="en-US" sz="1800" dirty="0"/>
                        <a:t>0.09</a:t>
                      </a:r>
                    </a:p>
                  </a:txBody>
                  <a:tcPr marL="68580" marR="68580" marT="34290" marB="34290"/>
                </a:tc>
                <a:tc>
                  <a:txBody>
                    <a:bodyPr/>
                    <a:lstStyle/>
                    <a:p>
                      <a:r>
                        <a:rPr lang="en-US" sz="1800" dirty="0"/>
                        <a:t>0.17</a:t>
                      </a:r>
                    </a:p>
                  </a:txBody>
                  <a:tcPr marL="68580" marR="68580" marT="34290" marB="34290"/>
                </a:tc>
                <a:extLst>
                  <a:ext uri="{0D108BD9-81ED-4DB2-BD59-A6C34878D82A}">
                    <a16:rowId xmlns:a16="http://schemas.microsoft.com/office/drawing/2014/main" val="2356315189"/>
                  </a:ext>
                </a:extLst>
              </a:tr>
              <a:tr h="887730">
                <a:tc>
                  <a:txBody>
                    <a:bodyPr/>
                    <a:lstStyle/>
                    <a:p>
                      <a:r>
                        <a:rPr lang="en-US" sz="1800" dirty="0"/>
                        <a:t>VALID PROOF</a:t>
                      </a:r>
                    </a:p>
                  </a:txBody>
                  <a:tcPr marL="68580" marR="68580" marT="34290" marB="34290"/>
                </a:tc>
                <a:tc>
                  <a:txBody>
                    <a:bodyPr/>
                    <a:lstStyle/>
                    <a:p>
                      <a:r>
                        <a:rPr lang="en-US" sz="1800" dirty="0"/>
                        <a:t>0.54</a:t>
                      </a:r>
                      <a:r>
                        <a:rPr lang="en-US" sz="1800" baseline="30000" dirty="0"/>
                        <a:t>*</a:t>
                      </a:r>
                      <a:endParaRPr lang="en-US" sz="1800" dirty="0"/>
                    </a:p>
                  </a:txBody>
                  <a:tcPr marL="68580" marR="68580" marT="34290" marB="34290"/>
                </a:tc>
                <a:tc>
                  <a:txBody>
                    <a:bodyPr/>
                    <a:lstStyle/>
                    <a:p>
                      <a:endParaRPr lang="en-US" sz="1800"/>
                    </a:p>
                  </a:txBody>
                  <a:tcPr marL="68580" marR="68580" marT="34290" marB="34290"/>
                </a:tc>
                <a:tc>
                  <a:txBody>
                    <a:bodyPr/>
                    <a:lstStyle/>
                    <a:p>
                      <a:r>
                        <a:rPr lang="en-US" sz="1800" dirty="0"/>
                        <a:t>0.14</a:t>
                      </a:r>
                    </a:p>
                  </a:txBody>
                  <a:tcPr marL="68580" marR="68580" marT="34290" marB="34290"/>
                </a:tc>
                <a:tc>
                  <a:txBody>
                    <a:bodyPr/>
                    <a:lstStyle/>
                    <a:p>
                      <a:r>
                        <a:rPr lang="en-US" sz="1800" dirty="0"/>
                        <a:t>0.23</a:t>
                      </a:r>
                    </a:p>
                  </a:txBody>
                  <a:tcPr marL="68580" marR="68580" marT="34290" marB="34290"/>
                </a:tc>
                <a:extLst>
                  <a:ext uri="{0D108BD9-81ED-4DB2-BD59-A6C34878D82A}">
                    <a16:rowId xmlns:a16="http://schemas.microsoft.com/office/drawing/2014/main" val="2481974008"/>
                  </a:ext>
                </a:extLst>
              </a:tr>
              <a:tr h="887730">
                <a:tc>
                  <a:txBody>
                    <a:bodyPr/>
                    <a:lstStyle/>
                    <a:p>
                      <a:r>
                        <a:rPr lang="en-US" sz="1800" dirty="0"/>
                        <a:t>DIAGRAM TASKS</a:t>
                      </a:r>
                    </a:p>
                  </a:txBody>
                  <a:tcPr marL="68580" marR="68580" marT="34290" marB="34290"/>
                </a:tc>
                <a:tc>
                  <a:txBody>
                    <a:bodyPr/>
                    <a:lstStyle/>
                    <a:p>
                      <a:r>
                        <a:rPr lang="en-US" sz="1800" dirty="0">
                          <a:solidFill>
                            <a:srgbClr val="FF0000"/>
                          </a:solidFill>
                        </a:rPr>
                        <a:t>0.09</a:t>
                      </a:r>
                    </a:p>
                  </a:txBody>
                  <a:tcPr marL="68580" marR="68580" marT="34290" marB="34290"/>
                </a:tc>
                <a:tc>
                  <a:txBody>
                    <a:bodyPr/>
                    <a:lstStyle/>
                    <a:p>
                      <a:r>
                        <a:rPr lang="en-US" sz="1800" dirty="0">
                          <a:solidFill>
                            <a:srgbClr val="FF0000"/>
                          </a:solidFill>
                        </a:rPr>
                        <a:t>0.14</a:t>
                      </a:r>
                    </a:p>
                  </a:txBody>
                  <a:tcPr marL="68580" marR="68580" marT="34290" marB="34290"/>
                </a:tc>
                <a:tc>
                  <a:txBody>
                    <a:bodyPr/>
                    <a:lstStyle/>
                    <a:p>
                      <a:endParaRPr lang="en-US" sz="1800"/>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extLst>
                  <a:ext uri="{0D108BD9-81ED-4DB2-BD59-A6C34878D82A}">
                    <a16:rowId xmlns:a16="http://schemas.microsoft.com/office/drawing/2014/main" val="988983231"/>
                  </a:ext>
                </a:extLst>
              </a:tr>
              <a:tr h="887730">
                <a:tc>
                  <a:txBody>
                    <a:bodyPr/>
                    <a:lstStyle/>
                    <a:p>
                      <a:r>
                        <a:rPr lang="en-US" sz="1800" dirty="0"/>
                        <a:t>DIAGRAM ACTIONS</a:t>
                      </a:r>
                    </a:p>
                  </a:txBody>
                  <a:tcPr marL="68580" marR="68580" marT="34290" marB="34290"/>
                </a:tc>
                <a:tc>
                  <a:txBody>
                    <a:bodyPr/>
                    <a:lstStyle/>
                    <a:p>
                      <a:r>
                        <a:rPr lang="en-US" sz="1800" dirty="0">
                          <a:solidFill>
                            <a:srgbClr val="FF0000"/>
                          </a:solidFill>
                        </a:rPr>
                        <a:t>0.17</a:t>
                      </a:r>
                    </a:p>
                  </a:txBody>
                  <a:tcPr marL="68580" marR="68580" marT="34290" marB="34290"/>
                </a:tc>
                <a:tc>
                  <a:txBody>
                    <a:bodyPr/>
                    <a:lstStyle/>
                    <a:p>
                      <a:r>
                        <a:rPr lang="en-US" sz="1800" dirty="0">
                          <a:solidFill>
                            <a:srgbClr val="FF0000"/>
                          </a:solidFill>
                        </a:rPr>
                        <a:t>0.23</a:t>
                      </a:r>
                    </a:p>
                  </a:txBody>
                  <a:tcPr marL="68580" marR="68580" marT="34290" marB="34290"/>
                </a:tc>
                <a:tc>
                  <a:txBody>
                    <a:bodyPr/>
                    <a:lstStyle/>
                    <a:p>
                      <a:r>
                        <a:rPr lang="en-US" sz="1800" dirty="0"/>
                        <a:t>0.74</a:t>
                      </a:r>
                      <a:r>
                        <a:rPr lang="en-US" sz="1800" baseline="30000" dirty="0"/>
                        <a:t>*</a:t>
                      </a:r>
                      <a:endParaRPr lang="en-US" sz="1800" dirty="0"/>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2914288414"/>
                  </a:ext>
                </a:extLst>
              </a:tr>
            </a:tbl>
          </a:graphicData>
        </a:graphic>
      </p:graphicFrame>
    </p:spTree>
    <p:extLst>
      <p:ext uri="{BB962C8B-B14F-4D97-AF65-F5344CB8AC3E}">
        <p14:creationId xmlns:p14="http://schemas.microsoft.com/office/powerpoint/2010/main" val="52939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lstStyle/>
          <a:p>
            <a:r>
              <a:rPr lang="en-US" dirty="0"/>
              <a:t>Why didn’t using diagrams help students?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62200"/>
            <a:ext cx="7886700" cy="3614465"/>
          </a:xfrm>
        </p:spPr>
        <p:txBody>
          <a:bodyPr>
            <a:normAutofit/>
          </a:bodyPr>
          <a:lstStyle/>
          <a:p>
            <a:pPr marL="0" indent="0">
              <a:buNone/>
            </a:pPr>
            <a:r>
              <a:rPr lang="en-US" dirty="0"/>
              <a:t>An obvious reason– translating diagrams to proofs hard.</a:t>
            </a:r>
            <a:br>
              <a:rPr lang="en-US" dirty="0"/>
            </a:br>
            <a:endParaRPr lang="en-US" dirty="0"/>
          </a:p>
          <a:p>
            <a:pPr marL="0" indent="0">
              <a:buNone/>
            </a:pPr>
            <a:r>
              <a:rPr lang="en-US" dirty="0"/>
              <a:t>Consider this task:</a:t>
            </a:r>
          </a:p>
          <a:p>
            <a:pPr marL="0" indent="0">
              <a:buNone/>
            </a:pPr>
            <a:r>
              <a:rPr lang="en-US" dirty="0"/>
              <a:t>Prove that f(x) = sin x is not injective on any interval of length greater than </a:t>
            </a:r>
            <a:r>
              <a:rPr lang="en-US" dirty="0">
                <a:latin typeface="Symbol" pitchFamily="2" charset="2"/>
              </a:rPr>
              <a:t>p</a:t>
            </a:r>
            <a:r>
              <a:rPr lang="en-US" dirty="0"/>
              <a:t>.</a:t>
            </a:r>
          </a:p>
          <a:p>
            <a:pPr marL="0" indent="0">
              <a:buNone/>
            </a:pPr>
            <a:endParaRPr lang="en-US" dirty="0"/>
          </a:p>
        </p:txBody>
      </p:sp>
    </p:spTree>
    <p:extLst>
      <p:ext uri="{BB962C8B-B14F-4D97-AF65-F5344CB8AC3E}">
        <p14:creationId xmlns:p14="http://schemas.microsoft.com/office/powerpoint/2010/main" val="344634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lstStyle/>
          <a:p>
            <a:r>
              <a:rPr lang="en-US" dirty="0"/>
              <a:t>Why didn’t using diagrams help students?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62200"/>
            <a:ext cx="7886700" cy="3614465"/>
          </a:xfrm>
        </p:spPr>
        <p:txBody>
          <a:bodyPr>
            <a:normAutofit fontScale="92500" lnSpcReduction="10000"/>
          </a:bodyPr>
          <a:lstStyle/>
          <a:p>
            <a:pPr marL="0" indent="0">
              <a:buNone/>
            </a:pPr>
            <a:r>
              <a:rPr lang="en-US" dirty="0"/>
              <a:t>An obvious reason– translating diagrams to proofs hard.</a:t>
            </a:r>
            <a:br>
              <a:rPr lang="en-US" dirty="0"/>
            </a:br>
            <a:endParaRPr lang="en-US" dirty="0"/>
          </a:p>
          <a:p>
            <a:r>
              <a:rPr lang="en-US" dirty="0"/>
              <a:t>In a small study (</a:t>
            </a:r>
            <a:r>
              <a:rPr lang="en-US" dirty="0" err="1"/>
              <a:t>Samkoff</a:t>
            </a:r>
            <a:r>
              <a:rPr lang="en-US" dirty="0"/>
              <a:t> et al., 2012), we gave this task to eight mathematicians. All used a diagram for useful purposes.</a:t>
            </a:r>
            <a:br>
              <a:rPr lang="en-US" dirty="0"/>
            </a:br>
            <a:endParaRPr lang="en-US" dirty="0"/>
          </a:p>
          <a:p>
            <a:r>
              <a:rPr lang="en-US" dirty="0"/>
              <a:t>But only four produced a fully correct proof!</a:t>
            </a:r>
          </a:p>
          <a:p>
            <a:pPr lvl="1"/>
            <a:r>
              <a:rPr lang="en-US" dirty="0"/>
              <a:t>Two made minor errors that would be easily fixable.</a:t>
            </a:r>
          </a:p>
          <a:p>
            <a:pPr lvl="1"/>
            <a:r>
              <a:rPr lang="en-US" dirty="0"/>
              <a:t>One had a fundamental structural flaw in his proof.</a:t>
            </a:r>
          </a:p>
          <a:p>
            <a:pPr lvl="1"/>
            <a:r>
              <a:rPr lang="en-US" dirty="0"/>
              <a:t>One could not complete the proof during the study.</a:t>
            </a:r>
            <a:br>
              <a:rPr lang="en-US" dirty="0"/>
            </a:br>
            <a:endParaRPr lang="en-US" dirty="0"/>
          </a:p>
          <a:p>
            <a:r>
              <a:rPr lang="en-US" dirty="0"/>
              <a:t>We should be kind to students who have trouble translating diagrams to proofs. It’s hard, even for mathematicians.</a:t>
            </a:r>
          </a:p>
        </p:txBody>
      </p:sp>
    </p:spTree>
    <p:extLst>
      <p:ext uri="{BB962C8B-B14F-4D97-AF65-F5344CB8AC3E}">
        <p14:creationId xmlns:p14="http://schemas.microsoft.com/office/powerpoint/2010/main" val="161453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lstStyle/>
          <a:p>
            <a:r>
              <a:rPr lang="en-US" dirty="0"/>
              <a:t>Why didn’t using diagrams help students?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62200"/>
            <a:ext cx="7886700" cy="3614465"/>
          </a:xfrm>
        </p:spPr>
        <p:txBody>
          <a:bodyPr>
            <a:normAutofit fontScale="92500" lnSpcReduction="10000"/>
          </a:bodyPr>
          <a:lstStyle/>
          <a:p>
            <a:r>
              <a:rPr lang="en-US" dirty="0"/>
              <a:t>A big issue is that students were not able to leverage the diagrams to make the necessary inferences.</a:t>
            </a:r>
          </a:p>
          <a:p>
            <a:endParaRPr lang="en-US" dirty="0"/>
          </a:p>
          <a:p>
            <a:r>
              <a:rPr lang="en-US" dirty="0"/>
              <a:t>Participants considered diagrams in 282 instances (55% of all tasks). There were only 31 instances in which a participant:</a:t>
            </a:r>
            <a:br>
              <a:rPr lang="en-US" dirty="0"/>
            </a:br>
            <a:r>
              <a:rPr lang="en-US" dirty="0"/>
              <a:t>	(</a:t>
            </a:r>
            <a:r>
              <a:rPr lang="en-US" dirty="0" err="1"/>
              <a:t>i</a:t>
            </a:r>
            <a:r>
              <a:rPr lang="en-US" dirty="0"/>
              <a:t>) drew a correct diagrammatic inference</a:t>
            </a:r>
            <a:br>
              <a:rPr lang="en-US" dirty="0"/>
            </a:br>
            <a:r>
              <a:rPr lang="en-US" dirty="0"/>
              <a:t>	(ii) produced a multi-step argument supporting the conclusion that contained that inference (and other inferences)</a:t>
            </a:r>
          </a:p>
          <a:p>
            <a:endParaRPr lang="en-US" dirty="0"/>
          </a:p>
          <a:p>
            <a:r>
              <a:rPr lang="en-US" dirty="0"/>
              <a:t>In those cases, translation was hard. Students could not justify their diagrammatic inferences, or even express them in a precise manner. There were 21 arguments that did not yield proofs coded as valid.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3042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32D6-0C57-BA9A-2FEE-257E2D9FD5DF}"/>
              </a:ext>
            </a:extLst>
          </p:cNvPr>
          <p:cNvSpPr>
            <a:spLocks noGrp="1"/>
          </p:cNvSpPr>
          <p:nvPr>
            <p:ph type="title"/>
          </p:nvPr>
        </p:nvSpPr>
        <p:spPr/>
        <p:txBody>
          <a:bodyPr>
            <a:normAutofit fontScale="90000"/>
          </a:bodyPr>
          <a:lstStyle/>
          <a:p>
            <a:r>
              <a:rPr lang="en-US" dirty="0"/>
              <a:t>Why didn’t using diagrams help students?</a:t>
            </a:r>
          </a:p>
        </p:txBody>
      </p:sp>
      <p:pic>
        <p:nvPicPr>
          <p:cNvPr id="4" name="Content Placeholder 3">
            <a:extLst>
              <a:ext uri="{FF2B5EF4-FFF2-40B4-BE49-F238E27FC236}">
                <a16:creationId xmlns:a16="http://schemas.microsoft.com/office/drawing/2014/main" id="{E070ED58-DEB2-9DF3-7ECD-E08CA7B46993}"/>
              </a:ext>
            </a:extLst>
          </p:cNvPr>
          <p:cNvPicPr>
            <a:picLocks noGrp="1" noChangeAspect="1"/>
          </p:cNvPicPr>
          <p:nvPr>
            <p:ph idx="1"/>
          </p:nvPr>
        </p:nvPicPr>
        <p:blipFill>
          <a:blip r:embed="rId2"/>
          <a:stretch>
            <a:fillRect/>
          </a:stretch>
        </p:blipFill>
        <p:spPr>
          <a:xfrm>
            <a:off x="2773018" y="2209862"/>
            <a:ext cx="3988076" cy="3743907"/>
          </a:xfrm>
          <a:prstGeom prst="rect">
            <a:avLst/>
          </a:prstGeom>
        </p:spPr>
      </p:pic>
    </p:spTree>
    <p:extLst>
      <p:ext uri="{BB962C8B-B14F-4D97-AF65-F5344CB8AC3E}">
        <p14:creationId xmlns:p14="http://schemas.microsoft.com/office/powerpoint/2010/main" val="3499804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fontScale="92500" lnSpcReduction="20000"/>
          </a:bodyPr>
          <a:lstStyle/>
          <a:p>
            <a:r>
              <a:rPr lang="en-US" dirty="0"/>
              <a:t>A big issue is that students were not able to leverage the diagrams to make the necessary inferences.</a:t>
            </a:r>
          </a:p>
          <a:p>
            <a:endParaRPr lang="en-US" dirty="0"/>
          </a:p>
          <a:p>
            <a:r>
              <a:rPr lang="en-US" dirty="0"/>
              <a:t>Participants considered diagrams in 282 instances (55% of all tasks). There were only 31 instances in which a participant:</a:t>
            </a:r>
            <a:br>
              <a:rPr lang="en-US" dirty="0"/>
            </a:br>
            <a:r>
              <a:rPr lang="en-US" dirty="0"/>
              <a:t>	(</a:t>
            </a:r>
            <a:r>
              <a:rPr lang="en-US" dirty="0" err="1"/>
              <a:t>i</a:t>
            </a:r>
            <a:r>
              <a:rPr lang="en-US" dirty="0"/>
              <a:t>) drew a correct diagrammatic inference</a:t>
            </a:r>
            <a:br>
              <a:rPr lang="en-US" dirty="0"/>
            </a:br>
            <a:r>
              <a:rPr lang="en-US" dirty="0"/>
              <a:t>	(ii) produced a multi-step argument supporting the conclusion that contained that inference (and other inferences)</a:t>
            </a:r>
          </a:p>
          <a:p>
            <a:endParaRPr lang="en-US" dirty="0"/>
          </a:p>
          <a:p>
            <a:r>
              <a:rPr lang="en-US" dirty="0"/>
              <a:t>Even in those cases, translation was hard. Students could not justify their diagrammatic inferences, or even express them in a precise manner. There were 21 arguments that did not yield proofs coded as valid. </a:t>
            </a:r>
          </a:p>
          <a:p>
            <a:pPr marL="0" indent="0">
              <a:buNone/>
            </a:pPr>
            <a:endParaRPr lang="en-US" dirty="0"/>
          </a:p>
        </p:txBody>
      </p:sp>
    </p:spTree>
    <p:extLst>
      <p:ext uri="{BB962C8B-B14F-4D97-AF65-F5344CB8AC3E}">
        <p14:creationId xmlns:p14="http://schemas.microsoft.com/office/powerpoint/2010/main" val="212471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a:xfrm>
            <a:off x="0" y="1981200"/>
            <a:ext cx="8991600" cy="4114800"/>
          </a:xfrm>
        </p:spPr>
        <p:txBody>
          <a:bodyPr/>
          <a:lstStyle/>
          <a:p>
            <a:pPr marL="0" indent="0">
              <a:buNone/>
            </a:pPr>
            <a:endParaRPr lang="en-US" sz="2000" dirty="0">
              <a:latin typeface="Cambria" panose="02040503050406030204" pitchFamily="18" charset="0"/>
            </a:endParaRPr>
          </a:p>
          <a:p>
            <a:pPr marL="0" indent="0">
              <a:buNone/>
            </a:pPr>
            <a:endParaRPr lang="en-US" dirty="0">
              <a:latin typeface="Cambria" panose="02040503050406030204" pitchFamily="18" charset="0"/>
            </a:endParaRPr>
          </a:p>
          <a:p>
            <a:pPr marL="0" indent="0">
              <a:buNone/>
            </a:pPr>
            <a:endParaRPr lang="en-US" sz="2000" dirty="0">
              <a:latin typeface="Cambria" panose="02040503050406030204" pitchFamily="18" charset="0"/>
            </a:endParaRPr>
          </a:p>
          <a:p>
            <a:pPr marL="0" indent="0">
              <a:buNone/>
            </a:pPr>
            <a:r>
              <a:rPr lang="en-US" sz="1800" dirty="0">
                <a:latin typeface="Cambria" panose="02040503050406030204" pitchFamily="18" charset="0"/>
              </a:rPr>
              <a:t>Prove that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 + 5</a:t>
            </a:r>
            <a:r>
              <a:rPr lang="en-US" sz="1800" i="1" dirty="0">
                <a:latin typeface="Cambria" panose="02040503050406030204" pitchFamily="18" charset="0"/>
              </a:rPr>
              <a:t>x</a:t>
            </a:r>
            <a:r>
              <a:rPr lang="en-US" sz="1800" dirty="0">
                <a:latin typeface="Cambria" panose="02040503050406030204" pitchFamily="18" charset="0"/>
              </a:rPr>
              <a:t> = 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 + sin </a:t>
            </a:r>
            <a:r>
              <a:rPr lang="en-US" sz="1800" i="1" dirty="0">
                <a:latin typeface="Cambria" panose="02040503050406030204" pitchFamily="18" charset="0"/>
              </a:rPr>
              <a:t>x</a:t>
            </a:r>
            <a:r>
              <a:rPr lang="en-US" sz="1800" dirty="0">
                <a:latin typeface="Cambria" panose="02040503050406030204" pitchFamily="18" charset="0"/>
              </a:rPr>
              <a:t> only has a root at </a:t>
            </a:r>
            <a:r>
              <a:rPr lang="en-US" sz="1800" i="1" dirty="0">
                <a:latin typeface="Cambria" panose="02040503050406030204" pitchFamily="18" charset="0"/>
              </a:rPr>
              <a:t>x</a:t>
            </a:r>
            <a:r>
              <a:rPr lang="en-US" sz="1800" dirty="0">
                <a:latin typeface="Cambria" panose="02040503050406030204" pitchFamily="18" charset="0"/>
              </a:rPr>
              <a:t> = 0.</a:t>
            </a:r>
          </a:p>
          <a:p>
            <a:pPr marL="0" indent="0">
              <a:buNone/>
            </a:pPr>
            <a:endParaRPr lang="en-US" sz="1800" dirty="0">
              <a:latin typeface="Cambria" panose="02040503050406030204" pitchFamily="18" charset="0"/>
            </a:endParaRPr>
          </a:p>
          <a:p>
            <a:pPr marL="0" indent="0">
              <a:buNone/>
            </a:pPr>
            <a:r>
              <a:rPr lang="en-US" sz="1800" dirty="0">
                <a:latin typeface="Cambria" panose="02040503050406030204" pitchFamily="18" charset="0"/>
              </a:rPr>
              <a:t>Step 1. We can rewrite the given equation as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a:t>
            </a:r>
            <a:r>
              <a:rPr lang="en-US" sz="1800" dirty="0">
                <a:latin typeface="Cambria" panose="02040503050406030204" pitchFamily="18" charset="0"/>
              </a:rPr>
              <a:t>. Then it suffices to show that</a:t>
            </a:r>
          </a:p>
          <a:p>
            <a:pPr marL="0" indent="0">
              <a:buNone/>
            </a:pPr>
            <a:r>
              <a:rPr lang="en-US" sz="1800" dirty="0">
                <a:latin typeface="Cambria" panose="02040503050406030204" pitchFamily="18" charset="0"/>
              </a:rPr>
              <a:t>    </a:t>
            </a:r>
            <a:r>
              <a:rPr lang="en-US" sz="1800" i="1" dirty="0">
                <a:latin typeface="Cambria" panose="02040503050406030204" pitchFamily="18" charset="0"/>
              </a:rPr>
              <a:t>f(x)</a:t>
            </a:r>
            <a:r>
              <a:rPr lang="en-US" sz="1800" dirty="0">
                <a:latin typeface="Cambria" panose="02040503050406030204" pitchFamily="18" charset="0"/>
              </a:rPr>
              <a:t>= </a:t>
            </a:r>
            <a:r>
              <a:rPr lang="en-US" sz="1800" i="1" dirty="0">
                <a:latin typeface="Cambria" panose="02040503050406030204" pitchFamily="18" charset="0"/>
              </a:rPr>
              <a:t>x</a:t>
            </a:r>
            <a:r>
              <a:rPr lang="en-US" sz="1800" baseline="30000" dirty="0">
                <a:latin typeface="Cambria" panose="02040503050406030204" pitchFamily="18" charset="0"/>
              </a:rPr>
              <a:t>3</a:t>
            </a:r>
            <a:r>
              <a:rPr lang="en-US" sz="1800" dirty="0">
                <a:latin typeface="Cambria" panose="02040503050406030204" pitchFamily="18" charset="0"/>
              </a:rPr>
              <a:t>-3</a:t>
            </a:r>
            <a:r>
              <a:rPr lang="en-US" sz="1800" i="1" dirty="0">
                <a:latin typeface="Cambria" panose="02040503050406030204" pitchFamily="18" charset="0"/>
              </a:rPr>
              <a:t>x</a:t>
            </a:r>
            <a:r>
              <a:rPr lang="en-US" sz="1800" baseline="30000" dirty="0">
                <a:latin typeface="Cambria" panose="02040503050406030204" pitchFamily="18" charset="0"/>
              </a:rPr>
              <a:t>2</a:t>
            </a:r>
            <a:r>
              <a:rPr lang="en-US" sz="1800" dirty="0">
                <a:latin typeface="Cambria" panose="02040503050406030204" pitchFamily="18" charset="0"/>
              </a:rPr>
              <a:t>+5</a:t>
            </a:r>
            <a:r>
              <a:rPr lang="en-US" sz="1800" i="1" dirty="0">
                <a:latin typeface="Cambria" panose="02040503050406030204" pitchFamily="18" charset="0"/>
              </a:rPr>
              <a:t>x</a:t>
            </a:r>
            <a:r>
              <a:rPr lang="en-US" sz="1800" dirty="0">
                <a:latin typeface="Cambria" panose="02040503050406030204" pitchFamily="18" charset="0"/>
              </a:rPr>
              <a:t>-sin</a:t>
            </a:r>
            <a:r>
              <a:rPr lang="en-US" sz="1800" i="1" dirty="0">
                <a:latin typeface="Cambria" panose="02040503050406030204" pitchFamily="18" charset="0"/>
              </a:rPr>
              <a:t>x </a:t>
            </a:r>
            <a:r>
              <a:rPr lang="en-US" sz="1800" dirty="0">
                <a:latin typeface="Cambria" panose="02040503050406030204" pitchFamily="18" charset="0"/>
              </a:rPr>
              <a:t>if and only if </a:t>
            </a:r>
            <a:r>
              <a:rPr lang="en-US" sz="1800" i="1" dirty="0">
                <a:latin typeface="Cambria" panose="02040503050406030204" pitchFamily="18" charset="0"/>
              </a:rPr>
              <a:t>x</a:t>
            </a:r>
            <a:r>
              <a:rPr lang="en-US" sz="1800" dirty="0">
                <a:latin typeface="Cambria" panose="02040503050406030204" pitchFamily="18" charset="0"/>
              </a:rPr>
              <a:t>=0.</a:t>
            </a:r>
            <a:endParaRPr lang="en-US" sz="1800" baseline="30000" dirty="0">
              <a:latin typeface="Cambria" panose="02040503050406030204" pitchFamily="18" charset="0"/>
            </a:endParaRPr>
          </a:p>
          <a:p>
            <a:pPr marL="0" indent="0">
              <a:buNone/>
            </a:pPr>
            <a:r>
              <a:rPr lang="en-US" sz="1800" dirty="0">
                <a:latin typeface="Cambria" panose="02040503050406030204" pitchFamily="18" charset="0"/>
              </a:rPr>
              <a:t>Step 2. First, we know that </a:t>
            </a:r>
            <a:r>
              <a:rPr lang="en-US" sz="1800" i="1" dirty="0">
                <a:latin typeface="Cambria" panose="02040503050406030204" pitchFamily="18" charset="0"/>
              </a:rPr>
              <a:t>x</a:t>
            </a:r>
            <a:r>
              <a:rPr lang="en-US" sz="1800" dirty="0">
                <a:latin typeface="Cambria" panose="02040503050406030204" pitchFamily="18" charset="0"/>
              </a:rPr>
              <a:t>=0 is a solution since f(0)=0</a:t>
            </a:r>
            <a:r>
              <a:rPr lang="en-US" sz="1800" baseline="30000" dirty="0">
                <a:latin typeface="Cambria" panose="02040503050406030204" pitchFamily="18" charset="0"/>
              </a:rPr>
              <a:t>3</a:t>
            </a:r>
            <a:r>
              <a:rPr lang="en-US" sz="1800" dirty="0">
                <a:latin typeface="Cambria" panose="02040503050406030204" pitchFamily="18" charset="0"/>
              </a:rPr>
              <a:t>-3(0)</a:t>
            </a:r>
            <a:r>
              <a:rPr lang="en-US" sz="1800" baseline="30000" dirty="0">
                <a:latin typeface="Cambria" panose="02040503050406030204" pitchFamily="18" charset="0"/>
              </a:rPr>
              <a:t>2</a:t>
            </a:r>
            <a:r>
              <a:rPr lang="en-US" sz="1800" dirty="0">
                <a:latin typeface="Cambria" panose="02040503050406030204" pitchFamily="18" charset="0"/>
              </a:rPr>
              <a:t>+5(0)-sin(0)=0. So we</a:t>
            </a:r>
          </a:p>
          <a:p>
            <a:pPr marL="0" indent="0">
              <a:buNone/>
            </a:pPr>
            <a:r>
              <a:rPr lang="en-US" sz="1800" dirty="0">
                <a:latin typeface="Cambria" panose="02040503050406030204" pitchFamily="18" charset="0"/>
              </a:rPr>
              <a:t>   show that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a:buNone/>
            </a:pPr>
            <a:r>
              <a:rPr lang="en-US" sz="1800" dirty="0">
                <a:solidFill>
                  <a:srgbClr val="00B050"/>
                </a:solidFill>
                <a:latin typeface="Cambria" panose="02040503050406030204" pitchFamily="18" charset="0"/>
              </a:rPr>
              <a:t>Step 3. </a:t>
            </a:r>
            <a:r>
              <a:rPr lang="en-US" sz="1800" i="1" dirty="0">
                <a:solidFill>
                  <a:srgbClr val="00B050"/>
                </a:solidFill>
                <a:latin typeface="Cambria" panose="02040503050406030204" pitchFamily="18" charset="0"/>
              </a:rPr>
              <a:t>f’(x)</a:t>
            </a:r>
            <a:r>
              <a:rPr lang="en-US" sz="1800" dirty="0">
                <a:solidFill>
                  <a:srgbClr val="00B050"/>
                </a:solidFill>
                <a:latin typeface="Cambria" panose="02040503050406030204" pitchFamily="18" charset="0"/>
              </a:rPr>
              <a:t> = 3</a:t>
            </a:r>
            <a:r>
              <a:rPr lang="en-US" sz="1800" i="1" dirty="0">
                <a:solidFill>
                  <a:srgbClr val="00B050"/>
                </a:solidFill>
                <a:latin typeface="Cambria" panose="02040503050406030204" pitchFamily="18" charset="0"/>
              </a:rPr>
              <a:t>x</a:t>
            </a:r>
            <a:r>
              <a:rPr lang="en-US" sz="1800" baseline="30000" dirty="0">
                <a:solidFill>
                  <a:srgbClr val="00B050"/>
                </a:solidFill>
                <a:latin typeface="Cambria" panose="02040503050406030204" pitchFamily="18" charset="0"/>
              </a:rPr>
              <a:t>2</a:t>
            </a:r>
            <a:r>
              <a:rPr lang="en-US" sz="1800" dirty="0">
                <a:solidFill>
                  <a:srgbClr val="00B050"/>
                </a:solidFill>
                <a:latin typeface="Cambria" panose="02040503050406030204" pitchFamily="18" charset="0"/>
              </a:rPr>
              <a:t> – 6</a:t>
            </a:r>
            <a:r>
              <a:rPr lang="en-US" sz="1800" i="1" dirty="0">
                <a:solidFill>
                  <a:srgbClr val="00B050"/>
                </a:solidFill>
                <a:latin typeface="Cambria" panose="02040503050406030204" pitchFamily="18" charset="0"/>
              </a:rPr>
              <a:t>x</a:t>
            </a:r>
            <a:r>
              <a:rPr lang="en-US" sz="1800" dirty="0">
                <a:solidFill>
                  <a:srgbClr val="00B050"/>
                </a:solidFill>
                <a:latin typeface="Cambria" panose="02040503050406030204" pitchFamily="18" charset="0"/>
              </a:rPr>
              <a:t> + 5 – cos </a:t>
            </a:r>
            <a:r>
              <a:rPr lang="en-US" sz="1800" i="1" dirty="0">
                <a:solidFill>
                  <a:srgbClr val="00B050"/>
                </a:solidFill>
                <a:latin typeface="Cambria" panose="02040503050406030204" pitchFamily="18" charset="0"/>
              </a:rPr>
              <a:t>x</a:t>
            </a:r>
            <a:r>
              <a:rPr lang="en-US" sz="1800" dirty="0">
                <a:solidFill>
                  <a:srgbClr val="00B050"/>
                </a:solidFill>
                <a:latin typeface="Cambria" panose="02040503050406030204" pitchFamily="18" charset="0"/>
              </a:rPr>
              <a:t> &gt; 3</a:t>
            </a:r>
            <a:r>
              <a:rPr lang="en-US" sz="1800" i="1" dirty="0">
                <a:solidFill>
                  <a:srgbClr val="00B050"/>
                </a:solidFill>
                <a:latin typeface="Cambria" panose="02040503050406030204" pitchFamily="18" charset="0"/>
              </a:rPr>
              <a:t>x</a:t>
            </a:r>
            <a:r>
              <a:rPr lang="en-US" sz="1800" baseline="30000" dirty="0">
                <a:solidFill>
                  <a:srgbClr val="00B050"/>
                </a:solidFill>
                <a:latin typeface="Cambria" panose="02040503050406030204" pitchFamily="18" charset="0"/>
              </a:rPr>
              <a:t>2</a:t>
            </a:r>
            <a:r>
              <a:rPr lang="en-US" sz="1800" dirty="0">
                <a:solidFill>
                  <a:srgbClr val="00B050"/>
                </a:solidFill>
                <a:latin typeface="Cambria" panose="02040503050406030204" pitchFamily="18" charset="0"/>
              </a:rPr>
              <a:t> – 6</a:t>
            </a:r>
            <a:r>
              <a:rPr lang="en-US" sz="1800" i="1" dirty="0">
                <a:solidFill>
                  <a:srgbClr val="00B050"/>
                </a:solidFill>
                <a:latin typeface="Cambria" panose="02040503050406030204" pitchFamily="18" charset="0"/>
              </a:rPr>
              <a:t>x</a:t>
            </a:r>
            <a:r>
              <a:rPr lang="en-US" sz="1800" dirty="0">
                <a:solidFill>
                  <a:srgbClr val="00B050"/>
                </a:solidFill>
                <a:latin typeface="Cambria" panose="02040503050406030204" pitchFamily="18" charset="0"/>
              </a:rPr>
              <a:t> + 4 =3(</a:t>
            </a:r>
            <a:r>
              <a:rPr lang="en-US" sz="1800" i="1" dirty="0">
                <a:solidFill>
                  <a:srgbClr val="00B050"/>
                </a:solidFill>
                <a:latin typeface="Cambria" panose="02040503050406030204" pitchFamily="18" charset="0"/>
              </a:rPr>
              <a:t>x</a:t>
            </a:r>
            <a:r>
              <a:rPr lang="en-US" sz="1800" dirty="0">
                <a:solidFill>
                  <a:srgbClr val="00B050"/>
                </a:solidFill>
                <a:latin typeface="Cambria" panose="02040503050406030204" pitchFamily="18" charset="0"/>
              </a:rPr>
              <a:t>-1)</a:t>
            </a:r>
            <a:r>
              <a:rPr lang="en-US" sz="1800" baseline="30000" dirty="0">
                <a:solidFill>
                  <a:srgbClr val="00B050"/>
                </a:solidFill>
                <a:latin typeface="Cambria" panose="02040503050406030204" pitchFamily="18" charset="0"/>
              </a:rPr>
              <a:t>2</a:t>
            </a:r>
            <a:r>
              <a:rPr lang="en-US" sz="1800" dirty="0">
                <a:solidFill>
                  <a:srgbClr val="00B050"/>
                </a:solidFill>
                <a:latin typeface="Cambria" panose="02040503050406030204" pitchFamily="18" charset="0"/>
              </a:rPr>
              <a:t> + 1 &gt; 0, so </a:t>
            </a:r>
            <a:r>
              <a:rPr lang="en-US" sz="1800" i="1" dirty="0">
                <a:solidFill>
                  <a:srgbClr val="00B050"/>
                </a:solidFill>
                <a:latin typeface="Cambria" panose="02040503050406030204" pitchFamily="18" charset="0"/>
              </a:rPr>
              <a:t>f(x)</a:t>
            </a:r>
            <a:r>
              <a:rPr lang="en-US" sz="1800" dirty="0">
                <a:solidFill>
                  <a:srgbClr val="00B050"/>
                </a:solidFill>
                <a:latin typeface="Cambria" panose="02040503050406030204" pitchFamily="18" charset="0"/>
              </a:rPr>
              <a:t> is increasing.</a:t>
            </a:r>
          </a:p>
          <a:p>
            <a:pPr marL="0" indent="0">
              <a:buNone/>
            </a:pPr>
            <a:r>
              <a:rPr lang="en-US" sz="1800" dirty="0">
                <a:solidFill>
                  <a:srgbClr val="FF0000"/>
                </a:solidFill>
                <a:latin typeface="Cambria" panose="02040503050406030204" pitchFamily="18" charset="0"/>
              </a:rPr>
              <a:t>Step 4. Because </a:t>
            </a:r>
            <a:r>
              <a:rPr lang="en-US" sz="1800" i="1" dirty="0">
                <a:solidFill>
                  <a:srgbClr val="FF0000"/>
                </a:solidFill>
                <a:latin typeface="Cambria" panose="02040503050406030204" pitchFamily="18" charset="0"/>
              </a:rPr>
              <a:t>f(x)</a:t>
            </a:r>
            <a:r>
              <a:rPr lang="en-US" sz="1800" dirty="0">
                <a:solidFill>
                  <a:srgbClr val="FF0000"/>
                </a:solidFill>
                <a:latin typeface="Cambria" panose="02040503050406030204" pitchFamily="18" charset="0"/>
              </a:rPr>
              <a:t> is strictly increasing, </a:t>
            </a:r>
            <a:r>
              <a:rPr lang="en-US" sz="1800" i="1" dirty="0">
                <a:solidFill>
                  <a:srgbClr val="FF0000"/>
                </a:solidFill>
                <a:latin typeface="Cambria" panose="02040503050406030204" pitchFamily="18" charset="0"/>
              </a:rPr>
              <a:t>f(x)</a:t>
            </a:r>
            <a:r>
              <a:rPr lang="en-US" sz="1800" dirty="0">
                <a:solidFill>
                  <a:srgbClr val="FF0000"/>
                </a:solidFill>
                <a:latin typeface="Cambria" panose="02040503050406030204" pitchFamily="18" charset="0"/>
              </a:rPr>
              <a:t> does not have a positive root, since it will</a:t>
            </a:r>
          </a:p>
          <a:p>
            <a:pPr marL="0" indent="0">
              <a:buNone/>
            </a:pPr>
            <a:r>
              <a:rPr lang="en-US" sz="1800" dirty="0">
                <a:solidFill>
                  <a:srgbClr val="FF0000"/>
                </a:solidFill>
                <a:latin typeface="Cambria" panose="02040503050406030204" pitchFamily="18" charset="0"/>
              </a:rPr>
              <a:t>   have to come back down or remain flat which contradicts the fact that </a:t>
            </a:r>
            <a:r>
              <a:rPr lang="en-US" sz="1800" i="1" dirty="0">
                <a:solidFill>
                  <a:srgbClr val="FF0000"/>
                </a:solidFill>
                <a:latin typeface="Cambria" panose="02040503050406030204" pitchFamily="18" charset="0"/>
              </a:rPr>
              <a:t>f(x)</a:t>
            </a:r>
            <a:r>
              <a:rPr lang="en-US" sz="1800" dirty="0">
                <a:solidFill>
                  <a:srgbClr val="FF0000"/>
                </a:solidFill>
                <a:latin typeface="Cambria" panose="02040503050406030204" pitchFamily="18" charset="0"/>
              </a:rPr>
              <a:t> is strictly</a:t>
            </a:r>
          </a:p>
          <a:p>
            <a:pPr marL="0" indent="0">
              <a:buNone/>
            </a:pPr>
            <a:r>
              <a:rPr lang="en-US" sz="1800" dirty="0">
                <a:solidFill>
                  <a:srgbClr val="FF0000"/>
                </a:solidFill>
                <a:latin typeface="Cambria" panose="02040503050406030204" pitchFamily="18" charset="0"/>
              </a:rPr>
              <a:t>   increasing.</a:t>
            </a:r>
          </a:p>
          <a:p>
            <a:pPr marL="0" indent="0">
              <a:buNone/>
            </a:pPr>
            <a:r>
              <a:rPr lang="en-US" sz="1800" dirty="0">
                <a:latin typeface="Cambria" panose="02040503050406030204" pitchFamily="18" charset="0"/>
              </a:rPr>
              <a:t>Step 5. Similarly, </a:t>
            </a:r>
            <a:r>
              <a:rPr lang="en-US" sz="1800" i="1" dirty="0">
                <a:latin typeface="Cambria" panose="02040503050406030204" pitchFamily="18" charset="0"/>
              </a:rPr>
              <a:t>f(x)</a:t>
            </a:r>
            <a:r>
              <a:rPr lang="en-US" sz="1800" dirty="0">
                <a:latin typeface="Cambria" panose="02040503050406030204" pitchFamily="18" charset="0"/>
              </a:rPr>
              <a:t> does not have a negative root. Thus, </a:t>
            </a:r>
            <a:r>
              <a:rPr lang="en-US" sz="1800" i="1" dirty="0">
                <a:latin typeface="Cambria" panose="02040503050406030204" pitchFamily="18" charset="0"/>
              </a:rPr>
              <a:t>x</a:t>
            </a:r>
            <a:r>
              <a:rPr lang="en-US" sz="1800" dirty="0">
                <a:latin typeface="Cambria" panose="02040503050406030204" pitchFamily="18" charset="0"/>
              </a:rPr>
              <a:t>=0 is the only solution.</a:t>
            </a: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EC0DA8B3-5E4C-9FA3-9105-49E71A26C0C9}"/>
              </a:ext>
            </a:extLst>
          </p:cNvPr>
          <p:cNvPicPr>
            <a:picLocks noChangeAspect="1"/>
          </p:cNvPicPr>
          <p:nvPr/>
        </p:nvPicPr>
        <p:blipFill>
          <a:blip r:embed="rId3"/>
          <a:stretch>
            <a:fillRect/>
          </a:stretch>
        </p:blipFill>
        <p:spPr>
          <a:xfrm>
            <a:off x="2927747" y="0"/>
            <a:ext cx="3288506" cy="3087169"/>
          </a:xfrm>
          <a:prstGeom prst="rect">
            <a:avLst/>
          </a:prstGeom>
        </p:spPr>
      </p:pic>
    </p:spTree>
    <p:extLst>
      <p:ext uri="{BB962C8B-B14F-4D97-AF65-F5344CB8AC3E}">
        <p14:creationId xmlns:p14="http://schemas.microsoft.com/office/powerpoint/2010/main" val="1823198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r>
              <a:rPr lang="en-US" dirty="0"/>
              <a:t>“Oh God, there’s a much easier way to prove to do that… if we can do that, if we can prove what the graph shows us, that the function is increasing everywhere, then we’ve done enough to show that 0 is the only real solution because if the function is increasing everywhere and it crosses at 0, then it can’t go back”</a:t>
            </a:r>
          </a:p>
          <a:p>
            <a:pPr marL="0" indent="0">
              <a:buNone/>
            </a:pPr>
            <a:endParaRPr lang="en-US" dirty="0"/>
          </a:p>
          <a:p>
            <a:pPr marL="0" indent="0">
              <a:buNone/>
            </a:pPr>
            <a:endParaRPr lang="en-US" sz="1350" dirty="0">
              <a:solidFill>
                <a:srgbClr val="000000"/>
              </a:solidFill>
              <a:ea typeface="Times" pitchFamily="2" charset="0"/>
              <a:cs typeface="Times New Roman" panose="02020603050405020304" pitchFamily="18" charset="0"/>
            </a:endParaRPr>
          </a:p>
          <a:p>
            <a:pPr marL="0" indent="0">
              <a:buNone/>
            </a:pPr>
            <a:endParaRPr lang="en-US" sz="1500" dirty="0">
              <a:ea typeface="Times" pitchFamily="2"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20497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1196" y="2643874"/>
            <a:ext cx="7886700" cy="3614465"/>
          </a:xfrm>
        </p:spPr>
        <p:txBody>
          <a:bodyPr>
            <a:normAutofit lnSpcReduction="10000"/>
          </a:bodyPr>
          <a:lstStyle/>
          <a:p>
            <a:pPr marL="0" indent="0">
              <a:buNone/>
            </a:pPr>
            <a:r>
              <a:rPr lang="en-US" dirty="0"/>
              <a:t>“Oh God, there’s a much easier way to prove to do that… if we can do that, if we can prove </a:t>
            </a:r>
            <a:r>
              <a:rPr lang="en-US" dirty="0">
                <a:solidFill>
                  <a:srgbClr val="00B050"/>
                </a:solidFill>
              </a:rPr>
              <a:t>what the graph shows us, that the function is increasing everywhere</a:t>
            </a:r>
            <a:r>
              <a:rPr lang="en-US" dirty="0"/>
              <a:t>, then we’ve done enough to show that 0 is the only real solution because if the function is increasing everywhere and it crosses at 0, then it can’t go back”</a:t>
            </a:r>
          </a:p>
          <a:p>
            <a:pPr marL="0" indent="0">
              <a:buNone/>
            </a:pPr>
            <a:endParaRPr lang="en-US" dirty="0"/>
          </a:p>
          <a:p>
            <a:pPr marL="0" indent="0">
              <a:buNone/>
            </a:pPr>
            <a:r>
              <a:rPr lang="en-US" dirty="0">
                <a:solidFill>
                  <a:srgbClr val="00B050"/>
                </a:solidFill>
              </a:rPr>
              <a:t>GRAPHICAL PERCEPTUAL INFERENCE: An inference based crucially on the appearance of the graph, that a function had property P because its graph looked like it had P.</a:t>
            </a:r>
          </a:p>
          <a:p>
            <a:pPr marL="0" indent="0">
              <a:buNone/>
            </a:pPr>
            <a:endParaRPr lang="en-US" dirty="0"/>
          </a:p>
          <a:p>
            <a:pPr marL="0" indent="0">
              <a:buNone/>
            </a:pPr>
            <a:r>
              <a:rPr lang="en-US" dirty="0"/>
              <a:t>This is an </a:t>
            </a:r>
            <a:r>
              <a:rPr lang="en-US" b="1" dirty="0"/>
              <a:t>exact</a:t>
            </a:r>
            <a:r>
              <a:rPr lang="en-US" dirty="0"/>
              <a:t> inference.</a:t>
            </a:r>
          </a:p>
        </p:txBody>
      </p:sp>
    </p:spTree>
    <p:extLst>
      <p:ext uri="{BB962C8B-B14F-4D97-AF65-F5344CB8AC3E}">
        <p14:creationId xmlns:p14="http://schemas.microsoft.com/office/powerpoint/2010/main" val="2840278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4248912"/>
          </a:xfrm>
        </p:spPr>
        <p:txBody>
          <a:bodyPr>
            <a:normAutofit/>
          </a:bodyPr>
          <a:lstStyle/>
          <a:p>
            <a:pPr marL="0" indent="0">
              <a:buNone/>
            </a:pPr>
            <a:r>
              <a:rPr lang="en-US" dirty="0"/>
              <a:t>“Oh God, there’s a much easier way to prove to do that… if we can do that, if we can prove what the graph shows us, that the function is increasing everywhere, </a:t>
            </a:r>
            <a:r>
              <a:rPr lang="en-US" dirty="0">
                <a:solidFill>
                  <a:srgbClr val="FF0000"/>
                </a:solidFill>
              </a:rPr>
              <a:t>then we’ve done enough to show that 0 is the only real solution because if the function is increasing everywhere and it crosses at 0, then it can’t go back</a:t>
            </a:r>
            <a:r>
              <a:rPr lang="en-US" dirty="0"/>
              <a:t>”</a:t>
            </a:r>
          </a:p>
          <a:p>
            <a:pPr marL="0" indent="0">
              <a:buNone/>
            </a:pPr>
            <a:endParaRPr lang="en-US" dirty="0">
              <a:solidFill>
                <a:srgbClr val="FF0000"/>
              </a:solidFill>
            </a:endParaRPr>
          </a:p>
          <a:p>
            <a:pPr marL="0" indent="0">
              <a:buNone/>
            </a:pPr>
            <a:r>
              <a:rPr lang="en-US" dirty="0">
                <a:solidFill>
                  <a:srgbClr val="FF0000"/>
                </a:solidFill>
              </a:rPr>
              <a:t>GRAPHICAL DEDUCTIVE INFERENCE: Graphs with a given property P must (or cannot) have property Q based on our understanding of how two dimensional space works.</a:t>
            </a:r>
          </a:p>
          <a:p>
            <a:pPr marL="0" indent="0">
              <a:buNone/>
            </a:pPr>
            <a:endParaRPr lang="en-US" sz="1350" dirty="0">
              <a:solidFill>
                <a:srgbClr val="000000"/>
              </a:solidFill>
              <a:ea typeface="Times" pitchFamily="2" charset="0"/>
              <a:cs typeface="Times New Roman" panose="02020603050405020304" pitchFamily="18" charset="0"/>
            </a:endParaRPr>
          </a:p>
          <a:p>
            <a:pPr marL="0" indent="0">
              <a:buNone/>
            </a:pPr>
            <a:endParaRPr lang="en-US" sz="1500" dirty="0">
              <a:ea typeface="Times" pitchFamily="2" charset="0"/>
              <a:cs typeface="Times New Roman" panose="02020603050405020304" pitchFamily="18" charset="0"/>
            </a:endParaRPr>
          </a:p>
          <a:p>
            <a:pPr marL="0" indent="0">
              <a:buNone/>
            </a:pPr>
            <a:r>
              <a:rPr lang="en-US" dirty="0"/>
              <a:t>This is a </a:t>
            </a:r>
            <a:r>
              <a:rPr lang="en-US" b="1" dirty="0"/>
              <a:t>co-exact</a:t>
            </a:r>
            <a:r>
              <a:rPr lang="en-US" dirty="0"/>
              <a:t> inference.</a:t>
            </a:r>
          </a:p>
        </p:txBody>
      </p:sp>
    </p:spTree>
    <p:extLst>
      <p:ext uri="{BB962C8B-B14F-4D97-AF65-F5344CB8AC3E}">
        <p14:creationId xmlns:p14="http://schemas.microsoft.com/office/powerpoint/2010/main" val="2025006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r>
              <a:rPr lang="en-US" dirty="0"/>
              <a:t>HYPOTHESES: </a:t>
            </a:r>
          </a:p>
          <a:p>
            <a:pPr marL="0" indent="0">
              <a:buNone/>
            </a:pPr>
            <a:r>
              <a:rPr lang="en-US" dirty="0"/>
              <a:t>H1. Most mathematics students think graphical perceptual inferences are impermissible in a proof.</a:t>
            </a:r>
          </a:p>
          <a:p>
            <a:pPr marL="0" indent="0">
              <a:buNone/>
            </a:pPr>
            <a:r>
              <a:rPr lang="en-US" dirty="0"/>
              <a:t>H2. Most mathematics students think graphical deductive inferences are permissible in a proof.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1415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4401312"/>
          </a:xfrm>
        </p:spPr>
        <p:txBody>
          <a:bodyPr>
            <a:normAutofit fontScale="77500" lnSpcReduction="20000"/>
          </a:bodyPr>
          <a:lstStyle/>
          <a:p>
            <a:pPr marL="0" indent="0">
              <a:buNone/>
            </a:pPr>
            <a:endParaRPr lang="en-US" dirty="0">
              <a:latin typeface="Cambria" panose="02040503050406030204" pitchFamily="18" charset="0"/>
            </a:endParaRPr>
          </a:p>
          <a:p>
            <a:pPr marL="0" indent="0">
              <a:buNone/>
            </a:pPr>
            <a:endParaRPr lang="en-US" dirty="0"/>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Step 1. We can rewrite the given equation as </a:t>
            </a:r>
            <a:r>
              <a:rPr lang="en-US" sz="2800" i="1" dirty="0">
                <a:latin typeface="Cambria" panose="02040503050406030204" pitchFamily="18" charset="0"/>
              </a:rPr>
              <a:t>x</a:t>
            </a:r>
            <a:r>
              <a:rPr lang="en-US" sz="2800" baseline="30000" dirty="0">
                <a:latin typeface="Cambria" panose="02040503050406030204" pitchFamily="18" charset="0"/>
              </a:rPr>
              <a:t>3</a:t>
            </a:r>
            <a:r>
              <a:rPr lang="en-US" sz="2800" dirty="0">
                <a:latin typeface="Cambria" panose="02040503050406030204" pitchFamily="18" charset="0"/>
              </a:rPr>
              <a:t>-3</a:t>
            </a:r>
            <a:r>
              <a:rPr lang="en-US" sz="2800" i="1" dirty="0">
                <a:latin typeface="Cambria" panose="02040503050406030204" pitchFamily="18" charset="0"/>
              </a:rPr>
              <a:t>x</a:t>
            </a:r>
            <a:r>
              <a:rPr lang="en-US" sz="2800" baseline="30000" dirty="0">
                <a:latin typeface="Cambria" panose="02040503050406030204" pitchFamily="18" charset="0"/>
              </a:rPr>
              <a:t>2</a:t>
            </a:r>
            <a:r>
              <a:rPr lang="en-US" sz="2800" dirty="0">
                <a:latin typeface="Cambria" panose="02040503050406030204" pitchFamily="18" charset="0"/>
              </a:rPr>
              <a:t>+5</a:t>
            </a:r>
            <a:r>
              <a:rPr lang="en-US" sz="2800" i="1" dirty="0">
                <a:latin typeface="Cambria" panose="02040503050406030204" pitchFamily="18" charset="0"/>
              </a:rPr>
              <a:t>x</a:t>
            </a:r>
            <a:r>
              <a:rPr lang="en-US" sz="2800" dirty="0">
                <a:latin typeface="Cambria" panose="02040503050406030204" pitchFamily="18" charset="0"/>
              </a:rPr>
              <a:t>-sin</a:t>
            </a:r>
            <a:r>
              <a:rPr lang="en-US" sz="2800" i="1" dirty="0">
                <a:latin typeface="Cambria" panose="02040503050406030204" pitchFamily="18" charset="0"/>
              </a:rPr>
              <a:t>x</a:t>
            </a:r>
            <a:r>
              <a:rPr lang="en-US" sz="2800" dirty="0">
                <a:latin typeface="Cambria" panose="02040503050406030204" pitchFamily="18" charset="0"/>
              </a:rPr>
              <a:t>. Then it suffices to show that </a:t>
            </a:r>
            <a:r>
              <a:rPr lang="en-US" sz="2800" i="1" dirty="0">
                <a:latin typeface="Cambria" panose="02040503050406030204" pitchFamily="18" charset="0"/>
              </a:rPr>
              <a:t>f(x)</a:t>
            </a:r>
            <a:r>
              <a:rPr lang="en-US" sz="2800" dirty="0">
                <a:latin typeface="Cambria" panose="02040503050406030204" pitchFamily="18" charset="0"/>
              </a:rPr>
              <a:t>= </a:t>
            </a:r>
            <a:r>
              <a:rPr lang="en-US" sz="2800" i="1" dirty="0">
                <a:latin typeface="Cambria" panose="02040503050406030204" pitchFamily="18" charset="0"/>
              </a:rPr>
              <a:t>x</a:t>
            </a:r>
            <a:r>
              <a:rPr lang="en-US" sz="2800" baseline="30000" dirty="0">
                <a:latin typeface="Cambria" panose="02040503050406030204" pitchFamily="18" charset="0"/>
              </a:rPr>
              <a:t>3</a:t>
            </a:r>
            <a:r>
              <a:rPr lang="en-US" sz="2800" dirty="0">
                <a:latin typeface="Cambria" panose="02040503050406030204" pitchFamily="18" charset="0"/>
              </a:rPr>
              <a:t>-3</a:t>
            </a:r>
            <a:r>
              <a:rPr lang="en-US" sz="2800" i="1" dirty="0">
                <a:latin typeface="Cambria" panose="02040503050406030204" pitchFamily="18" charset="0"/>
              </a:rPr>
              <a:t>x</a:t>
            </a:r>
            <a:r>
              <a:rPr lang="en-US" sz="2800" baseline="30000" dirty="0">
                <a:latin typeface="Cambria" panose="02040503050406030204" pitchFamily="18" charset="0"/>
              </a:rPr>
              <a:t>2</a:t>
            </a:r>
            <a:r>
              <a:rPr lang="en-US" sz="2800" dirty="0">
                <a:latin typeface="Cambria" panose="02040503050406030204" pitchFamily="18" charset="0"/>
              </a:rPr>
              <a:t>+5</a:t>
            </a:r>
            <a:r>
              <a:rPr lang="en-US" sz="2800" i="1" dirty="0">
                <a:latin typeface="Cambria" panose="02040503050406030204" pitchFamily="18" charset="0"/>
              </a:rPr>
              <a:t>x</a:t>
            </a:r>
            <a:r>
              <a:rPr lang="en-US" sz="2800" dirty="0">
                <a:latin typeface="Cambria" panose="02040503050406030204" pitchFamily="18" charset="0"/>
              </a:rPr>
              <a:t>-sin</a:t>
            </a:r>
            <a:r>
              <a:rPr lang="en-US" sz="2800" i="1" dirty="0">
                <a:latin typeface="Cambria" panose="02040503050406030204" pitchFamily="18" charset="0"/>
              </a:rPr>
              <a:t>x </a:t>
            </a:r>
            <a:r>
              <a:rPr lang="en-US" sz="2800" dirty="0">
                <a:latin typeface="Cambria" panose="02040503050406030204" pitchFamily="18" charset="0"/>
              </a:rPr>
              <a:t>if and only if </a:t>
            </a:r>
            <a:r>
              <a:rPr lang="en-US" sz="2800" i="1" dirty="0">
                <a:latin typeface="Cambria" panose="02040503050406030204" pitchFamily="18" charset="0"/>
              </a:rPr>
              <a:t>x</a:t>
            </a:r>
            <a:r>
              <a:rPr lang="en-US" sz="2800" dirty="0">
                <a:latin typeface="Cambria" panose="02040503050406030204" pitchFamily="18" charset="0"/>
              </a:rPr>
              <a:t>=0.</a:t>
            </a:r>
            <a:endParaRPr lang="en-US" sz="2800" baseline="30000" dirty="0">
              <a:latin typeface="Cambria" panose="02040503050406030204" pitchFamily="18" charset="0"/>
            </a:endParaRPr>
          </a:p>
          <a:p>
            <a:pPr marL="0" indent="0">
              <a:buNone/>
            </a:pPr>
            <a:r>
              <a:rPr lang="en-US" sz="2800" dirty="0">
                <a:latin typeface="Cambria" panose="02040503050406030204" pitchFamily="18" charset="0"/>
              </a:rPr>
              <a:t>Step 2. First, we know that </a:t>
            </a:r>
            <a:r>
              <a:rPr lang="en-US" sz="2800" i="1" dirty="0">
                <a:latin typeface="Cambria" panose="02040503050406030204" pitchFamily="18" charset="0"/>
              </a:rPr>
              <a:t>x</a:t>
            </a:r>
            <a:r>
              <a:rPr lang="en-US" sz="2800" dirty="0">
                <a:latin typeface="Cambria" panose="02040503050406030204" pitchFamily="18" charset="0"/>
              </a:rPr>
              <a:t>=0 is a solution since f(0)=0</a:t>
            </a:r>
            <a:r>
              <a:rPr lang="en-US" sz="2800" baseline="30000" dirty="0">
                <a:latin typeface="Cambria" panose="02040503050406030204" pitchFamily="18" charset="0"/>
              </a:rPr>
              <a:t>3</a:t>
            </a:r>
            <a:r>
              <a:rPr lang="en-US" sz="2800" dirty="0">
                <a:latin typeface="Cambria" panose="02040503050406030204" pitchFamily="18" charset="0"/>
              </a:rPr>
              <a:t>-3(0)</a:t>
            </a:r>
            <a:r>
              <a:rPr lang="en-US" sz="2800" baseline="30000" dirty="0">
                <a:latin typeface="Cambria" panose="02040503050406030204" pitchFamily="18" charset="0"/>
              </a:rPr>
              <a:t>2</a:t>
            </a:r>
            <a:r>
              <a:rPr lang="en-US" sz="2800" dirty="0">
                <a:latin typeface="Cambria" panose="02040503050406030204" pitchFamily="18" charset="0"/>
              </a:rPr>
              <a:t>+5(0)-sin(0)=0. So we show that </a:t>
            </a:r>
            <a:r>
              <a:rPr lang="en-US" sz="2800" i="1" dirty="0">
                <a:latin typeface="Cambria" panose="02040503050406030204" pitchFamily="18" charset="0"/>
              </a:rPr>
              <a:t>x</a:t>
            </a:r>
            <a:r>
              <a:rPr lang="en-US" sz="2800" dirty="0">
                <a:latin typeface="Cambria" panose="02040503050406030204" pitchFamily="18" charset="0"/>
              </a:rPr>
              <a:t>=0 is the only solution.</a:t>
            </a:r>
          </a:p>
          <a:p>
            <a:pPr marL="0" indent="0">
              <a:buNone/>
            </a:pPr>
            <a:r>
              <a:rPr lang="en-US" sz="2800" dirty="0">
                <a:latin typeface="Cambria" panose="02040503050406030204" pitchFamily="18" charset="0"/>
              </a:rPr>
              <a:t>Step 3. Given the graph above, </a:t>
            </a:r>
            <a:r>
              <a:rPr lang="en-US" sz="2800" i="1" dirty="0">
                <a:latin typeface="Cambria" panose="02040503050406030204" pitchFamily="18" charset="0"/>
              </a:rPr>
              <a:t>f(x)</a:t>
            </a:r>
            <a:r>
              <a:rPr lang="en-US" sz="2800" dirty="0">
                <a:latin typeface="Cambria" panose="02040503050406030204" pitchFamily="18" charset="0"/>
              </a:rPr>
              <a:t> is strictly increasing.</a:t>
            </a:r>
          </a:p>
          <a:p>
            <a:pPr marL="0" indent="0">
              <a:buNone/>
            </a:pPr>
            <a:r>
              <a:rPr lang="en-US" sz="2800" dirty="0">
                <a:latin typeface="Cambria" panose="02040503050406030204" pitchFamily="18" charset="0"/>
              </a:rPr>
              <a:t>Step 4. Because </a:t>
            </a:r>
            <a:r>
              <a:rPr lang="en-US" sz="2800" i="1" dirty="0">
                <a:latin typeface="Cambria" panose="02040503050406030204" pitchFamily="18" charset="0"/>
              </a:rPr>
              <a:t>f(x)</a:t>
            </a:r>
            <a:r>
              <a:rPr lang="en-US" sz="2800" dirty="0">
                <a:latin typeface="Cambria" panose="02040503050406030204" pitchFamily="18" charset="0"/>
              </a:rPr>
              <a:t> is strictly increasing, </a:t>
            </a:r>
            <a:r>
              <a:rPr lang="en-US" sz="2800" i="1" dirty="0">
                <a:latin typeface="Cambria" panose="02040503050406030204" pitchFamily="18" charset="0"/>
              </a:rPr>
              <a:t>f(x)</a:t>
            </a:r>
            <a:r>
              <a:rPr lang="en-US" sz="2800" dirty="0">
                <a:latin typeface="Cambria" panose="02040503050406030204" pitchFamily="18" charset="0"/>
              </a:rPr>
              <a:t> does not have a positive root, since it will have to come back down or remain flat which contradicts the fact that </a:t>
            </a:r>
            <a:r>
              <a:rPr lang="en-US" sz="2800" i="1" dirty="0">
                <a:latin typeface="Cambria" panose="02040503050406030204" pitchFamily="18" charset="0"/>
              </a:rPr>
              <a:t>f(x)</a:t>
            </a:r>
            <a:r>
              <a:rPr lang="en-US" sz="2800" dirty="0">
                <a:latin typeface="Cambria" panose="02040503050406030204" pitchFamily="18" charset="0"/>
              </a:rPr>
              <a:t> is strictly increasing.</a:t>
            </a:r>
          </a:p>
          <a:p>
            <a:pPr marL="0" indent="0">
              <a:buNone/>
            </a:pPr>
            <a:r>
              <a:rPr lang="en-US" sz="2800" dirty="0">
                <a:latin typeface="Cambria" panose="02040503050406030204" pitchFamily="18" charset="0"/>
              </a:rPr>
              <a:t>Step 5. Similarly, </a:t>
            </a:r>
            <a:r>
              <a:rPr lang="en-US" sz="2800" i="1" dirty="0">
                <a:latin typeface="Cambria" panose="02040503050406030204" pitchFamily="18" charset="0"/>
              </a:rPr>
              <a:t>f(x)</a:t>
            </a:r>
            <a:r>
              <a:rPr lang="en-US" sz="2800" dirty="0">
                <a:latin typeface="Cambria" panose="02040503050406030204" pitchFamily="18" charset="0"/>
              </a:rPr>
              <a:t> does not have a negative root. Thus, </a:t>
            </a:r>
            <a:r>
              <a:rPr lang="en-US" sz="2800" i="1" dirty="0">
                <a:latin typeface="Cambria" panose="02040503050406030204" pitchFamily="18" charset="0"/>
              </a:rPr>
              <a:t>x</a:t>
            </a:r>
            <a:r>
              <a:rPr lang="en-US" sz="2800" dirty="0">
                <a:latin typeface="Cambria" panose="02040503050406030204" pitchFamily="18" charset="0"/>
              </a:rPr>
              <a:t>=0 is the only solution</a:t>
            </a:r>
            <a:r>
              <a:rPr lang="en-US" sz="1500" dirty="0">
                <a:latin typeface="Cambria" panose="02040503050406030204" pitchFamily="18" charset="0"/>
              </a:rPr>
              <a:t>.</a:t>
            </a:r>
          </a:p>
        </p:txBody>
      </p:sp>
      <p:pic>
        <p:nvPicPr>
          <p:cNvPr id="4" name="Picture 3">
            <a:extLst>
              <a:ext uri="{FF2B5EF4-FFF2-40B4-BE49-F238E27FC236}">
                <a16:creationId xmlns:a16="http://schemas.microsoft.com/office/drawing/2014/main" id="{27136E87-DD2C-A1F0-53D6-158322760EDE}"/>
              </a:ext>
            </a:extLst>
          </p:cNvPr>
          <p:cNvPicPr>
            <a:picLocks noChangeAspect="1"/>
          </p:cNvPicPr>
          <p:nvPr/>
        </p:nvPicPr>
        <p:blipFill>
          <a:blip r:embed="rId2"/>
          <a:stretch>
            <a:fillRect/>
          </a:stretch>
        </p:blipFill>
        <p:spPr>
          <a:xfrm>
            <a:off x="2514600" y="168536"/>
            <a:ext cx="2971800" cy="2789853"/>
          </a:xfrm>
          <a:prstGeom prst="rect">
            <a:avLst/>
          </a:prstGeom>
        </p:spPr>
      </p:pic>
    </p:spTree>
    <p:extLst>
      <p:ext uri="{BB962C8B-B14F-4D97-AF65-F5344CB8AC3E}">
        <p14:creationId xmlns:p14="http://schemas.microsoft.com/office/powerpoint/2010/main" val="59552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4401312"/>
          </a:xfrm>
        </p:spPr>
        <p:txBody>
          <a:bodyPr>
            <a:normAutofit fontScale="77500" lnSpcReduction="20000"/>
          </a:bodyPr>
          <a:lstStyle/>
          <a:p>
            <a:pPr marL="0" indent="0">
              <a:buNone/>
            </a:pPr>
            <a:endParaRPr lang="en-US" dirty="0">
              <a:latin typeface="Cambria" panose="02040503050406030204" pitchFamily="18" charset="0"/>
            </a:endParaRPr>
          </a:p>
          <a:p>
            <a:pPr marL="0" indent="0">
              <a:buNone/>
            </a:pPr>
            <a:endParaRPr lang="en-US" dirty="0"/>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Step 1. We can rewrite the given equation as </a:t>
            </a:r>
            <a:r>
              <a:rPr lang="en-US" sz="2800" i="1" dirty="0">
                <a:latin typeface="Cambria" panose="02040503050406030204" pitchFamily="18" charset="0"/>
              </a:rPr>
              <a:t>x</a:t>
            </a:r>
            <a:r>
              <a:rPr lang="en-US" sz="2800" baseline="30000" dirty="0">
                <a:latin typeface="Cambria" panose="02040503050406030204" pitchFamily="18" charset="0"/>
              </a:rPr>
              <a:t>3</a:t>
            </a:r>
            <a:r>
              <a:rPr lang="en-US" sz="2800" dirty="0">
                <a:latin typeface="Cambria" panose="02040503050406030204" pitchFamily="18" charset="0"/>
              </a:rPr>
              <a:t>-3</a:t>
            </a:r>
            <a:r>
              <a:rPr lang="en-US" sz="2800" i="1" dirty="0">
                <a:latin typeface="Cambria" panose="02040503050406030204" pitchFamily="18" charset="0"/>
              </a:rPr>
              <a:t>x</a:t>
            </a:r>
            <a:r>
              <a:rPr lang="en-US" sz="2800" baseline="30000" dirty="0">
                <a:latin typeface="Cambria" panose="02040503050406030204" pitchFamily="18" charset="0"/>
              </a:rPr>
              <a:t>2</a:t>
            </a:r>
            <a:r>
              <a:rPr lang="en-US" sz="2800" dirty="0">
                <a:latin typeface="Cambria" panose="02040503050406030204" pitchFamily="18" charset="0"/>
              </a:rPr>
              <a:t>+5</a:t>
            </a:r>
            <a:r>
              <a:rPr lang="en-US" sz="2800" i="1" dirty="0">
                <a:latin typeface="Cambria" panose="02040503050406030204" pitchFamily="18" charset="0"/>
              </a:rPr>
              <a:t>x</a:t>
            </a:r>
            <a:r>
              <a:rPr lang="en-US" sz="2800" dirty="0">
                <a:latin typeface="Cambria" panose="02040503050406030204" pitchFamily="18" charset="0"/>
              </a:rPr>
              <a:t>-sin</a:t>
            </a:r>
            <a:r>
              <a:rPr lang="en-US" sz="2800" i="1" dirty="0">
                <a:latin typeface="Cambria" panose="02040503050406030204" pitchFamily="18" charset="0"/>
              </a:rPr>
              <a:t>x</a:t>
            </a:r>
            <a:r>
              <a:rPr lang="en-US" sz="2800" dirty="0">
                <a:latin typeface="Cambria" panose="02040503050406030204" pitchFamily="18" charset="0"/>
              </a:rPr>
              <a:t>. Then it suffices to show that </a:t>
            </a:r>
            <a:r>
              <a:rPr lang="en-US" sz="2800" i="1" dirty="0">
                <a:latin typeface="Cambria" panose="02040503050406030204" pitchFamily="18" charset="0"/>
              </a:rPr>
              <a:t>f(x)</a:t>
            </a:r>
            <a:r>
              <a:rPr lang="en-US" sz="2800" dirty="0">
                <a:latin typeface="Cambria" panose="02040503050406030204" pitchFamily="18" charset="0"/>
              </a:rPr>
              <a:t>= </a:t>
            </a:r>
            <a:r>
              <a:rPr lang="en-US" sz="2800" i="1" dirty="0">
                <a:latin typeface="Cambria" panose="02040503050406030204" pitchFamily="18" charset="0"/>
              </a:rPr>
              <a:t>x</a:t>
            </a:r>
            <a:r>
              <a:rPr lang="en-US" sz="2800" baseline="30000" dirty="0">
                <a:latin typeface="Cambria" panose="02040503050406030204" pitchFamily="18" charset="0"/>
              </a:rPr>
              <a:t>3</a:t>
            </a:r>
            <a:r>
              <a:rPr lang="en-US" sz="2800" dirty="0">
                <a:latin typeface="Cambria" panose="02040503050406030204" pitchFamily="18" charset="0"/>
              </a:rPr>
              <a:t>-3</a:t>
            </a:r>
            <a:r>
              <a:rPr lang="en-US" sz="2800" i="1" dirty="0">
                <a:latin typeface="Cambria" panose="02040503050406030204" pitchFamily="18" charset="0"/>
              </a:rPr>
              <a:t>x</a:t>
            </a:r>
            <a:r>
              <a:rPr lang="en-US" sz="2800" baseline="30000" dirty="0">
                <a:latin typeface="Cambria" panose="02040503050406030204" pitchFamily="18" charset="0"/>
              </a:rPr>
              <a:t>2</a:t>
            </a:r>
            <a:r>
              <a:rPr lang="en-US" sz="2800" dirty="0">
                <a:latin typeface="Cambria" panose="02040503050406030204" pitchFamily="18" charset="0"/>
              </a:rPr>
              <a:t>+5</a:t>
            </a:r>
            <a:r>
              <a:rPr lang="en-US" sz="2800" i="1" dirty="0">
                <a:latin typeface="Cambria" panose="02040503050406030204" pitchFamily="18" charset="0"/>
              </a:rPr>
              <a:t>x</a:t>
            </a:r>
            <a:r>
              <a:rPr lang="en-US" sz="2800" dirty="0">
                <a:latin typeface="Cambria" panose="02040503050406030204" pitchFamily="18" charset="0"/>
              </a:rPr>
              <a:t>-sin</a:t>
            </a:r>
            <a:r>
              <a:rPr lang="en-US" sz="2800" i="1" dirty="0">
                <a:latin typeface="Cambria" panose="02040503050406030204" pitchFamily="18" charset="0"/>
              </a:rPr>
              <a:t>x </a:t>
            </a:r>
            <a:r>
              <a:rPr lang="en-US" sz="2800" dirty="0">
                <a:latin typeface="Cambria" panose="02040503050406030204" pitchFamily="18" charset="0"/>
              </a:rPr>
              <a:t>if and only if </a:t>
            </a:r>
            <a:r>
              <a:rPr lang="en-US" sz="2800" i="1" dirty="0">
                <a:latin typeface="Cambria" panose="02040503050406030204" pitchFamily="18" charset="0"/>
              </a:rPr>
              <a:t>x</a:t>
            </a:r>
            <a:r>
              <a:rPr lang="en-US" sz="2800" dirty="0">
                <a:latin typeface="Cambria" panose="02040503050406030204" pitchFamily="18" charset="0"/>
              </a:rPr>
              <a:t>=0.</a:t>
            </a:r>
            <a:endParaRPr lang="en-US" sz="2800" baseline="30000" dirty="0">
              <a:latin typeface="Cambria" panose="02040503050406030204" pitchFamily="18" charset="0"/>
            </a:endParaRPr>
          </a:p>
          <a:p>
            <a:pPr marL="0" indent="0">
              <a:buNone/>
            </a:pPr>
            <a:r>
              <a:rPr lang="en-US" sz="2800" dirty="0">
                <a:latin typeface="Cambria" panose="02040503050406030204" pitchFamily="18" charset="0"/>
              </a:rPr>
              <a:t>Step 2. First, we know that </a:t>
            </a:r>
            <a:r>
              <a:rPr lang="en-US" sz="2800" i="1" dirty="0">
                <a:latin typeface="Cambria" panose="02040503050406030204" pitchFamily="18" charset="0"/>
              </a:rPr>
              <a:t>x</a:t>
            </a:r>
            <a:r>
              <a:rPr lang="en-US" sz="2800" dirty="0">
                <a:latin typeface="Cambria" panose="02040503050406030204" pitchFamily="18" charset="0"/>
              </a:rPr>
              <a:t>=0 is a solution since f(0)=0</a:t>
            </a:r>
            <a:r>
              <a:rPr lang="en-US" sz="2800" baseline="30000" dirty="0">
                <a:latin typeface="Cambria" panose="02040503050406030204" pitchFamily="18" charset="0"/>
              </a:rPr>
              <a:t>3</a:t>
            </a:r>
            <a:r>
              <a:rPr lang="en-US" sz="2800" dirty="0">
                <a:latin typeface="Cambria" panose="02040503050406030204" pitchFamily="18" charset="0"/>
              </a:rPr>
              <a:t>-3(0)</a:t>
            </a:r>
            <a:r>
              <a:rPr lang="en-US" sz="2800" baseline="30000" dirty="0">
                <a:latin typeface="Cambria" panose="02040503050406030204" pitchFamily="18" charset="0"/>
              </a:rPr>
              <a:t>2</a:t>
            </a:r>
            <a:r>
              <a:rPr lang="en-US" sz="2800" dirty="0">
                <a:latin typeface="Cambria" panose="02040503050406030204" pitchFamily="18" charset="0"/>
              </a:rPr>
              <a:t>+5(0)-sin(0)=0. So we show that </a:t>
            </a:r>
            <a:r>
              <a:rPr lang="en-US" sz="2800" i="1" dirty="0">
                <a:latin typeface="Cambria" panose="02040503050406030204" pitchFamily="18" charset="0"/>
              </a:rPr>
              <a:t>x</a:t>
            </a:r>
            <a:r>
              <a:rPr lang="en-US" sz="2800" dirty="0">
                <a:latin typeface="Cambria" panose="02040503050406030204" pitchFamily="18" charset="0"/>
              </a:rPr>
              <a:t>=0 is the only solution.</a:t>
            </a:r>
          </a:p>
          <a:p>
            <a:pPr marL="0" indent="0">
              <a:buNone/>
            </a:pPr>
            <a:r>
              <a:rPr lang="en-US" sz="2800" dirty="0">
                <a:solidFill>
                  <a:srgbClr val="FF0000"/>
                </a:solidFill>
                <a:latin typeface="Cambria" panose="02040503050406030204" pitchFamily="18" charset="0"/>
              </a:rPr>
              <a:t>Step 3. Given the graph above, </a:t>
            </a:r>
            <a:r>
              <a:rPr lang="en-US" sz="2800" i="1" dirty="0">
                <a:solidFill>
                  <a:srgbClr val="FF0000"/>
                </a:solidFill>
                <a:latin typeface="Cambria" panose="02040503050406030204" pitchFamily="18" charset="0"/>
              </a:rPr>
              <a:t>f(x)</a:t>
            </a:r>
            <a:r>
              <a:rPr lang="en-US" sz="2800" dirty="0">
                <a:solidFill>
                  <a:srgbClr val="FF0000"/>
                </a:solidFill>
                <a:latin typeface="Cambria" panose="02040503050406030204" pitchFamily="18" charset="0"/>
              </a:rPr>
              <a:t> is strictly increasing.</a:t>
            </a:r>
          </a:p>
          <a:p>
            <a:pPr marL="0" indent="0">
              <a:buNone/>
            </a:pPr>
            <a:r>
              <a:rPr lang="en-US" sz="2800" dirty="0">
                <a:latin typeface="Cambria" panose="02040503050406030204" pitchFamily="18" charset="0"/>
              </a:rPr>
              <a:t>Step 4. Because </a:t>
            </a:r>
            <a:r>
              <a:rPr lang="en-US" sz="2800" i="1" dirty="0">
                <a:latin typeface="Cambria" panose="02040503050406030204" pitchFamily="18" charset="0"/>
              </a:rPr>
              <a:t>f(x)</a:t>
            </a:r>
            <a:r>
              <a:rPr lang="en-US" sz="2800" dirty="0">
                <a:latin typeface="Cambria" panose="02040503050406030204" pitchFamily="18" charset="0"/>
              </a:rPr>
              <a:t> is strictly increasing, </a:t>
            </a:r>
            <a:r>
              <a:rPr lang="en-US" sz="2800" i="1" dirty="0">
                <a:latin typeface="Cambria" panose="02040503050406030204" pitchFamily="18" charset="0"/>
              </a:rPr>
              <a:t>f(x)</a:t>
            </a:r>
            <a:r>
              <a:rPr lang="en-US" sz="2800" dirty="0">
                <a:latin typeface="Cambria" panose="02040503050406030204" pitchFamily="18" charset="0"/>
              </a:rPr>
              <a:t> does not have a positive root, since it will have to come back down or remain flat which contradicts the fact that </a:t>
            </a:r>
            <a:r>
              <a:rPr lang="en-US" sz="2800" i="1" dirty="0">
                <a:latin typeface="Cambria" panose="02040503050406030204" pitchFamily="18" charset="0"/>
              </a:rPr>
              <a:t>f(x)</a:t>
            </a:r>
            <a:r>
              <a:rPr lang="en-US" sz="2800" dirty="0">
                <a:latin typeface="Cambria" panose="02040503050406030204" pitchFamily="18" charset="0"/>
              </a:rPr>
              <a:t> is strictly increasing.</a:t>
            </a:r>
          </a:p>
          <a:p>
            <a:pPr marL="0" indent="0">
              <a:buNone/>
            </a:pPr>
            <a:r>
              <a:rPr lang="en-US" sz="2800" dirty="0">
                <a:latin typeface="Cambria" panose="02040503050406030204" pitchFamily="18" charset="0"/>
              </a:rPr>
              <a:t>Step 5. Similarly, </a:t>
            </a:r>
            <a:r>
              <a:rPr lang="en-US" sz="2800" i="1" dirty="0">
                <a:latin typeface="Cambria" panose="02040503050406030204" pitchFamily="18" charset="0"/>
              </a:rPr>
              <a:t>f(x)</a:t>
            </a:r>
            <a:r>
              <a:rPr lang="en-US" sz="2800" dirty="0">
                <a:latin typeface="Cambria" panose="02040503050406030204" pitchFamily="18" charset="0"/>
              </a:rPr>
              <a:t> does not have a negative root. Thus, </a:t>
            </a:r>
            <a:r>
              <a:rPr lang="en-US" sz="2800" i="1" dirty="0">
                <a:latin typeface="Cambria" panose="02040503050406030204" pitchFamily="18" charset="0"/>
              </a:rPr>
              <a:t>x</a:t>
            </a:r>
            <a:r>
              <a:rPr lang="en-US" sz="2800" dirty="0">
                <a:latin typeface="Cambria" panose="02040503050406030204" pitchFamily="18" charset="0"/>
              </a:rPr>
              <a:t>=0 is the only solution</a:t>
            </a:r>
            <a:r>
              <a:rPr lang="en-US" sz="1500" dirty="0">
                <a:latin typeface="Cambria" panose="02040503050406030204" pitchFamily="18" charset="0"/>
              </a:rPr>
              <a:t>.</a:t>
            </a:r>
          </a:p>
        </p:txBody>
      </p:sp>
      <p:pic>
        <p:nvPicPr>
          <p:cNvPr id="4" name="Picture 3">
            <a:extLst>
              <a:ext uri="{FF2B5EF4-FFF2-40B4-BE49-F238E27FC236}">
                <a16:creationId xmlns:a16="http://schemas.microsoft.com/office/drawing/2014/main" id="{27136E87-DD2C-A1F0-53D6-158322760EDE}"/>
              </a:ext>
            </a:extLst>
          </p:cNvPr>
          <p:cNvPicPr>
            <a:picLocks noChangeAspect="1"/>
          </p:cNvPicPr>
          <p:nvPr/>
        </p:nvPicPr>
        <p:blipFill>
          <a:blip r:embed="rId2"/>
          <a:stretch>
            <a:fillRect/>
          </a:stretch>
        </p:blipFill>
        <p:spPr>
          <a:xfrm>
            <a:off x="2514600" y="168536"/>
            <a:ext cx="2971800" cy="2789853"/>
          </a:xfrm>
          <a:prstGeom prst="rect">
            <a:avLst/>
          </a:prstGeom>
        </p:spPr>
      </p:pic>
    </p:spTree>
    <p:extLst>
      <p:ext uri="{BB962C8B-B14F-4D97-AF65-F5344CB8AC3E}">
        <p14:creationId xmlns:p14="http://schemas.microsoft.com/office/powerpoint/2010/main" val="3198404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r>
              <a:rPr lang="en-US" sz="2400" dirty="0">
                <a:solidFill>
                  <a:srgbClr val="FF0000"/>
                </a:solidFill>
                <a:latin typeface="Cambria" panose="02040503050406030204" pitchFamily="18" charset="0"/>
              </a:rPr>
              <a:t>Step 3. Given the graph above, </a:t>
            </a:r>
            <a:r>
              <a:rPr lang="en-US" sz="2400" i="1" dirty="0">
                <a:solidFill>
                  <a:srgbClr val="FF0000"/>
                </a:solidFill>
                <a:latin typeface="Cambria" panose="02040503050406030204" pitchFamily="18" charset="0"/>
              </a:rPr>
              <a:t>f(x)</a:t>
            </a:r>
            <a:r>
              <a:rPr lang="en-US" sz="2400" dirty="0">
                <a:solidFill>
                  <a:srgbClr val="FF0000"/>
                </a:solidFill>
                <a:latin typeface="Cambria" panose="02040503050406030204" pitchFamily="18" charset="0"/>
              </a:rPr>
              <a:t> is strictly increasing.</a:t>
            </a: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Do you think the argument in step 3 is an adequate justification for the claim that “f(x) is strictly increasing if the proof was written on an exam in a </a:t>
            </a:r>
            <a:r>
              <a:rPr lang="en-US" sz="2400" b="1" i="1" u="sng" dirty="0">
                <a:latin typeface="Cambria" panose="02040503050406030204" pitchFamily="18" charset="0"/>
              </a:rPr>
              <a:t>real analysis</a:t>
            </a:r>
            <a:r>
              <a:rPr lang="en-US" sz="2400" u="sng" dirty="0">
                <a:latin typeface="Cambria" panose="02040503050406030204" pitchFamily="18" charset="0"/>
              </a:rPr>
              <a:t> </a:t>
            </a:r>
            <a:r>
              <a:rPr lang="en-US" sz="2400" dirty="0">
                <a:latin typeface="Cambria" panose="02040503050406030204" pitchFamily="18" charset="0"/>
              </a:rPr>
              <a:t>course”.</a:t>
            </a:r>
          </a:p>
        </p:txBody>
      </p:sp>
    </p:spTree>
    <p:extLst>
      <p:ext uri="{BB962C8B-B14F-4D97-AF65-F5344CB8AC3E}">
        <p14:creationId xmlns:p14="http://schemas.microsoft.com/office/powerpoint/2010/main" val="169004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 results of study</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500" dirty="0"/>
              <a:t>and graphical deductive inferences</a:t>
            </a:r>
          </a:p>
        </p:txBody>
      </p:sp>
      <p:graphicFrame>
        <p:nvGraphicFramePr>
          <p:cNvPr id="4" name="Table 4">
            <a:extLst>
              <a:ext uri="{FF2B5EF4-FFF2-40B4-BE49-F238E27FC236}">
                <a16:creationId xmlns:a16="http://schemas.microsoft.com/office/drawing/2014/main" id="{67C2595E-8685-D968-2965-5F921E0D5CD6}"/>
              </a:ext>
            </a:extLst>
          </p:cNvPr>
          <p:cNvGraphicFramePr>
            <a:graphicFrameLocks noGrp="1"/>
          </p:cNvGraphicFramePr>
          <p:nvPr/>
        </p:nvGraphicFramePr>
        <p:xfrm>
          <a:off x="726385" y="2221396"/>
          <a:ext cx="7100682" cy="2991082"/>
        </p:xfrm>
        <a:graphic>
          <a:graphicData uri="http://schemas.openxmlformats.org/drawingml/2006/table">
            <a:tbl>
              <a:tblPr firstRow="1" bandRow="1">
                <a:tableStyleId>{073A0DAA-6AF3-43AB-8588-CEC1D06C72B9}</a:tableStyleId>
              </a:tblPr>
              <a:tblGrid>
                <a:gridCol w="2366894">
                  <a:extLst>
                    <a:ext uri="{9D8B030D-6E8A-4147-A177-3AD203B41FA5}">
                      <a16:colId xmlns:a16="http://schemas.microsoft.com/office/drawing/2014/main" val="3546859382"/>
                    </a:ext>
                  </a:extLst>
                </a:gridCol>
                <a:gridCol w="2366894">
                  <a:extLst>
                    <a:ext uri="{9D8B030D-6E8A-4147-A177-3AD203B41FA5}">
                      <a16:colId xmlns:a16="http://schemas.microsoft.com/office/drawing/2014/main" val="1542563003"/>
                    </a:ext>
                  </a:extLst>
                </a:gridCol>
                <a:gridCol w="2366894">
                  <a:extLst>
                    <a:ext uri="{9D8B030D-6E8A-4147-A177-3AD203B41FA5}">
                      <a16:colId xmlns:a16="http://schemas.microsoft.com/office/drawing/2014/main" val="1667592308"/>
                    </a:ext>
                  </a:extLst>
                </a:gridCol>
              </a:tblGrid>
              <a:tr h="1028700">
                <a:tc>
                  <a:txBody>
                    <a:bodyPr/>
                    <a:lstStyle/>
                    <a:p>
                      <a:r>
                        <a:rPr lang="en-US" sz="2100" dirty="0"/>
                        <a:t>Experimental condition</a:t>
                      </a:r>
                    </a:p>
                  </a:txBody>
                  <a:tcPr marL="68580" marR="68580" marT="34290" marB="34290"/>
                </a:tc>
                <a:tc>
                  <a:txBody>
                    <a:bodyPr/>
                    <a:lstStyle/>
                    <a:p>
                      <a:r>
                        <a:rPr lang="en-US" sz="2100" dirty="0"/>
                        <a:t>Graphical perceptual inferences</a:t>
                      </a:r>
                    </a:p>
                  </a:txBody>
                  <a:tcPr marL="68580" marR="68580" marT="34290" marB="34290"/>
                </a:tc>
                <a:tc>
                  <a:txBody>
                    <a:bodyPr/>
                    <a:lstStyle/>
                    <a:p>
                      <a:r>
                        <a:rPr lang="en-US" sz="2100" dirty="0"/>
                        <a:t>Graphical deductive inferences</a:t>
                      </a:r>
                    </a:p>
                  </a:txBody>
                  <a:tcPr marL="68580" marR="68580" marT="34290" marB="34290"/>
                </a:tc>
                <a:extLst>
                  <a:ext uri="{0D108BD9-81ED-4DB2-BD59-A6C34878D82A}">
                    <a16:rowId xmlns:a16="http://schemas.microsoft.com/office/drawing/2014/main" val="1521485720"/>
                  </a:ext>
                </a:extLst>
              </a:tr>
              <a:tr h="981191">
                <a:tc>
                  <a:txBody>
                    <a:bodyPr/>
                    <a:lstStyle/>
                    <a:p>
                      <a:r>
                        <a:rPr lang="en-US" sz="2100" dirty="0"/>
                        <a:t>Real analysis (N=40)</a:t>
                      </a:r>
                    </a:p>
                  </a:txBody>
                  <a:tcPr marL="68580" marR="68580" marT="34290" marB="34290"/>
                </a:tc>
                <a:tc>
                  <a:txBody>
                    <a:bodyPr/>
                    <a:lstStyle/>
                    <a:p>
                      <a:r>
                        <a:rPr lang="en-US" sz="2100" dirty="0"/>
                        <a:t>22%</a:t>
                      </a:r>
                    </a:p>
                  </a:txBody>
                  <a:tcPr marL="68580" marR="68580" marT="34290" marB="34290"/>
                </a:tc>
                <a:tc>
                  <a:txBody>
                    <a:bodyPr/>
                    <a:lstStyle/>
                    <a:p>
                      <a:r>
                        <a:rPr lang="en-US" sz="2100" dirty="0"/>
                        <a:t>69%</a:t>
                      </a:r>
                    </a:p>
                  </a:txBody>
                  <a:tcPr marL="68580" marR="68580" marT="34290" marB="34290"/>
                </a:tc>
                <a:extLst>
                  <a:ext uri="{0D108BD9-81ED-4DB2-BD59-A6C34878D82A}">
                    <a16:rowId xmlns:a16="http://schemas.microsoft.com/office/drawing/2014/main" val="3630111350"/>
                  </a:ext>
                </a:extLst>
              </a:tr>
              <a:tr h="981191">
                <a:tc>
                  <a:txBody>
                    <a:bodyPr/>
                    <a:lstStyle/>
                    <a:p>
                      <a:r>
                        <a:rPr lang="en-US" sz="2100" dirty="0"/>
                        <a:t>Calculus (N=50)</a:t>
                      </a:r>
                    </a:p>
                  </a:txBody>
                  <a:tcPr marL="68580" marR="68580" marT="34290" marB="34290"/>
                </a:tc>
                <a:tc>
                  <a:txBody>
                    <a:bodyPr/>
                    <a:lstStyle/>
                    <a:p>
                      <a:r>
                        <a:rPr lang="en-US" sz="2100" dirty="0"/>
                        <a:t>30%</a:t>
                      </a:r>
                    </a:p>
                  </a:txBody>
                  <a:tcPr marL="68580" marR="68580" marT="34290" marB="34290"/>
                </a:tc>
                <a:tc>
                  <a:txBody>
                    <a:bodyPr/>
                    <a:lstStyle/>
                    <a:p>
                      <a:r>
                        <a:rPr lang="en-US" sz="2100" dirty="0"/>
                        <a:t>73%</a:t>
                      </a:r>
                    </a:p>
                  </a:txBody>
                  <a:tcPr marL="68580" marR="68580" marT="34290" marB="34290"/>
                </a:tc>
                <a:extLst>
                  <a:ext uri="{0D108BD9-81ED-4DB2-BD59-A6C34878D82A}">
                    <a16:rowId xmlns:a16="http://schemas.microsoft.com/office/drawing/2014/main" val="607401414"/>
                  </a:ext>
                </a:extLst>
              </a:tr>
            </a:tbl>
          </a:graphicData>
        </a:graphic>
      </p:graphicFrame>
      <p:sp>
        <p:nvSpPr>
          <p:cNvPr id="5" name="TextBox 4">
            <a:extLst>
              <a:ext uri="{FF2B5EF4-FFF2-40B4-BE49-F238E27FC236}">
                <a16:creationId xmlns:a16="http://schemas.microsoft.com/office/drawing/2014/main" id="{D1A9328C-1D43-8618-915B-1F1511D0D69D}"/>
              </a:ext>
            </a:extLst>
          </p:cNvPr>
          <p:cNvSpPr txBox="1"/>
          <p:nvPr/>
        </p:nvSpPr>
        <p:spPr>
          <a:xfrm>
            <a:off x="857251" y="2564296"/>
            <a:ext cx="184731" cy="4247317"/>
          </a:xfrm>
          <a:prstGeom prst="rect">
            <a:avLst/>
          </a:prstGeom>
          <a:noFill/>
        </p:spPr>
        <p:txBody>
          <a:bodyPr wrap="non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494764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 results of study</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D1A9328C-1D43-8618-915B-1F1511D0D69D}"/>
              </a:ext>
            </a:extLst>
          </p:cNvPr>
          <p:cNvSpPr txBox="1"/>
          <p:nvPr/>
        </p:nvSpPr>
        <p:spPr>
          <a:xfrm>
            <a:off x="857251" y="2564296"/>
            <a:ext cx="184731" cy="4247317"/>
          </a:xfrm>
          <a:prstGeom prst="rect">
            <a:avLst/>
          </a:prstGeom>
          <a:noFill/>
        </p:spPr>
        <p:txBody>
          <a:bodyPr wrap="non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7" name="TextBox 6">
            <a:extLst>
              <a:ext uri="{FF2B5EF4-FFF2-40B4-BE49-F238E27FC236}">
                <a16:creationId xmlns:a16="http://schemas.microsoft.com/office/drawing/2014/main" id="{3DB5CD49-644B-31E6-E6B9-092523B4071A}"/>
              </a:ext>
            </a:extLst>
          </p:cNvPr>
          <p:cNvSpPr txBox="1"/>
          <p:nvPr/>
        </p:nvSpPr>
        <p:spPr>
          <a:xfrm>
            <a:off x="1237423" y="5538581"/>
            <a:ext cx="184731" cy="369332"/>
          </a:xfrm>
          <a:prstGeom prst="rect">
            <a:avLst/>
          </a:prstGeom>
          <a:noFill/>
        </p:spPr>
        <p:txBody>
          <a:bodyPr wrap="none" rtlCol="0">
            <a:spAutoFit/>
          </a:bodyPr>
          <a:lstStyle/>
          <a:p>
            <a:endParaRPr lang="en-US" sz="1800" dirty="0"/>
          </a:p>
        </p:txBody>
      </p:sp>
      <p:graphicFrame>
        <p:nvGraphicFramePr>
          <p:cNvPr id="6" name="Table 7">
            <a:extLst>
              <a:ext uri="{FF2B5EF4-FFF2-40B4-BE49-F238E27FC236}">
                <a16:creationId xmlns:a16="http://schemas.microsoft.com/office/drawing/2014/main" id="{1F0C05D5-2493-0180-A714-74D88801FB21}"/>
              </a:ext>
            </a:extLst>
          </p:cNvPr>
          <p:cNvGraphicFramePr>
            <a:graphicFrameLocks noGrp="1"/>
          </p:cNvGraphicFramePr>
          <p:nvPr>
            <p:extLst>
              <p:ext uri="{D42A27DB-BD31-4B8C-83A1-F6EECF244321}">
                <p14:modId xmlns:p14="http://schemas.microsoft.com/office/powerpoint/2010/main" val="2779832675"/>
              </p:ext>
            </p:extLst>
          </p:nvPr>
        </p:nvGraphicFramePr>
        <p:xfrm>
          <a:off x="711477" y="2304288"/>
          <a:ext cx="7289525" cy="4271096"/>
        </p:xfrm>
        <a:graphic>
          <a:graphicData uri="http://schemas.openxmlformats.org/drawingml/2006/table">
            <a:tbl>
              <a:tblPr firstRow="1" bandRow="1">
                <a:tableStyleId>{073A0DAA-6AF3-43AB-8588-CEC1D06C72B9}</a:tableStyleId>
              </a:tblPr>
              <a:tblGrid>
                <a:gridCol w="1457905">
                  <a:extLst>
                    <a:ext uri="{9D8B030D-6E8A-4147-A177-3AD203B41FA5}">
                      <a16:colId xmlns:a16="http://schemas.microsoft.com/office/drawing/2014/main" val="2344234039"/>
                    </a:ext>
                  </a:extLst>
                </a:gridCol>
                <a:gridCol w="1457905">
                  <a:extLst>
                    <a:ext uri="{9D8B030D-6E8A-4147-A177-3AD203B41FA5}">
                      <a16:colId xmlns:a16="http://schemas.microsoft.com/office/drawing/2014/main" val="2422063568"/>
                    </a:ext>
                  </a:extLst>
                </a:gridCol>
                <a:gridCol w="1457905">
                  <a:extLst>
                    <a:ext uri="{9D8B030D-6E8A-4147-A177-3AD203B41FA5}">
                      <a16:colId xmlns:a16="http://schemas.microsoft.com/office/drawing/2014/main" val="1901889598"/>
                    </a:ext>
                  </a:extLst>
                </a:gridCol>
                <a:gridCol w="1457905">
                  <a:extLst>
                    <a:ext uri="{9D8B030D-6E8A-4147-A177-3AD203B41FA5}">
                      <a16:colId xmlns:a16="http://schemas.microsoft.com/office/drawing/2014/main" val="1661242616"/>
                    </a:ext>
                  </a:extLst>
                </a:gridCol>
                <a:gridCol w="1457905">
                  <a:extLst>
                    <a:ext uri="{9D8B030D-6E8A-4147-A177-3AD203B41FA5}">
                      <a16:colId xmlns:a16="http://schemas.microsoft.com/office/drawing/2014/main" val="3213959624"/>
                    </a:ext>
                  </a:extLst>
                </a:gridCol>
              </a:tblGrid>
              <a:tr h="2533736">
                <a:tc>
                  <a:txBody>
                    <a:bodyPr/>
                    <a:lstStyle/>
                    <a:p>
                      <a:r>
                        <a:rPr lang="en-US" sz="1600" dirty="0"/>
                        <a:t>Experimental Condition</a:t>
                      </a:r>
                    </a:p>
                  </a:txBody>
                  <a:tcPr marL="68580" marR="68580" marT="34290" marB="34290"/>
                </a:tc>
                <a:tc>
                  <a:txBody>
                    <a:bodyPr/>
                    <a:lstStyle/>
                    <a:p>
                      <a:r>
                        <a:rPr lang="en-US" sz="1600" dirty="0"/>
                        <a:t>Judged all three graphical perceptual inferences to be acceptable</a:t>
                      </a:r>
                    </a:p>
                  </a:txBody>
                  <a:tcPr marL="68580" marR="68580" marT="34290" marB="34290"/>
                </a:tc>
                <a:tc>
                  <a:txBody>
                    <a:bodyPr/>
                    <a:lstStyle/>
                    <a:p>
                      <a:r>
                        <a:rPr lang="en-US" sz="1600" dirty="0"/>
                        <a:t>Judged none of the three graphical perceptual inferences to be acceptable</a:t>
                      </a:r>
                    </a:p>
                  </a:txBody>
                  <a:tcPr marL="68580" marR="68580" marT="34290" marB="34290"/>
                </a:tc>
                <a:tc>
                  <a:txBody>
                    <a:bodyPr/>
                    <a:lstStyle/>
                    <a:p>
                      <a:r>
                        <a:rPr lang="en-US" sz="1600" dirty="0"/>
                        <a:t>Judged all three graphical deductive inferences to be acceptable</a:t>
                      </a:r>
                    </a:p>
                  </a:txBody>
                  <a:tcPr marL="68580" marR="68580" marT="34290" marB="34290"/>
                </a:tc>
                <a:tc>
                  <a:txBody>
                    <a:bodyPr/>
                    <a:lstStyle/>
                    <a:p>
                      <a:r>
                        <a:rPr lang="en-US" sz="1600" dirty="0"/>
                        <a:t>Judged none of the three graphical deductive inferences to be acceptable</a:t>
                      </a:r>
                    </a:p>
                  </a:txBody>
                  <a:tcPr marL="68580" marR="68580" marT="34290" marB="34290"/>
                </a:tc>
                <a:extLst>
                  <a:ext uri="{0D108BD9-81ED-4DB2-BD59-A6C34878D82A}">
                    <a16:rowId xmlns:a16="http://schemas.microsoft.com/office/drawing/2014/main" val="2144863482"/>
                  </a:ext>
                </a:extLst>
              </a:tr>
              <a:tr h="797329">
                <a:tc>
                  <a:txBody>
                    <a:bodyPr/>
                    <a:lstStyle/>
                    <a:p>
                      <a:r>
                        <a:rPr lang="en-US" sz="2100" dirty="0"/>
                        <a:t>Real analysis </a:t>
                      </a:r>
                    </a:p>
                    <a:p>
                      <a:r>
                        <a:rPr lang="en-US" sz="2100" dirty="0"/>
                        <a:t>(N = 40)</a:t>
                      </a:r>
                    </a:p>
                  </a:txBody>
                  <a:tcPr marL="68580" marR="68580" marT="34290" marB="34290"/>
                </a:tc>
                <a:tc>
                  <a:txBody>
                    <a:bodyPr/>
                    <a:lstStyle/>
                    <a:p>
                      <a:r>
                        <a:rPr lang="en-US" sz="2100" dirty="0"/>
                        <a:t>5%</a:t>
                      </a:r>
                    </a:p>
                  </a:txBody>
                  <a:tcPr marL="68580" marR="68580" marT="34290" marB="34290"/>
                </a:tc>
                <a:tc>
                  <a:txBody>
                    <a:bodyPr/>
                    <a:lstStyle/>
                    <a:p>
                      <a:r>
                        <a:rPr lang="en-US" sz="2100" dirty="0"/>
                        <a:t>63%</a:t>
                      </a:r>
                    </a:p>
                  </a:txBody>
                  <a:tcPr marL="68580" marR="68580" marT="34290" marB="34290"/>
                </a:tc>
                <a:tc>
                  <a:txBody>
                    <a:bodyPr/>
                    <a:lstStyle/>
                    <a:p>
                      <a:r>
                        <a:rPr lang="en-US" sz="2100" dirty="0"/>
                        <a:t>55%</a:t>
                      </a:r>
                    </a:p>
                  </a:txBody>
                  <a:tcPr marL="68580" marR="68580" marT="34290" marB="34290"/>
                </a:tc>
                <a:tc>
                  <a:txBody>
                    <a:bodyPr/>
                    <a:lstStyle/>
                    <a:p>
                      <a:r>
                        <a:rPr lang="en-US" sz="2100" dirty="0"/>
                        <a:t>8%</a:t>
                      </a:r>
                    </a:p>
                  </a:txBody>
                  <a:tcPr marL="68580" marR="68580" marT="34290" marB="34290"/>
                </a:tc>
                <a:extLst>
                  <a:ext uri="{0D108BD9-81ED-4DB2-BD59-A6C34878D82A}">
                    <a16:rowId xmlns:a16="http://schemas.microsoft.com/office/drawing/2014/main" val="4046030603"/>
                  </a:ext>
                </a:extLst>
              </a:tr>
              <a:tr h="689247">
                <a:tc>
                  <a:txBody>
                    <a:bodyPr/>
                    <a:lstStyle/>
                    <a:p>
                      <a:r>
                        <a:rPr lang="en-US" sz="2100" dirty="0"/>
                        <a:t>Calculus </a:t>
                      </a:r>
                    </a:p>
                    <a:p>
                      <a:r>
                        <a:rPr lang="en-US" sz="2100" dirty="0"/>
                        <a:t>(N = 50)</a:t>
                      </a:r>
                    </a:p>
                  </a:txBody>
                  <a:tcPr marL="68580" marR="68580" marT="34290" marB="34290"/>
                </a:tc>
                <a:tc>
                  <a:txBody>
                    <a:bodyPr/>
                    <a:lstStyle/>
                    <a:p>
                      <a:r>
                        <a:rPr lang="en-US" sz="2100" dirty="0"/>
                        <a:t>10%</a:t>
                      </a:r>
                    </a:p>
                  </a:txBody>
                  <a:tcPr marL="68580" marR="68580" marT="34290" marB="34290"/>
                </a:tc>
                <a:tc>
                  <a:txBody>
                    <a:bodyPr/>
                    <a:lstStyle/>
                    <a:p>
                      <a:r>
                        <a:rPr lang="en-US" sz="2100" dirty="0"/>
                        <a:t>52%</a:t>
                      </a:r>
                    </a:p>
                  </a:txBody>
                  <a:tcPr marL="68580" marR="68580" marT="34290" marB="34290"/>
                </a:tc>
                <a:tc>
                  <a:txBody>
                    <a:bodyPr/>
                    <a:lstStyle/>
                    <a:p>
                      <a:r>
                        <a:rPr lang="en-US" sz="2100" dirty="0"/>
                        <a:t>60%</a:t>
                      </a:r>
                    </a:p>
                  </a:txBody>
                  <a:tcPr marL="68580" marR="68580" marT="34290" marB="34290"/>
                </a:tc>
                <a:tc>
                  <a:txBody>
                    <a:bodyPr/>
                    <a:lstStyle/>
                    <a:p>
                      <a:r>
                        <a:rPr lang="en-US" sz="2100" dirty="0"/>
                        <a:t>8%</a:t>
                      </a:r>
                    </a:p>
                  </a:txBody>
                  <a:tcPr marL="68580" marR="68580" marT="34290" marB="34290"/>
                </a:tc>
                <a:extLst>
                  <a:ext uri="{0D108BD9-81ED-4DB2-BD59-A6C34878D82A}">
                    <a16:rowId xmlns:a16="http://schemas.microsoft.com/office/drawing/2014/main" val="301277635"/>
                  </a:ext>
                </a:extLst>
              </a:tr>
            </a:tbl>
          </a:graphicData>
        </a:graphic>
      </p:graphicFrame>
    </p:spTree>
    <p:extLst>
      <p:ext uri="{BB962C8B-B14F-4D97-AF65-F5344CB8AC3E}">
        <p14:creationId xmlns:p14="http://schemas.microsoft.com/office/powerpoint/2010/main" val="1639531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 </a:t>
            </a:r>
            <a:br>
              <a:rPr lang="en-US" dirty="0"/>
            </a:br>
            <a:r>
              <a:rPr lang="en-US" dirty="0"/>
              <a:t>Conclusions</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a:bodyPr>
          <a:lstStyle/>
          <a:p>
            <a:r>
              <a:rPr lang="en-US" dirty="0"/>
              <a:t>Both in qualitative studies on students’ proof writing and quantitative studies on students’ proof evaluations, most mathematics students felt that graphical perceptual inferences needed further justification, but most mathematics students felt that graphical deductive inferences did not.</a:t>
            </a:r>
          </a:p>
          <a:p>
            <a:endParaRPr lang="en-US" dirty="0"/>
          </a:p>
          <a:p>
            <a:r>
              <a:rPr lang="en-US" dirty="0"/>
              <a:t>But where they behaving mathematically?</a:t>
            </a:r>
          </a:p>
          <a:p>
            <a:pPr marL="0" indent="0">
              <a:buNone/>
            </a:pPr>
            <a:endParaRPr lang="en-US" dirty="0"/>
          </a:p>
        </p:txBody>
      </p:sp>
    </p:spTree>
    <p:extLst>
      <p:ext uri="{BB962C8B-B14F-4D97-AF65-F5344CB8AC3E}">
        <p14:creationId xmlns:p14="http://schemas.microsoft.com/office/powerpoint/2010/main" val="353669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Plan for today</a:t>
            </a:r>
          </a:p>
        </p:txBody>
      </p:sp>
      <p:sp>
        <p:nvSpPr>
          <p:cNvPr id="16386" name="Rectangle 3"/>
          <p:cNvSpPr>
            <a:spLocks noGrp="1" noChangeArrowheads="1"/>
          </p:cNvSpPr>
          <p:nvPr>
            <p:ph type="body" idx="1"/>
          </p:nvPr>
        </p:nvSpPr>
        <p:spPr/>
        <p:txBody>
          <a:bodyPr/>
          <a:lstStyle/>
          <a:p>
            <a:pPr eaLnBrk="1" hangingPunct="1">
              <a:defRPr/>
            </a:pPr>
            <a:r>
              <a:rPr lang="en-US" dirty="0">
                <a:latin typeface="Arial" panose="020B0604020202020204" pitchFamily="34" charset="0"/>
                <a:ea typeface="ＭＳ Ｐゴシック" charset="0"/>
                <a:cs typeface="Arial" panose="020B0604020202020204" pitchFamily="34" charset="0"/>
              </a:rPr>
              <a:t>When are diagrams acceptable in a mathematical proof?</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pPr eaLnBrk="1" hangingPunct="1">
              <a:defRPr/>
            </a:pPr>
            <a:r>
              <a:rPr lang="en-US" dirty="0">
                <a:latin typeface="Arial" panose="020B0604020202020204" pitchFamily="34" charset="0"/>
                <a:ea typeface="ＭＳ Ｐゴシック" charset="0"/>
                <a:cs typeface="Arial" panose="020B0604020202020204" pitchFamily="34" charset="0"/>
              </a:rPr>
              <a:t>How do imperatives and instructions operate in a proof?</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pPr eaLnBrk="1" hangingPunct="1">
              <a:defRPr/>
            </a:pPr>
            <a:r>
              <a:rPr lang="en-US" dirty="0">
                <a:latin typeface="Arial" panose="020B0604020202020204" pitchFamily="34" charset="0"/>
                <a:ea typeface="ＭＳ Ｐゴシック" charset="0"/>
                <a:cs typeface="Arial" panose="020B0604020202020204" pitchFamily="34" charset="0"/>
              </a:rPr>
              <a:t>(Time permitting) How are natural language and conceptual meanings (</a:t>
            </a:r>
            <a:r>
              <a:rPr lang="en-US" dirty="0" err="1">
                <a:latin typeface="Arial" panose="020B0604020202020204" pitchFamily="34" charset="0"/>
                <a:ea typeface="ＭＳ Ｐゴシック" charset="0"/>
                <a:cs typeface="Arial" panose="020B0604020202020204" pitchFamily="34" charset="0"/>
              </a:rPr>
              <a:t>ineliminably</a:t>
            </a:r>
            <a:r>
              <a:rPr lang="en-US" dirty="0">
                <a:latin typeface="Arial" panose="020B0604020202020204" pitchFamily="34" charset="0"/>
                <a:ea typeface="ＭＳ Ｐゴシック" charset="0"/>
                <a:cs typeface="Arial" panose="020B0604020202020204" pitchFamily="34" charset="0"/>
              </a:rPr>
              <a:t>) used in a proof?</a:t>
            </a: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64264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EA694-6165-FB0F-4152-24D514854123}"/>
              </a:ext>
            </a:extLst>
          </p:cNvPr>
          <p:cNvPicPr>
            <a:picLocks noChangeAspect="1"/>
          </p:cNvPicPr>
          <p:nvPr/>
        </p:nvPicPr>
        <p:blipFill>
          <a:blip r:embed="rId2"/>
          <a:stretch>
            <a:fillRect/>
          </a:stretch>
        </p:blipFill>
        <p:spPr>
          <a:xfrm>
            <a:off x="2377937" y="1167600"/>
            <a:ext cx="4624143" cy="4766061"/>
          </a:xfrm>
          <a:prstGeom prst="rect">
            <a:avLst/>
          </a:prstGeom>
        </p:spPr>
      </p:pic>
    </p:spTree>
    <p:extLst>
      <p:ext uri="{BB962C8B-B14F-4D97-AF65-F5344CB8AC3E}">
        <p14:creationId xmlns:p14="http://schemas.microsoft.com/office/powerpoint/2010/main" val="3474686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 results of study</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fontScale="92500" lnSpcReduction="20000"/>
          </a:bodyPr>
          <a:lstStyle/>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500" dirty="0"/>
          </a:p>
          <a:p>
            <a:pPr marL="0" indent="0">
              <a:buNone/>
            </a:pPr>
            <a:endParaRPr lang="en-US" sz="1500" dirty="0"/>
          </a:p>
          <a:p>
            <a:pPr marL="0" indent="0">
              <a:buNone/>
            </a:pPr>
            <a:r>
              <a:rPr lang="en-US" sz="1500" dirty="0"/>
              <a:t>Participants’ aggregate judgments on the acceptability of graphical perceptual inferences and graphical deductive inferences</a:t>
            </a:r>
          </a:p>
          <a:p>
            <a:pPr marL="0" indent="0">
              <a:buNone/>
            </a:pPr>
            <a:r>
              <a:rPr lang="en-US" sz="1350" dirty="0">
                <a:ea typeface="Times" pitchFamily="2" charset="0"/>
                <a:cs typeface="Times New Roman" panose="02020603050405020304" pitchFamily="18" charset="0"/>
              </a:rPr>
              <a:t>Weber, K. &amp; Mejia-Ramos, J.P. (2019). An empirical study on the admissibility of graphical inferences in mathematical proofs. In A. </a:t>
            </a:r>
            <a:r>
              <a:rPr lang="en-US" sz="1350" dirty="0" err="1">
                <a:ea typeface="Times" pitchFamily="2" charset="0"/>
                <a:cs typeface="Times New Roman" panose="02020603050405020304" pitchFamily="18" charset="0"/>
              </a:rPr>
              <a:t>Aberdein</a:t>
            </a:r>
            <a:r>
              <a:rPr lang="en-US" sz="1350" dirty="0">
                <a:ea typeface="Times" pitchFamily="2" charset="0"/>
                <a:cs typeface="Times New Roman" panose="02020603050405020304" pitchFamily="18" charset="0"/>
              </a:rPr>
              <a:t> &amp; M. Inglis (Ed.) </a:t>
            </a:r>
            <a:r>
              <a:rPr lang="en-US" sz="1350" i="1" dirty="0">
                <a:ea typeface="Times" pitchFamily="2" charset="0"/>
                <a:cs typeface="Times New Roman" panose="02020603050405020304" pitchFamily="18" charset="0"/>
              </a:rPr>
              <a:t>Advances in Experimental Philosophy of Logic and Mathematics</a:t>
            </a:r>
            <a:r>
              <a:rPr lang="en-US" sz="1350" dirty="0">
                <a:ea typeface="Times" pitchFamily="2" charset="0"/>
                <a:cs typeface="Times New Roman" panose="02020603050405020304" pitchFamily="18" charset="0"/>
              </a:rPr>
              <a:t> (pp. 123-144). Bloomsbury.</a:t>
            </a:r>
          </a:p>
          <a:p>
            <a:pPr marL="0" indent="0">
              <a:buNone/>
            </a:pPr>
            <a:endParaRPr lang="en-US" sz="1500" dirty="0"/>
          </a:p>
        </p:txBody>
      </p:sp>
      <p:graphicFrame>
        <p:nvGraphicFramePr>
          <p:cNvPr id="4" name="Table 4">
            <a:extLst>
              <a:ext uri="{FF2B5EF4-FFF2-40B4-BE49-F238E27FC236}">
                <a16:creationId xmlns:a16="http://schemas.microsoft.com/office/drawing/2014/main" id="{67C2595E-8685-D968-2965-5F921E0D5CD6}"/>
              </a:ext>
            </a:extLst>
          </p:cNvPr>
          <p:cNvGraphicFramePr>
            <a:graphicFrameLocks noGrp="1"/>
          </p:cNvGraphicFramePr>
          <p:nvPr>
            <p:extLst>
              <p:ext uri="{D42A27DB-BD31-4B8C-83A1-F6EECF244321}">
                <p14:modId xmlns:p14="http://schemas.microsoft.com/office/powerpoint/2010/main" val="598505397"/>
              </p:ext>
            </p:extLst>
          </p:nvPr>
        </p:nvGraphicFramePr>
        <p:xfrm>
          <a:off x="726385" y="2221396"/>
          <a:ext cx="7100682" cy="3631162"/>
        </p:xfrm>
        <a:graphic>
          <a:graphicData uri="http://schemas.openxmlformats.org/drawingml/2006/table">
            <a:tbl>
              <a:tblPr firstRow="1" bandRow="1">
                <a:tableStyleId>{073A0DAA-6AF3-43AB-8588-CEC1D06C72B9}</a:tableStyleId>
              </a:tblPr>
              <a:tblGrid>
                <a:gridCol w="2366894">
                  <a:extLst>
                    <a:ext uri="{9D8B030D-6E8A-4147-A177-3AD203B41FA5}">
                      <a16:colId xmlns:a16="http://schemas.microsoft.com/office/drawing/2014/main" val="3546859382"/>
                    </a:ext>
                  </a:extLst>
                </a:gridCol>
                <a:gridCol w="2366894">
                  <a:extLst>
                    <a:ext uri="{9D8B030D-6E8A-4147-A177-3AD203B41FA5}">
                      <a16:colId xmlns:a16="http://schemas.microsoft.com/office/drawing/2014/main" val="1542563003"/>
                    </a:ext>
                  </a:extLst>
                </a:gridCol>
                <a:gridCol w="2366894">
                  <a:extLst>
                    <a:ext uri="{9D8B030D-6E8A-4147-A177-3AD203B41FA5}">
                      <a16:colId xmlns:a16="http://schemas.microsoft.com/office/drawing/2014/main" val="1667592308"/>
                    </a:ext>
                  </a:extLst>
                </a:gridCol>
              </a:tblGrid>
              <a:tr h="1668780">
                <a:tc>
                  <a:txBody>
                    <a:bodyPr/>
                    <a:lstStyle/>
                    <a:p>
                      <a:r>
                        <a:rPr lang="en-US" sz="2100" dirty="0"/>
                        <a:t>Experimental condition</a:t>
                      </a:r>
                    </a:p>
                  </a:txBody>
                  <a:tcPr marL="68580" marR="68580" marT="34290" marB="34290"/>
                </a:tc>
                <a:tc>
                  <a:txBody>
                    <a:bodyPr/>
                    <a:lstStyle/>
                    <a:p>
                      <a:r>
                        <a:rPr lang="en-US" sz="2100" dirty="0"/>
                        <a:t>Graphical perceptual inferences </a:t>
                      </a:r>
                    </a:p>
                  </a:txBody>
                  <a:tcPr marL="68580" marR="68580" marT="34290" marB="34290"/>
                </a:tc>
                <a:tc>
                  <a:txBody>
                    <a:bodyPr/>
                    <a:lstStyle/>
                    <a:p>
                      <a:r>
                        <a:rPr lang="en-US" sz="2100" dirty="0"/>
                        <a:t>Graphical deductive inferences</a:t>
                      </a:r>
                    </a:p>
                  </a:txBody>
                  <a:tcPr marL="68580" marR="68580" marT="34290" marB="34290"/>
                </a:tc>
                <a:extLst>
                  <a:ext uri="{0D108BD9-81ED-4DB2-BD59-A6C34878D82A}">
                    <a16:rowId xmlns:a16="http://schemas.microsoft.com/office/drawing/2014/main" val="1521485720"/>
                  </a:ext>
                </a:extLst>
              </a:tr>
              <a:tr h="981191">
                <a:tc>
                  <a:txBody>
                    <a:bodyPr/>
                    <a:lstStyle/>
                    <a:p>
                      <a:r>
                        <a:rPr lang="en-US" sz="2100" dirty="0"/>
                        <a:t>Real analysis (N=41)</a:t>
                      </a:r>
                    </a:p>
                  </a:txBody>
                  <a:tcPr marL="68580" marR="68580" marT="34290" marB="34290"/>
                </a:tc>
                <a:tc>
                  <a:txBody>
                    <a:bodyPr/>
                    <a:lstStyle/>
                    <a:p>
                      <a:r>
                        <a:rPr lang="en-US" sz="2100" dirty="0"/>
                        <a:t>11%</a:t>
                      </a:r>
                    </a:p>
                  </a:txBody>
                  <a:tcPr marL="68580" marR="68580" marT="34290" marB="34290"/>
                </a:tc>
                <a:tc>
                  <a:txBody>
                    <a:bodyPr/>
                    <a:lstStyle/>
                    <a:p>
                      <a:r>
                        <a:rPr lang="en-US" sz="2100" dirty="0"/>
                        <a:t>53%</a:t>
                      </a:r>
                    </a:p>
                  </a:txBody>
                  <a:tcPr marL="68580" marR="68580" marT="34290" marB="34290"/>
                </a:tc>
                <a:extLst>
                  <a:ext uri="{0D108BD9-81ED-4DB2-BD59-A6C34878D82A}">
                    <a16:rowId xmlns:a16="http://schemas.microsoft.com/office/drawing/2014/main" val="3630111350"/>
                  </a:ext>
                </a:extLst>
              </a:tr>
              <a:tr h="981191">
                <a:tc>
                  <a:txBody>
                    <a:bodyPr/>
                    <a:lstStyle/>
                    <a:p>
                      <a:r>
                        <a:rPr lang="en-US" sz="2100" dirty="0"/>
                        <a:t>Calculus (N=43)</a:t>
                      </a:r>
                    </a:p>
                  </a:txBody>
                  <a:tcPr marL="68580" marR="68580" marT="34290" marB="34290"/>
                </a:tc>
                <a:tc>
                  <a:txBody>
                    <a:bodyPr/>
                    <a:lstStyle/>
                    <a:p>
                      <a:r>
                        <a:rPr lang="en-US" sz="2100" dirty="0"/>
                        <a:t>19%</a:t>
                      </a:r>
                    </a:p>
                  </a:txBody>
                  <a:tcPr marL="68580" marR="68580" marT="34290" marB="34290"/>
                </a:tc>
                <a:tc>
                  <a:txBody>
                    <a:bodyPr/>
                    <a:lstStyle/>
                    <a:p>
                      <a:r>
                        <a:rPr lang="en-US" sz="2100" dirty="0"/>
                        <a:t>63%</a:t>
                      </a:r>
                    </a:p>
                  </a:txBody>
                  <a:tcPr marL="68580" marR="68580" marT="34290" marB="34290"/>
                </a:tc>
                <a:extLst>
                  <a:ext uri="{0D108BD9-81ED-4DB2-BD59-A6C34878D82A}">
                    <a16:rowId xmlns:a16="http://schemas.microsoft.com/office/drawing/2014/main" val="607401414"/>
                  </a:ext>
                </a:extLst>
              </a:tr>
            </a:tbl>
          </a:graphicData>
        </a:graphic>
      </p:graphicFrame>
      <p:sp>
        <p:nvSpPr>
          <p:cNvPr id="5" name="TextBox 4">
            <a:extLst>
              <a:ext uri="{FF2B5EF4-FFF2-40B4-BE49-F238E27FC236}">
                <a16:creationId xmlns:a16="http://schemas.microsoft.com/office/drawing/2014/main" id="{D1A9328C-1D43-8618-915B-1F1511D0D69D}"/>
              </a:ext>
            </a:extLst>
          </p:cNvPr>
          <p:cNvSpPr txBox="1"/>
          <p:nvPr/>
        </p:nvSpPr>
        <p:spPr>
          <a:xfrm>
            <a:off x="857251" y="2564296"/>
            <a:ext cx="184731" cy="4247317"/>
          </a:xfrm>
          <a:prstGeom prst="rect">
            <a:avLst/>
          </a:prstGeom>
          <a:noFill/>
        </p:spPr>
        <p:txBody>
          <a:bodyPr wrap="non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317971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BB02-711D-2A42-8C0F-2D51BC4F04B3}"/>
              </a:ext>
            </a:extLst>
          </p:cNvPr>
          <p:cNvSpPr>
            <a:spLocks noGrp="1"/>
          </p:cNvSpPr>
          <p:nvPr>
            <p:ph type="title"/>
          </p:nvPr>
        </p:nvSpPr>
        <p:spPr/>
        <p:txBody>
          <a:bodyPr>
            <a:normAutofit fontScale="90000"/>
          </a:bodyPr>
          <a:lstStyle/>
          <a:p>
            <a:r>
              <a:rPr lang="en-US" dirty="0"/>
              <a:t>Which diagrammatic inferences did students think were permissible?: Results of study</a:t>
            </a:r>
          </a:p>
        </p:txBody>
      </p:sp>
      <p:sp>
        <p:nvSpPr>
          <p:cNvPr id="3" name="Content Placeholder 2">
            <a:extLst>
              <a:ext uri="{FF2B5EF4-FFF2-40B4-BE49-F238E27FC236}">
                <a16:creationId xmlns:a16="http://schemas.microsoft.com/office/drawing/2014/main" id="{AB341E4F-DA27-774E-9F7A-E029BD3E51AB}"/>
              </a:ext>
            </a:extLst>
          </p:cNvPr>
          <p:cNvSpPr>
            <a:spLocks noGrp="1"/>
          </p:cNvSpPr>
          <p:nvPr>
            <p:ph idx="1"/>
          </p:nvPr>
        </p:nvSpPr>
        <p:spPr>
          <a:xfrm>
            <a:off x="628650" y="2304288"/>
            <a:ext cx="7886700" cy="3614465"/>
          </a:xfrm>
        </p:spPr>
        <p:txBody>
          <a:bodyPr>
            <a:normAutofit fontScale="92500" lnSpcReduction="20000"/>
          </a:bodyPr>
          <a:lstStyle/>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500" dirty="0"/>
          </a:p>
          <a:p>
            <a:pPr marL="0" indent="0">
              <a:buNone/>
            </a:pPr>
            <a:endParaRPr lang="en-US" sz="1500" dirty="0"/>
          </a:p>
          <a:p>
            <a:pPr marL="0" indent="0">
              <a:buNone/>
            </a:pPr>
            <a:r>
              <a:rPr lang="en-US" sz="1500" dirty="0"/>
              <a:t>Participants’ aggregate judgments on the acceptability of graphical perceptual inferences and graphical deductive inferences</a:t>
            </a:r>
          </a:p>
          <a:p>
            <a:pPr marL="0" indent="0">
              <a:buNone/>
            </a:pPr>
            <a:r>
              <a:rPr lang="en-US" sz="1350" dirty="0">
                <a:ea typeface="Times" pitchFamily="2" charset="0"/>
                <a:cs typeface="Times New Roman" panose="02020603050405020304" pitchFamily="18" charset="0"/>
              </a:rPr>
              <a:t>Weber, K. &amp; Mejia-Ramos, J.P. (2019). An empirical study on the admissibility of graphical inferences in mathematical proofs. In A. </a:t>
            </a:r>
            <a:r>
              <a:rPr lang="en-US" sz="1350" dirty="0" err="1">
                <a:ea typeface="Times" pitchFamily="2" charset="0"/>
                <a:cs typeface="Times New Roman" panose="02020603050405020304" pitchFamily="18" charset="0"/>
              </a:rPr>
              <a:t>Aberdein</a:t>
            </a:r>
            <a:r>
              <a:rPr lang="en-US" sz="1350" dirty="0">
                <a:ea typeface="Times" pitchFamily="2" charset="0"/>
                <a:cs typeface="Times New Roman" panose="02020603050405020304" pitchFamily="18" charset="0"/>
              </a:rPr>
              <a:t> &amp; M. Inglis (Ed.) </a:t>
            </a:r>
            <a:r>
              <a:rPr lang="en-US" sz="1350" i="1" dirty="0">
                <a:ea typeface="Times" pitchFamily="2" charset="0"/>
                <a:cs typeface="Times New Roman" panose="02020603050405020304" pitchFamily="18" charset="0"/>
              </a:rPr>
              <a:t>Advances in Experimental Philosophy of Logic and Mathematics</a:t>
            </a:r>
            <a:r>
              <a:rPr lang="en-US" sz="1350" dirty="0">
                <a:ea typeface="Times" pitchFamily="2" charset="0"/>
                <a:cs typeface="Times New Roman" panose="02020603050405020304" pitchFamily="18" charset="0"/>
              </a:rPr>
              <a:t> (pp. 123-144). Bloomsbury.</a:t>
            </a:r>
          </a:p>
          <a:p>
            <a:pPr marL="0" indent="0">
              <a:buNone/>
            </a:pPr>
            <a:endParaRPr lang="en-US" sz="1500" dirty="0"/>
          </a:p>
        </p:txBody>
      </p:sp>
      <p:sp>
        <p:nvSpPr>
          <p:cNvPr id="5" name="TextBox 4">
            <a:extLst>
              <a:ext uri="{FF2B5EF4-FFF2-40B4-BE49-F238E27FC236}">
                <a16:creationId xmlns:a16="http://schemas.microsoft.com/office/drawing/2014/main" id="{D1A9328C-1D43-8618-915B-1F1511D0D69D}"/>
              </a:ext>
            </a:extLst>
          </p:cNvPr>
          <p:cNvSpPr txBox="1"/>
          <p:nvPr/>
        </p:nvSpPr>
        <p:spPr>
          <a:xfrm>
            <a:off x="857251" y="2564296"/>
            <a:ext cx="184731" cy="4247317"/>
          </a:xfrm>
          <a:prstGeom prst="rect">
            <a:avLst/>
          </a:prstGeom>
          <a:noFill/>
        </p:spPr>
        <p:txBody>
          <a:bodyPr wrap="non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graphicFrame>
        <p:nvGraphicFramePr>
          <p:cNvPr id="7" name="Table 7">
            <a:extLst>
              <a:ext uri="{FF2B5EF4-FFF2-40B4-BE49-F238E27FC236}">
                <a16:creationId xmlns:a16="http://schemas.microsoft.com/office/drawing/2014/main" id="{AA68D12F-6CC2-6FA5-B746-9B78081B27C1}"/>
              </a:ext>
            </a:extLst>
          </p:cNvPr>
          <p:cNvGraphicFramePr>
            <a:graphicFrameLocks noGrp="1"/>
          </p:cNvGraphicFramePr>
          <p:nvPr/>
        </p:nvGraphicFramePr>
        <p:xfrm>
          <a:off x="628649" y="2564296"/>
          <a:ext cx="7886700" cy="2976521"/>
        </p:xfrm>
        <a:graphic>
          <a:graphicData uri="http://schemas.openxmlformats.org/drawingml/2006/table">
            <a:tbl>
              <a:tblPr firstRow="1" bandRow="1">
                <a:tableStyleId>{073A0DAA-6AF3-43AB-8588-CEC1D06C72B9}</a:tableStyleId>
              </a:tblPr>
              <a:tblGrid>
                <a:gridCol w="1971675">
                  <a:extLst>
                    <a:ext uri="{9D8B030D-6E8A-4147-A177-3AD203B41FA5}">
                      <a16:colId xmlns:a16="http://schemas.microsoft.com/office/drawing/2014/main" val="2781570173"/>
                    </a:ext>
                  </a:extLst>
                </a:gridCol>
                <a:gridCol w="1971675">
                  <a:extLst>
                    <a:ext uri="{9D8B030D-6E8A-4147-A177-3AD203B41FA5}">
                      <a16:colId xmlns:a16="http://schemas.microsoft.com/office/drawing/2014/main" val="2850509899"/>
                    </a:ext>
                  </a:extLst>
                </a:gridCol>
                <a:gridCol w="1971675">
                  <a:extLst>
                    <a:ext uri="{9D8B030D-6E8A-4147-A177-3AD203B41FA5}">
                      <a16:colId xmlns:a16="http://schemas.microsoft.com/office/drawing/2014/main" val="127969442"/>
                    </a:ext>
                  </a:extLst>
                </a:gridCol>
                <a:gridCol w="1971675">
                  <a:extLst>
                    <a:ext uri="{9D8B030D-6E8A-4147-A177-3AD203B41FA5}">
                      <a16:colId xmlns:a16="http://schemas.microsoft.com/office/drawing/2014/main" val="2225101326"/>
                    </a:ext>
                  </a:extLst>
                </a:gridCol>
              </a:tblGrid>
              <a:tr h="1988820">
                <a:tc>
                  <a:txBody>
                    <a:bodyPr/>
                    <a:lstStyle/>
                    <a:p>
                      <a:r>
                        <a:rPr lang="en-US" sz="2100" dirty="0"/>
                        <a:t>Judged all three graphical perceptual inferences to be acceptable</a:t>
                      </a:r>
                    </a:p>
                  </a:txBody>
                  <a:tcPr marL="68580" marR="68580" marT="34290" marB="34290"/>
                </a:tc>
                <a:tc>
                  <a:txBody>
                    <a:bodyPr/>
                    <a:lstStyle/>
                    <a:p>
                      <a:r>
                        <a:rPr lang="en-US" sz="2100" dirty="0"/>
                        <a:t>Judged none of the three graphical perceptual inferences to be acceptable</a:t>
                      </a:r>
                    </a:p>
                  </a:txBody>
                  <a:tcPr marL="68580" marR="68580" marT="34290" marB="34290"/>
                </a:tc>
                <a:tc>
                  <a:txBody>
                    <a:bodyPr/>
                    <a:lstStyle/>
                    <a:p>
                      <a:r>
                        <a:rPr lang="en-US" sz="2100" dirty="0"/>
                        <a:t>Judged all three graphical deductive inferences to be acceptable</a:t>
                      </a:r>
                    </a:p>
                  </a:txBody>
                  <a:tcPr marL="68580" marR="68580" marT="34290" marB="34290"/>
                </a:tc>
                <a:tc>
                  <a:txBody>
                    <a:bodyPr/>
                    <a:lstStyle/>
                    <a:p>
                      <a:r>
                        <a:rPr lang="en-US" sz="2100" dirty="0"/>
                        <a:t>Judged none of the three graphical deductive inferences to be acceptable</a:t>
                      </a:r>
                    </a:p>
                  </a:txBody>
                  <a:tcPr marL="68580" marR="68580" marT="34290" marB="34290"/>
                </a:tc>
                <a:extLst>
                  <a:ext uri="{0D108BD9-81ED-4DB2-BD59-A6C34878D82A}">
                    <a16:rowId xmlns:a16="http://schemas.microsoft.com/office/drawing/2014/main" val="829109920"/>
                  </a:ext>
                </a:extLst>
              </a:tr>
              <a:tr h="987701">
                <a:tc>
                  <a:txBody>
                    <a:bodyPr/>
                    <a:lstStyle/>
                    <a:p>
                      <a:r>
                        <a:rPr lang="en-US" sz="2100" dirty="0"/>
                        <a:t>3%</a:t>
                      </a:r>
                    </a:p>
                  </a:txBody>
                  <a:tcPr marL="68580" marR="68580" marT="34290" marB="34290"/>
                </a:tc>
                <a:tc>
                  <a:txBody>
                    <a:bodyPr/>
                    <a:lstStyle/>
                    <a:p>
                      <a:r>
                        <a:rPr lang="en-US" sz="2100" dirty="0"/>
                        <a:t>73%</a:t>
                      </a:r>
                    </a:p>
                  </a:txBody>
                  <a:tcPr marL="68580" marR="68580" marT="34290" marB="34290"/>
                </a:tc>
                <a:tc>
                  <a:txBody>
                    <a:bodyPr/>
                    <a:lstStyle/>
                    <a:p>
                      <a:r>
                        <a:rPr lang="en-US" sz="2100" dirty="0"/>
                        <a:t>31%</a:t>
                      </a:r>
                    </a:p>
                  </a:txBody>
                  <a:tcPr marL="68580" marR="68580" marT="34290" marB="34290"/>
                </a:tc>
                <a:tc>
                  <a:txBody>
                    <a:bodyPr/>
                    <a:lstStyle/>
                    <a:p>
                      <a:r>
                        <a:rPr lang="en-US" sz="2100" dirty="0"/>
                        <a:t>15%</a:t>
                      </a:r>
                    </a:p>
                  </a:txBody>
                  <a:tcPr marL="68580" marR="68580" marT="34290" marB="34290"/>
                </a:tc>
                <a:extLst>
                  <a:ext uri="{0D108BD9-81ED-4DB2-BD59-A6C34878D82A}">
                    <a16:rowId xmlns:a16="http://schemas.microsoft.com/office/drawing/2014/main" val="1382189204"/>
                  </a:ext>
                </a:extLst>
              </a:tr>
            </a:tbl>
          </a:graphicData>
        </a:graphic>
      </p:graphicFrame>
    </p:spTree>
    <p:extLst>
      <p:ext uri="{BB962C8B-B14F-4D97-AF65-F5344CB8AC3E}">
        <p14:creationId xmlns:p14="http://schemas.microsoft.com/office/powerpoint/2010/main" val="1004732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Summary about diagrams</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Diagrams are useful for proof writing, but it is very difficult for students to translate diagrammatic arguments into the verbal-symbolic ones where proofs are couched.</a:t>
            </a:r>
          </a:p>
          <a:p>
            <a:pPr eaLnBrk="1" hangingPunct="1">
              <a:defRPr/>
            </a:pP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Students (and mathematicians) generally rejected exact graphical perceptual inferences in a real analysis context.</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Most students (and many mathematicians) accepted co-exact graphical deductive inferences in a real analysis context. </a:t>
            </a:r>
          </a:p>
        </p:txBody>
      </p:sp>
    </p:spTree>
    <p:extLst>
      <p:ext uri="{BB962C8B-B14F-4D97-AF65-F5344CB8AC3E}">
        <p14:creationId xmlns:p14="http://schemas.microsoft.com/office/powerpoint/2010/main" val="797997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Instructions and constructions in proof</a:t>
            </a:r>
          </a:p>
        </p:txBody>
      </p:sp>
      <p:sp>
        <p:nvSpPr>
          <p:cNvPr id="16386" name="Rectangle 3"/>
          <p:cNvSpPr>
            <a:spLocks noGrp="1" noChangeArrowheads="1"/>
          </p:cNvSpPr>
          <p:nvPr>
            <p:ph type="body" idx="1"/>
          </p:nvPr>
        </p:nvSpPr>
        <p:spPr/>
        <p:txBody>
          <a:bodyPr/>
          <a:lstStyle/>
          <a:p>
            <a:pPr marL="0" indent="0" eaLnBrk="1" hangingPunct="1">
              <a:buNone/>
              <a:defRPr/>
            </a:pPr>
            <a:r>
              <a:rPr lang="en-US" dirty="0">
                <a:effectLst/>
                <a:ea typeface="Times New Roman" panose="02020603050405020304" pitchFamily="18" charset="0"/>
              </a:rPr>
              <a:t>Weber, K. &amp; </a:t>
            </a:r>
            <a:r>
              <a:rPr lang="en-US" dirty="0" err="1">
                <a:effectLst/>
                <a:ea typeface="Times New Roman" panose="02020603050405020304" pitchFamily="18" charset="0"/>
              </a:rPr>
              <a:t>Tanswell</a:t>
            </a:r>
            <a:r>
              <a:rPr lang="en-US" dirty="0">
                <a:effectLst/>
                <a:ea typeface="Times New Roman" panose="02020603050405020304" pitchFamily="18" charset="0"/>
              </a:rPr>
              <a:t>, F. (2022). Instructions and recipes in mathematical proofs.  </a:t>
            </a:r>
            <a:r>
              <a:rPr lang="en-US" i="1" dirty="0">
                <a:effectLst/>
                <a:ea typeface="Times New Roman" panose="02020603050405020304" pitchFamily="18" charset="0"/>
              </a:rPr>
              <a:t>Educational Studies in Mathematics</a:t>
            </a:r>
            <a:r>
              <a:rPr lang="en-US" dirty="0">
                <a:effectLst/>
                <a:ea typeface="Times New Roman" panose="02020603050405020304" pitchFamily="18" charset="0"/>
              </a:rPr>
              <a:t>, 111, 73-87.</a:t>
            </a:r>
          </a:p>
          <a:p>
            <a:pPr marL="0" indent="0" eaLnBrk="1" hangingPunct="1">
              <a:buNone/>
              <a:defRPr/>
            </a:pPr>
            <a:endParaRPr lang="en-US" dirty="0">
              <a:ea typeface="ＭＳ Ｐゴシック" charset="0"/>
              <a:cs typeface="ＭＳ Ｐゴシック" charset="0"/>
            </a:endParaRPr>
          </a:p>
          <a:p>
            <a:pPr marL="0" indent="0" eaLnBrk="1" hangingPunct="1">
              <a:buNone/>
              <a:defRPr/>
            </a:pPr>
            <a:r>
              <a:rPr lang="en-US" dirty="0">
                <a:effectLst/>
                <a:ea typeface="Times New Roman" panose="02020603050405020304" pitchFamily="18" charset="0"/>
              </a:rPr>
              <a:t>Weber, K. (in press). Instructions and constructions in proofs in set theory. To appear in </a:t>
            </a:r>
            <a:r>
              <a:rPr lang="en-US" i="1" dirty="0" err="1">
                <a:effectLst/>
                <a:ea typeface="Times New Roman" panose="02020603050405020304" pitchFamily="18" charset="0"/>
              </a:rPr>
              <a:t>Synthese</a:t>
            </a:r>
            <a:r>
              <a:rPr lang="en-US" dirty="0">
                <a:effectLst/>
                <a:ea typeface="Times New Roman" panose="02020603050405020304" pitchFamily="18" charset="0"/>
              </a:rPr>
              <a:t>.</a:t>
            </a: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36933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4FF85C-15B6-ADFD-D3D1-199277EF87C4}"/>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B238FF79-CEBB-99E2-9333-AC4B460AC62A}"/>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Choose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Choose </a:t>
            </a:r>
            <a:r>
              <a:rPr lang="en-US" sz="1700" i="1" dirty="0"/>
              <a:t>I</a:t>
            </a:r>
            <a:r>
              <a:rPr lang="en-US" sz="1700" baseline="-25000" dirty="0"/>
              <a:t>2</a:t>
            </a:r>
            <a:r>
              <a:rPr lang="en-US" sz="1700" dirty="0"/>
              <a:t> to be one of these intervals and choose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87E4C8-B3CF-87A9-0158-6818AB73CB71}"/>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63E01AD3-A3F9-E963-B0A9-0733C230830A}"/>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a:t>
            </a:r>
            <a:r>
              <a:rPr lang="en-US" sz="1700" dirty="0">
                <a:solidFill>
                  <a:srgbClr val="FF0000"/>
                </a:solidFill>
              </a:rPr>
              <a:t>Suppose</a:t>
            </a:r>
            <a:r>
              <a:rPr lang="en-US" sz="1700" dirty="0"/>
              <a:t>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a:t>
            </a:r>
            <a:r>
              <a:rPr lang="en-US" sz="1700" dirty="0">
                <a:solidFill>
                  <a:srgbClr val="FF0000"/>
                </a:solidFill>
              </a:rPr>
              <a:t>Let</a:t>
            </a:r>
            <a:r>
              <a:rPr lang="en-US" sz="1700" dirty="0"/>
              <a: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a:t>
            </a:r>
            <a:r>
              <a:rPr lang="en-US" sz="1700" dirty="0">
                <a:solidFill>
                  <a:srgbClr val="FF0000"/>
                </a:solidFill>
              </a:rPr>
              <a:t>define</a:t>
            </a:r>
            <a:r>
              <a:rPr lang="en-US" sz="1700" dirty="0"/>
              <a:t>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a:t>
            </a:r>
            <a:r>
              <a:rPr lang="en-US" sz="1700" dirty="0">
                <a:solidFill>
                  <a:srgbClr val="FF0000"/>
                </a:solidFill>
              </a:rPr>
              <a:t>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a:t>
            </a:r>
            <a:r>
              <a:rPr lang="en-US" sz="1700" dirty="0">
                <a:solidFill>
                  <a:srgbClr val="FF0000"/>
                </a:solidFill>
              </a:rPr>
              <a:t>Choose</a:t>
            </a:r>
            <a:r>
              <a:rPr lang="en-US" sz="1700" dirty="0"/>
              <a:t>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a:t>
            </a:r>
            <a:r>
              <a:rPr lang="en-US" sz="1700" dirty="0">
                <a:solidFill>
                  <a:srgbClr val="FF0000"/>
                </a:solidFill>
              </a:rPr>
              <a:t>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a:t>
            </a:r>
            <a:r>
              <a:rPr lang="en-US" sz="1700" dirty="0">
                <a:solidFill>
                  <a:srgbClr val="FF0000"/>
                </a:solidFill>
              </a:rPr>
              <a:t>Choose</a:t>
            </a:r>
            <a:r>
              <a:rPr lang="en-US" sz="1700" dirty="0"/>
              <a:t> </a:t>
            </a:r>
            <a:r>
              <a:rPr lang="en-US" sz="1700" i="1" dirty="0"/>
              <a:t>I</a:t>
            </a:r>
            <a:r>
              <a:rPr lang="en-US" sz="1700" baseline="-25000" dirty="0"/>
              <a:t>2</a:t>
            </a:r>
            <a:r>
              <a:rPr lang="en-US" sz="1700" dirty="0"/>
              <a:t> to be one of these intervals and </a:t>
            </a:r>
            <a:r>
              <a:rPr lang="en-US" sz="1700" dirty="0">
                <a:solidFill>
                  <a:srgbClr val="FF0000"/>
                </a:solidFill>
              </a:rPr>
              <a:t>choose</a:t>
            </a:r>
            <a:r>
              <a:rPr lang="en-US" sz="1700" dirty="0"/>
              <a:t>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a:t>
            </a:r>
            <a:r>
              <a:rPr lang="en-US" sz="1700" dirty="0">
                <a:solidFill>
                  <a:srgbClr val="FF0000"/>
                </a:solidFill>
              </a:rPr>
              <a:t>Divide</a:t>
            </a:r>
            <a:r>
              <a:rPr lang="en-US" sz="1700" dirty="0"/>
              <a:t> </a:t>
            </a:r>
            <a:r>
              <a:rPr lang="en-US" sz="1700" i="1" dirty="0"/>
              <a:t>I</a:t>
            </a:r>
            <a:r>
              <a:rPr lang="en-US" sz="1700" baseline="-25000" dirty="0"/>
              <a:t>2</a:t>
            </a:r>
            <a:r>
              <a:rPr lang="en-US" sz="1700" dirty="0"/>
              <a:t> in half, </a:t>
            </a:r>
            <a:r>
              <a:rPr lang="en-US" sz="1700" dirty="0">
                <a:solidFill>
                  <a:srgbClr val="FF0000"/>
                </a:solidFill>
              </a:rPr>
              <a:t>pick</a:t>
            </a:r>
            <a:r>
              <a:rPr lang="en-US" sz="1700" dirty="0"/>
              <a:t>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a:t>
            </a:r>
            <a:r>
              <a:rPr lang="en-US" sz="1700" dirty="0">
                <a:solidFill>
                  <a:srgbClr val="FF0000"/>
                </a:solidFill>
              </a:rPr>
              <a:t>Continuing</a:t>
            </a:r>
            <a:r>
              <a:rPr lang="en-US" sz="1700" dirty="0"/>
              <a:t>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Proofs as series of assertions?</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Proofs are typically described as a sequence of assertions, where assertions are either permissible starting points or deductive consequences of previous assertions.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Yet in the proof I showed you, many sentences were not assertions but imperative commands:</a:t>
            </a:r>
          </a:p>
          <a:p>
            <a:pPr lvl="1"/>
            <a:r>
              <a:rPr lang="en-US" sz="2000" dirty="0">
                <a:solidFill>
                  <a:srgbClr val="FF0000"/>
                </a:solidFill>
              </a:rPr>
              <a:t>Divide</a:t>
            </a:r>
            <a:r>
              <a:rPr lang="en-US" sz="2000" dirty="0"/>
              <a:t> intervals </a:t>
            </a:r>
          </a:p>
          <a:p>
            <a:pPr lvl="1"/>
            <a:r>
              <a:rPr lang="en-US" sz="2000" dirty="0">
                <a:solidFill>
                  <a:srgbClr val="FF0000"/>
                </a:solidFill>
              </a:rPr>
              <a:t>Choose</a:t>
            </a:r>
            <a:r>
              <a:rPr lang="en-US" sz="2000" dirty="0"/>
              <a:t> points in an interval </a:t>
            </a:r>
          </a:p>
          <a:p>
            <a:pPr lvl="1"/>
            <a:r>
              <a:rPr lang="en-US" sz="2000" dirty="0">
                <a:solidFill>
                  <a:srgbClr val="FF0000"/>
                </a:solidFill>
              </a:rPr>
              <a:t>Pick</a:t>
            </a:r>
            <a:r>
              <a:rPr lang="en-US" sz="2000" dirty="0"/>
              <a:t> intervals </a:t>
            </a:r>
          </a:p>
          <a:p>
            <a:pPr lvl="1"/>
            <a:r>
              <a:rPr lang="en-US" sz="2000" dirty="0"/>
              <a:t>And </a:t>
            </a:r>
            <a:r>
              <a:rPr lang="en-US" sz="2000" dirty="0">
                <a:solidFill>
                  <a:srgbClr val="FF0000"/>
                </a:solidFill>
              </a:rPr>
              <a:t>continue</a:t>
            </a:r>
            <a:r>
              <a:rPr lang="en-US" sz="2000" dirty="0"/>
              <a:t> a process</a:t>
            </a: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88061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Proofs as series of assertions?</a:t>
            </a:r>
          </a:p>
        </p:txBody>
      </p:sp>
      <p:sp>
        <p:nvSpPr>
          <p:cNvPr id="16386" name="Rectangle 3"/>
          <p:cNvSpPr>
            <a:spLocks noGrp="1" noChangeArrowheads="1"/>
          </p:cNvSpPr>
          <p:nvPr>
            <p:ph type="body" idx="1"/>
          </p:nvPr>
        </p:nvSpPr>
        <p:spPr>
          <a:xfrm>
            <a:off x="685800" y="1981200"/>
            <a:ext cx="7772400" cy="4724400"/>
          </a:xfrm>
        </p:spPr>
        <p:txBody>
          <a:bodyPr/>
          <a:lstStyle/>
          <a:p>
            <a:pPr marL="0" indent="0" eaLnBrk="1" hangingPunct="1">
              <a:buNone/>
              <a:defRPr/>
            </a:pPr>
            <a:r>
              <a:rPr lang="en-US" dirty="0">
                <a:effectLst/>
                <a:latin typeface="Calibri" panose="020F0502020204030204" pitchFamily="34" charset="0"/>
                <a:ea typeface="Calibri" panose="020F0502020204030204" pitchFamily="34" charset="0"/>
                <a:cs typeface="Times New Roman" panose="02020603050405020304" pitchFamily="18" charset="0"/>
              </a:rPr>
              <a:t>“But proof in turn involves the idea of an argument, a narrative structure of sentences, and sentences can be in the imperative rather than the indicative. […] </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Mathematics is so permeated by instructions for actions to be carried out, orders, commands, injunctions to be obeyed </a:t>
            </a:r>
            <a:r>
              <a:rPr lang="en-US" dirty="0">
                <a:effectLst/>
                <a:latin typeface="Calibri" panose="020F0502020204030204" pitchFamily="34" charset="0"/>
                <a:ea typeface="Calibri" panose="020F0502020204030204" pitchFamily="34" charset="0"/>
                <a:cs typeface="Times New Roman" panose="02020603050405020304" pitchFamily="18" charset="0"/>
              </a:rPr>
              <a:t>— 'prove theorem T', 'subtract from y', 'drop a perpendicular from point P onto line L', 'count the elements of set S', 'reverse the arrows in diagram D', 'consider an arbitrary polygon with k sides', and similarly for the activities specified by the verbs 'add', 'multiply', 'exhibit', 'find', 'enumerate', 'show', 'compute', 'demonstrate', 'define', 'eliminate', 'list', 'draw’, 'complete', 'connect', 'assign', 'evaluate', 'integrate', 'specify', 'differentiate', 'adjoin', 'delete', 'iterate', `order', 'complete', 'calculate', 'construct’, etc. </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that mathematical texts seem at times to be little more than sequences of instructions written in an entirely operational, exhortatory language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Rotman</a:t>
            </a:r>
            <a:r>
              <a:rPr lang="en-US" dirty="0">
                <a:effectLst/>
                <a:latin typeface="Calibri" panose="020F0502020204030204" pitchFamily="34" charset="0"/>
                <a:ea typeface="Calibri" panose="020F0502020204030204" pitchFamily="34" charset="0"/>
                <a:cs typeface="Times New Roman" panose="02020603050405020304" pitchFamily="18" charset="0"/>
              </a:rPr>
              <a:t>, 1988, p. 8).</a:t>
            </a: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60968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Proofs as series of assertions?</a:t>
            </a:r>
          </a:p>
        </p:txBody>
      </p:sp>
      <p:sp>
        <p:nvSpPr>
          <p:cNvPr id="16386" name="Rectangle 3"/>
          <p:cNvSpPr>
            <a:spLocks noGrp="1" noChangeArrowheads="1"/>
          </p:cNvSpPr>
          <p:nvPr>
            <p:ph type="body" idx="1"/>
          </p:nvPr>
        </p:nvSpPr>
        <p:spPr>
          <a:xfrm>
            <a:off x="685800" y="1981200"/>
            <a:ext cx="7772400" cy="4724400"/>
          </a:xfrm>
        </p:spPr>
        <p:txBody>
          <a:bodyPr/>
          <a:lstStyle/>
          <a:p>
            <a:pPr eaLnBrk="1" hangingPunct="1">
              <a:defRPr/>
            </a:pPr>
            <a:r>
              <a:rPr lang="en-US" dirty="0" err="1">
                <a:latin typeface="Arial" charset="0"/>
                <a:ea typeface="ＭＳ Ｐゴシック" charset="0"/>
                <a:cs typeface="ＭＳ Ｐゴシック" charset="0"/>
              </a:rPr>
              <a:t>Tanswell</a:t>
            </a:r>
            <a:r>
              <a:rPr lang="en-US" dirty="0">
                <a:latin typeface="Arial" charset="0"/>
                <a:ea typeface="ＭＳ Ｐゴシック" charset="0"/>
                <a:cs typeface="ＭＳ Ｐゴシック" charset="0"/>
              </a:rPr>
              <a:t> (in press) pointed out a difficulty with traditional accounts of proving.</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 typical model for proof is that truth is transmitted from the premises to the intermediate assertions to the conclusions.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But imperative commands can’t be true or false, they can’t be deductive consequences of prior statements.</a:t>
            </a:r>
          </a:p>
        </p:txBody>
      </p:sp>
    </p:spTree>
    <p:extLst>
      <p:ext uri="{BB962C8B-B14F-4D97-AF65-F5344CB8AC3E}">
        <p14:creationId xmlns:p14="http://schemas.microsoft.com/office/powerpoint/2010/main" val="225515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There is an active debate in philosophy about what makes a proof rigorous.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Both sides of the debate agree that rigorous proofs are the ones that are considered sufficiently detailed and precise to be published in respected high quality journals. </a:t>
            </a:r>
          </a:p>
          <a:p>
            <a:pPr lvl="1" eaLnBrk="1" hangingPunct="1">
              <a:defRPr/>
            </a:pPr>
            <a:r>
              <a:rPr lang="en-US" dirty="0">
                <a:latin typeface="Arial" charset="0"/>
                <a:ea typeface="ＭＳ Ｐゴシック" charset="0"/>
                <a:cs typeface="ＭＳ Ｐゴシック" charset="0"/>
              </a:rPr>
              <a:t>Published proofs are rigorous. Other unpublished proofs might be rigorous as well.</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 debate is what role, if any, do derivations play in modern conceptions of rigor.</a:t>
            </a:r>
          </a:p>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58413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Can we translate?</a:t>
            </a:r>
          </a:p>
        </p:txBody>
      </p:sp>
      <p:sp>
        <p:nvSpPr>
          <p:cNvPr id="16386" name="Rectangle 3"/>
          <p:cNvSpPr>
            <a:spLocks noGrp="1" noChangeArrowheads="1"/>
          </p:cNvSpPr>
          <p:nvPr>
            <p:ph type="body" idx="1"/>
          </p:nvPr>
        </p:nvSpPr>
        <p:spPr>
          <a:xfrm>
            <a:off x="685800" y="1981200"/>
            <a:ext cx="7772400" cy="4724400"/>
          </a:xfrm>
        </p:spPr>
        <p:txBody>
          <a:bodyPr/>
          <a:lstStyle/>
          <a:p>
            <a:pPr marL="0" indent="0" eaLnBrk="1" hangingPunct="1">
              <a:buNone/>
              <a:defRPr/>
            </a:pPr>
            <a:r>
              <a:rPr lang="en-US" sz="20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Divide</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 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L</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R</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in half into two closed intervals.</a:t>
            </a:r>
          </a:p>
          <a:p>
            <a:pPr marL="0" indent="0" eaLnBrk="1" hangingPunct="1">
              <a:buNone/>
              <a:defRPr/>
            </a:pP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0" indent="0" eaLnBrk="1" hangingPunct="1">
              <a:buNone/>
              <a:defRPr/>
            </a:pPr>
            <a:r>
              <a:rPr lang="en-US" dirty="0">
                <a:ea typeface="MS Mincho" panose="02020609040205080304" pitchFamily="49" charset="-128"/>
                <a:cs typeface="Times New Roman" panose="02020603050405020304" pitchFamily="18" charset="0"/>
              </a:rPr>
              <a:t>Perhaps this is not a “call for action” (breaking an interval in half), but implicitly a series of stipulative statements:</a:t>
            </a:r>
          </a:p>
          <a:p>
            <a:pPr marL="0" indent="0" eaLnBrk="1" hangingPunct="1">
              <a:buNone/>
              <a:defRPr/>
            </a:pPr>
            <a:endParaRPr lang="en-US" dirty="0">
              <a:ea typeface="MS Mincho" panose="02020609040205080304" pitchFamily="49" charset="-128"/>
              <a:cs typeface="Times New Roman" panose="02020603050405020304" pitchFamily="18" charset="0"/>
            </a:endParaRPr>
          </a:p>
          <a:p>
            <a:pPr eaLnBrk="1" hangingPunct="1">
              <a:defRPr/>
            </a:pPr>
            <a:r>
              <a:rPr lang="en-US" dirty="0">
                <a:ea typeface="MS Mincho" panose="02020609040205080304" pitchFamily="49" charset="-128"/>
                <a:cs typeface="Times New Roman" panose="02020603050405020304" pitchFamily="18" charset="0"/>
              </a:rPr>
              <a:t>Let </a:t>
            </a:r>
            <a:r>
              <a:rPr lang="en-US" i="1" dirty="0">
                <a:ea typeface="MS Mincho" panose="02020609040205080304" pitchFamily="49" charset="-128"/>
                <a:cs typeface="Times New Roman" panose="02020603050405020304" pitchFamily="18" charset="0"/>
              </a:rPr>
              <a:t>a</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be the left endpoint of </a:t>
            </a:r>
            <a:r>
              <a:rPr lang="en-US" i="1" dirty="0">
                <a:ea typeface="MS Mincho" panose="02020609040205080304" pitchFamily="49" charset="-128"/>
                <a:cs typeface="Times New Roman" panose="02020603050405020304" pitchFamily="18" charset="0"/>
              </a:rPr>
              <a:t>I</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a:t>
            </a:r>
          </a:p>
          <a:p>
            <a:pPr eaLnBrk="1" hangingPunct="1">
              <a:defRPr/>
            </a:pPr>
            <a:r>
              <a:rPr lang="en-US" dirty="0">
                <a:ea typeface="MS Mincho" panose="02020609040205080304" pitchFamily="49" charset="-128"/>
                <a:cs typeface="Times New Roman" panose="02020603050405020304" pitchFamily="18" charset="0"/>
              </a:rPr>
              <a:t>Let </a:t>
            </a:r>
            <a:r>
              <a:rPr lang="en-US" i="1" dirty="0">
                <a:ea typeface="MS Mincho" panose="02020609040205080304" pitchFamily="49" charset="-128"/>
                <a:cs typeface="Times New Roman" panose="02020603050405020304" pitchFamily="18" charset="0"/>
              </a:rPr>
              <a:t>b</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be the right endpoint of </a:t>
            </a:r>
            <a:r>
              <a:rPr lang="en-US" i="1" dirty="0">
                <a:ea typeface="MS Mincho" panose="02020609040205080304" pitchFamily="49" charset="-128"/>
                <a:cs typeface="Times New Roman" panose="02020603050405020304" pitchFamily="18" charset="0"/>
              </a:rPr>
              <a:t>I</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a:t>
            </a:r>
          </a:p>
          <a:p>
            <a:pPr eaLnBrk="1" hangingPunct="1">
              <a:defRPr/>
            </a:pPr>
            <a:r>
              <a:rPr lang="en-US" dirty="0">
                <a:ea typeface="MS Mincho" panose="02020609040205080304" pitchFamily="49" charset="-128"/>
                <a:cs typeface="Times New Roman" panose="02020603050405020304" pitchFamily="18" charset="0"/>
              </a:rPr>
              <a:t>Let </a:t>
            </a:r>
            <a:r>
              <a:rPr lang="en-US" i="1" dirty="0">
                <a:ea typeface="MS Mincho" panose="02020609040205080304" pitchFamily="49" charset="-128"/>
                <a:cs typeface="Times New Roman" panose="02020603050405020304" pitchFamily="18" charset="0"/>
              </a:rPr>
              <a:t>c</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 (</a:t>
            </a:r>
            <a:r>
              <a:rPr lang="en-US" i="1" dirty="0">
                <a:ea typeface="MS Mincho" panose="02020609040205080304" pitchFamily="49" charset="-128"/>
                <a:cs typeface="Times New Roman" panose="02020603050405020304" pitchFamily="18" charset="0"/>
              </a:rPr>
              <a:t>a</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 </a:t>
            </a:r>
            <a:r>
              <a:rPr lang="en-US" i="1" dirty="0">
                <a:ea typeface="MS Mincho" panose="02020609040205080304" pitchFamily="49" charset="-128"/>
                <a:cs typeface="Times New Roman" panose="02020603050405020304" pitchFamily="18" charset="0"/>
              </a:rPr>
              <a:t>b</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)/2.</a:t>
            </a:r>
          </a:p>
          <a:p>
            <a:pPr eaLnBrk="1" hangingPunct="1">
              <a:defRPr/>
            </a:pPr>
            <a:r>
              <a:rPr lang="en-US" dirty="0">
                <a:ea typeface="MS Mincho" panose="02020609040205080304" pitchFamily="49" charset="-128"/>
                <a:cs typeface="Times New Roman" panose="02020603050405020304" pitchFamily="18" charset="0"/>
              </a:rPr>
              <a:t>Let </a:t>
            </a:r>
            <a:r>
              <a:rPr lang="en-US" i="1" dirty="0">
                <a:ea typeface="MS Mincho" panose="02020609040205080304" pitchFamily="49" charset="-128"/>
                <a:cs typeface="Times New Roman" panose="02020603050405020304" pitchFamily="18" charset="0"/>
              </a:rPr>
              <a:t>L</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 [</a:t>
            </a:r>
            <a:r>
              <a:rPr lang="en-US" i="1" dirty="0">
                <a:ea typeface="MS Mincho" panose="02020609040205080304" pitchFamily="49" charset="-128"/>
                <a:cs typeface="Times New Roman" panose="02020603050405020304" pitchFamily="18" charset="0"/>
              </a:rPr>
              <a:t>a</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a:t>
            </a:r>
            <a:r>
              <a:rPr lang="en-US" i="1" dirty="0">
                <a:ea typeface="MS Mincho" panose="02020609040205080304" pitchFamily="49" charset="-128"/>
                <a:cs typeface="Times New Roman" panose="02020603050405020304" pitchFamily="18" charset="0"/>
              </a:rPr>
              <a:t>c</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a:t>
            </a:r>
          </a:p>
          <a:p>
            <a:pPr eaLnBrk="1" hangingPunct="1">
              <a:defRPr/>
            </a:pPr>
            <a:r>
              <a:rPr lang="en-US" dirty="0">
                <a:ea typeface="MS Mincho" panose="02020609040205080304" pitchFamily="49" charset="-128"/>
                <a:cs typeface="Times New Roman" panose="02020603050405020304" pitchFamily="18" charset="0"/>
              </a:rPr>
              <a:t>Let </a:t>
            </a:r>
            <a:r>
              <a:rPr lang="en-US" i="1" dirty="0">
                <a:ea typeface="MS Mincho" panose="02020609040205080304" pitchFamily="49" charset="-128"/>
                <a:cs typeface="Times New Roman" panose="02020603050405020304" pitchFamily="18" charset="0"/>
              </a:rPr>
              <a:t>R</a:t>
            </a:r>
            <a:r>
              <a:rPr lang="en-US" i="1" baseline="-25000" dirty="0">
                <a:ea typeface="MS Mincho" panose="02020609040205080304" pitchFamily="49" charset="-128"/>
                <a:cs typeface="Times New Roman" panose="02020603050405020304" pitchFamily="18" charset="0"/>
              </a:rPr>
              <a:t>2</a:t>
            </a:r>
            <a:r>
              <a:rPr lang="en-US" i="1" dirty="0">
                <a:ea typeface="MS Mincho" panose="02020609040205080304" pitchFamily="49" charset="-128"/>
                <a:cs typeface="Times New Roman" panose="02020603050405020304" pitchFamily="18" charset="0"/>
              </a:rPr>
              <a:t> = </a:t>
            </a:r>
            <a:r>
              <a:rPr lang="en-US" dirty="0">
                <a:ea typeface="MS Mincho" panose="02020609040205080304" pitchFamily="49" charset="-128"/>
                <a:cs typeface="Times New Roman" panose="02020603050405020304" pitchFamily="18" charset="0"/>
              </a:rPr>
              <a:t>[</a:t>
            </a:r>
            <a:r>
              <a:rPr lang="en-US" i="1" dirty="0">
                <a:ea typeface="MS Mincho" panose="02020609040205080304" pitchFamily="49" charset="-128"/>
                <a:cs typeface="Times New Roman" panose="02020603050405020304" pitchFamily="18" charset="0"/>
              </a:rPr>
              <a:t>c</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a:t>
            </a:r>
            <a:r>
              <a:rPr lang="en-US" i="1" dirty="0">
                <a:ea typeface="MS Mincho" panose="02020609040205080304" pitchFamily="49" charset="-128"/>
                <a:cs typeface="Times New Roman" panose="02020603050405020304" pitchFamily="18" charset="0"/>
              </a:rPr>
              <a:t>b</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449435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Can we translate?</a:t>
            </a:r>
          </a:p>
        </p:txBody>
      </p:sp>
      <p:sp>
        <p:nvSpPr>
          <p:cNvPr id="16386" name="Rectangle 3"/>
          <p:cNvSpPr>
            <a:spLocks noGrp="1" noChangeArrowheads="1"/>
          </p:cNvSpPr>
          <p:nvPr>
            <p:ph type="body" idx="1"/>
          </p:nvPr>
        </p:nvSpPr>
        <p:spPr>
          <a:xfrm>
            <a:off x="685800" y="1981200"/>
            <a:ext cx="7772400" cy="4724400"/>
          </a:xfrm>
        </p:spPr>
        <p:txBody>
          <a:bodyPr/>
          <a:lstStyle/>
          <a:p>
            <a:pPr marL="0" indent="0" eaLnBrk="1" hangingPunct="1">
              <a:buNone/>
              <a:defRPr/>
            </a:pPr>
            <a:r>
              <a:rPr lang="en-US" sz="2000" dirty="0">
                <a:effectLst/>
                <a:latin typeface="Cambria" panose="02040503050406030204" pitchFamily="18" charset="0"/>
                <a:ea typeface="MS Mincho" panose="02020609040205080304" pitchFamily="49" charset="-128"/>
                <a:cs typeface="Times New Roman" panose="02020603050405020304" pitchFamily="18" charset="0"/>
              </a:rPr>
              <a:t>and </a:t>
            </a:r>
            <a:r>
              <a:rPr lang="en-US" sz="20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choose</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n</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b="1" dirty="0">
                <a:effectLst/>
                <a:latin typeface="Cambria" panose="02040503050406030204" pitchFamily="18" charset="0"/>
                <a:ea typeface="MS Mincho" panose="02020609040205080304" pitchFamily="49" charset="-128"/>
                <a:cs typeface="Times New Roman" panose="02020603050405020304" pitchFamily="18" charset="0"/>
              </a:rPr>
              <a:t>N</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such that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x</a:t>
            </a:r>
            <a:r>
              <a:rPr lang="en-US" sz="2000" i="1" baseline="-25000" dirty="0">
                <a:effectLst/>
                <a:latin typeface="Cambria" panose="02040503050406030204" pitchFamily="18" charset="0"/>
                <a:ea typeface="MS Mincho" panose="02020609040205080304" pitchFamily="49" charset="-128"/>
                <a:cs typeface="Times New Roman" panose="02020603050405020304" pitchFamily="18" charset="0"/>
              </a:rPr>
              <a:t>n</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a:t>
            </a:r>
            <a:endParaRPr lang="en-US" dirty="0">
              <a:latin typeface="Cambria" panose="02040503050406030204" pitchFamily="18" charset="0"/>
              <a:ea typeface="MS Mincho" panose="02020609040205080304" pitchFamily="49" charset="-128"/>
              <a:cs typeface="Times New Roman" panose="02020603050405020304" pitchFamily="18" charset="0"/>
            </a:endParaRPr>
          </a:p>
          <a:p>
            <a:pPr marL="0" indent="0" eaLnBrk="1" hangingPunct="1">
              <a:buNone/>
              <a:defRPr/>
            </a:pPr>
            <a:endParaRPr lang="en-US" dirty="0">
              <a:ea typeface="MS Mincho" panose="02020609040205080304" pitchFamily="49" charset="-128"/>
              <a:cs typeface="Times New Roman" panose="02020603050405020304" pitchFamily="18" charset="0"/>
            </a:endParaRPr>
          </a:p>
          <a:p>
            <a:pPr marL="0" indent="0" eaLnBrk="1" hangingPunct="1">
              <a:buNone/>
              <a:defRPr/>
            </a:pPr>
            <a:r>
              <a:rPr lang="en-US" dirty="0">
                <a:ea typeface="MS Mincho" panose="02020609040205080304" pitchFamily="49" charset="-128"/>
                <a:cs typeface="Times New Roman" panose="02020603050405020304" pitchFamily="18" charset="0"/>
              </a:rPr>
              <a:t>Commands to choose are two assertions:</a:t>
            </a:r>
          </a:p>
          <a:p>
            <a:pPr marL="0" indent="0" eaLnBrk="1" hangingPunct="1">
              <a:buNone/>
              <a:defRPr/>
            </a:pPr>
            <a:endParaRPr lang="en-US" dirty="0">
              <a:ea typeface="MS Mincho" panose="02020609040205080304" pitchFamily="49" charset="-128"/>
              <a:cs typeface="Times New Roman" panose="02020603050405020304" pitchFamily="18" charset="0"/>
            </a:endParaRPr>
          </a:p>
          <a:p>
            <a:pPr eaLnBrk="1" hangingPunct="1">
              <a:defRPr/>
            </a:pPr>
            <a:r>
              <a:rPr lang="en-US" dirty="0">
                <a:ea typeface="MS Mincho" panose="02020609040205080304" pitchFamily="49" charset="-128"/>
                <a:cs typeface="Times New Roman" panose="02020603050405020304" pitchFamily="18" charset="0"/>
              </a:rPr>
              <a:t>There exists </a:t>
            </a:r>
            <a:r>
              <a:rPr lang="en-US" i="1" dirty="0">
                <a:ea typeface="MS Mincho" panose="02020609040205080304" pitchFamily="49" charset="-128"/>
                <a:cs typeface="Times New Roman" panose="02020603050405020304" pitchFamily="18" charset="0"/>
              </a:rPr>
              <a:t>n</a:t>
            </a:r>
            <a:r>
              <a:rPr lang="en-US" baseline="-25000" dirty="0">
                <a:ea typeface="MS Mincho" panose="02020609040205080304" pitchFamily="49" charset="-128"/>
                <a:cs typeface="Times New Roman" panose="02020603050405020304" pitchFamily="18" charset="0"/>
              </a:rPr>
              <a:t>1</a:t>
            </a:r>
            <a:r>
              <a:rPr lang="en-US" dirty="0">
                <a:ea typeface="MS Mincho" panose="02020609040205080304" pitchFamily="49" charset="-128"/>
                <a:cs typeface="Times New Roman" panose="02020603050405020304" pitchFamily="18" charset="0"/>
              </a:rPr>
              <a:t> such that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x</a:t>
            </a:r>
            <a:r>
              <a:rPr lang="en-US" sz="2000" i="1" baseline="-25000" dirty="0">
                <a:effectLst/>
                <a:latin typeface="Cambria" panose="02040503050406030204" pitchFamily="18" charset="0"/>
                <a:ea typeface="MS Mincho" panose="02020609040205080304" pitchFamily="49" charset="-128"/>
                <a:cs typeface="Times New Roman" panose="02020603050405020304" pitchFamily="18" charset="0"/>
              </a:rPr>
              <a:t>n</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a:t>
            </a:r>
            <a:endParaRPr lang="en-US" dirty="0">
              <a:ea typeface="MS Mincho" panose="02020609040205080304" pitchFamily="49" charset="-128"/>
              <a:cs typeface="Times New Roman" panose="02020603050405020304" pitchFamily="18" charset="0"/>
            </a:endParaRPr>
          </a:p>
          <a:p>
            <a:pPr eaLnBrk="1" hangingPunct="1">
              <a:defRPr/>
            </a:pPr>
            <a:r>
              <a:rPr lang="en-US" dirty="0">
                <a:ea typeface="MS Mincho" panose="02020609040205080304" pitchFamily="49" charset="-128"/>
                <a:cs typeface="Times New Roman" panose="02020603050405020304" pitchFamily="18" charset="0"/>
              </a:rPr>
              <a:t>Let </a:t>
            </a:r>
            <a:r>
              <a:rPr lang="en-US" i="1" u="sng" dirty="0">
                <a:ea typeface="MS Mincho" panose="02020609040205080304" pitchFamily="49" charset="-128"/>
                <a:cs typeface="Times New Roman" panose="02020603050405020304" pitchFamily="18" charset="0"/>
              </a:rPr>
              <a:t>n</a:t>
            </a:r>
            <a:r>
              <a:rPr lang="en-US" baseline="-25000" dirty="0">
                <a:ea typeface="MS Mincho" panose="02020609040205080304" pitchFamily="49" charset="-128"/>
                <a:cs typeface="Times New Roman" panose="02020603050405020304" pitchFamily="18" charset="0"/>
              </a:rPr>
              <a:t>1 </a:t>
            </a:r>
            <a:r>
              <a:rPr lang="en-US" dirty="0">
                <a:ea typeface="MS Mincho" panose="02020609040205080304" pitchFamily="49" charset="-128"/>
                <a:cs typeface="Times New Roman" panose="02020603050405020304" pitchFamily="18" charset="0"/>
              </a:rPr>
              <a:t>be a natural number with this property.</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479666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Can we translate?</a:t>
            </a:r>
          </a:p>
        </p:txBody>
      </p:sp>
      <p:sp>
        <p:nvSpPr>
          <p:cNvPr id="16386" name="Rectangle 3"/>
          <p:cNvSpPr>
            <a:spLocks noGrp="1" noChangeArrowheads="1"/>
          </p:cNvSpPr>
          <p:nvPr>
            <p:ph type="body" idx="1"/>
          </p:nvPr>
        </p:nvSpPr>
        <p:spPr>
          <a:xfrm>
            <a:off x="685800" y="1981200"/>
            <a:ext cx="7772400" cy="4724400"/>
          </a:xfrm>
        </p:spPr>
        <p:txBody>
          <a:bodyPr/>
          <a:lstStyle/>
          <a:p>
            <a:pPr marL="0" marR="0" indent="0" algn="just">
              <a:lnSpc>
                <a:spcPct val="200000"/>
              </a:lnSpc>
              <a:spcBef>
                <a:spcPts val="0"/>
              </a:spcBef>
              <a:spcAft>
                <a:spcPts val="0"/>
              </a:spcAft>
              <a:buNone/>
            </a:pPr>
            <a:r>
              <a:rPr lang="en-US" sz="2000" dirty="0">
                <a:solidFill>
                  <a:srgbClr val="FF0000"/>
                </a:solidFill>
                <a:effectLst/>
                <a:latin typeface="Cambria" panose="02040503050406030204" pitchFamily="18" charset="0"/>
                <a:ea typeface="MS Mincho" panose="02020609040205080304" pitchFamily="49" charset="-128"/>
                <a:cs typeface="Times New Roman" panose="02020603050405020304" pitchFamily="18" charset="0"/>
              </a:rPr>
              <a:t>Continuing</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in this way, we get a nested sequence of intervals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1</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2</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I</a:t>
            </a:r>
            <a:r>
              <a:rPr lang="en-US" sz="2000" baseline="-25000" dirty="0">
                <a:effectLst/>
                <a:latin typeface="Cambria" panose="02040503050406030204" pitchFamily="18" charset="0"/>
                <a:ea typeface="MS Mincho" panose="02020609040205080304" pitchFamily="49" charset="-128"/>
                <a:cs typeface="Times New Roman" panose="02020603050405020304" pitchFamily="18" charset="0"/>
              </a:rPr>
              <a:t>3</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 . . </a:t>
            </a:r>
            <a:r>
              <a:rPr lang="en-US" sz="2000" i="1" dirty="0" err="1">
                <a:effectLst/>
                <a:latin typeface="Cambria" panose="02040503050406030204" pitchFamily="18" charset="0"/>
                <a:ea typeface="MS Mincho" panose="02020609040205080304" pitchFamily="49" charset="-128"/>
                <a:cs typeface="Times New Roman" panose="02020603050405020304" pitchFamily="18" charset="0"/>
              </a:rPr>
              <a:t>I</a:t>
            </a:r>
            <a:r>
              <a:rPr lang="en-US" sz="2000" i="1" baseline="-25000" dirty="0" err="1">
                <a:effectLst/>
                <a:latin typeface="Cambria" panose="02040503050406030204" pitchFamily="18" charset="0"/>
                <a:ea typeface="MS Mincho" panose="02020609040205080304" pitchFamily="49" charset="-128"/>
                <a:cs typeface="Times New Roman" panose="02020603050405020304" pitchFamily="18" charset="0"/>
              </a:rPr>
              <a:t>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 . . of length |</a:t>
            </a:r>
            <a:r>
              <a:rPr lang="en-US" sz="2000" i="1" dirty="0" err="1">
                <a:effectLst/>
                <a:latin typeface="Cambria" panose="02040503050406030204" pitchFamily="18" charset="0"/>
                <a:ea typeface="MS Mincho" panose="02020609040205080304" pitchFamily="49" charset="-128"/>
                <a:cs typeface="Times New Roman" panose="02020603050405020304" pitchFamily="18" charset="0"/>
              </a:rPr>
              <a:t>I</a:t>
            </a:r>
            <a:r>
              <a:rPr lang="en-US" sz="2000" i="1" baseline="-25000" dirty="0" err="1">
                <a:effectLst/>
                <a:latin typeface="Cambria" panose="02040503050406030204" pitchFamily="18" charset="0"/>
                <a:ea typeface="MS Mincho" panose="02020609040205080304" pitchFamily="49" charset="-128"/>
                <a:cs typeface="Times New Roman" panose="02020603050405020304" pitchFamily="18" charset="0"/>
              </a:rPr>
              <a:t>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 2</a:t>
            </a:r>
            <a:r>
              <a:rPr lang="en-US" sz="2000" baseline="30000" dirty="0">
                <a:effectLst/>
                <a:latin typeface="Cambria" panose="02040503050406030204" pitchFamily="18" charset="0"/>
                <a:ea typeface="MS Mincho" panose="02020609040205080304" pitchFamily="49" charset="-128"/>
                <a:cs typeface="Times New Roman" panose="02020603050405020304" pitchFamily="18" charset="0"/>
              </a:rPr>
              <a:t>−</a:t>
            </a:r>
            <a:r>
              <a:rPr lang="en-US" sz="2000" i="1" baseline="30000" dirty="0">
                <a:effectLst/>
                <a:latin typeface="Cambria" panose="02040503050406030204" pitchFamily="18" charset="0"/>
                <a:ea typeface="MS Mincho" panose="02020609040205080304" pitchFamily="49" charset="-128"/>
                <a:cs typeface="Times New Roman" panose="02020603050405020304" pitchFamily="18" charset="0"/>
              </a:rPr>
              <a:t>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a:effectLst/>
                <a:latin typeface="Cambria" panose="02040503050406030204" pitchFamily="18" charset="0"/>
                <a:ea typeface="MS Mincho" panose="02020609040205080304" pitchFamily="49" charset="-128"/>
                <a:cs typeface="Times New Roman" panose="02020603050405020304" pitchFamily="18" charset="0"/>
              </a:rPr>
              <a:t>M − m</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together with a subsequence (</a:t>
            </a:r>
            <a:r>
              <a:rPr lang="en-US" sz="2000" i="1" dirty="0" err="1">
                <a:effectLst/>
                <a:latin typeface="Cambria" panose="02040503050406030204" pitchFamily="18" charset="0"/>
                <a:ea typeface="MS Mincho" panose="02020609040205080304" pitchFamily="49" charset="-128"/>
                <a:cs typeface="Times New Roman" panose="02020603050405020304" pitchFamily="18" charset="0"/>
              </a:rPr>
              <a:t>x</a:t>
            </a:r>
            <a:r>
              <a:rPr lang="en-US" sz="2000" i="1" baseline="-25000" dirty="0" err="1">
                <a:effectLst/>
                <a:latin typeface="Cambria" panose="02040503050406030204" pitchFamily="18" charset="0"/>
                <a:ea typeface="MS Mincho" panose="02020609040205080304" pitchFamily="49" charset="-128"/>
                <a:cs typeface="Times New Roman" panose="02020603050405020304" pitchFamily="18" charset="0"/>
              </a:rPr>
              <a:t>nk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such that </a:t>
            </a:r>
            <a:r>
              <a:rPr lang="en-US" sz="2000" i="1" dirty="0" err="1">
                <a:effectLst/>
                <a:latin typeface="Cambria" panose="02040503050406030204" pitchFamily="18" charset="0"/>
                <a:ea typeface="MS Mincho" panose="02020609040205080304" pitchFamily="49" charset="-128"/>
                <a:cs typeface="Times New Roman" panose="02020603050405020304" pitchFamily="18" charset="0"/>
              </a:rPr>
              <a:t>x</a:t>
            </a:r>
            <a:r>
              <a:rPr lang="en-US" sz="2000" i="1" baseline="-25000" dirty="0" err="1">
                <a:effectLst/>
                <a:latin typeface="Cambria" panose="02040503050406030204" pitchFamily="18" charset="0"/>
                <a:ea typeface="MS Mincho" panose="02020609040205080304" pitchFamily="49" charset="-128"/>
                <a:cs typeface="Times New Roman" panose="02020603050405020304" pitchFamily="18" charset="0"/>
              </a:rPr>
              <a:t>nk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dirty="0">
                <a:effectLst/>
                <a:latin typeface="MS Mincho" panose="02020609040205080304" pitchFamily="49" charset="-128"/>
                <a:ea typeface="MS Mincho" panose="02020609040205080304" pitchFamily="49" charset="-128"/>
                <a:cs typeface="Times New Roman" panose="02020603050405020304" pitchFamily="18" charset="0"/>
              </a:rPr>
              <a:t>∈</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2000" i="1" dirty="0" err="1">
                <a:effectLst/>
                <a:latin typeface="Cambria" panose="02040503050406030204" pitchFamily="18" charset="0"/>
                <a:ea typeface="MS Mincho" panose="02020609040205080304" pitchFamily="49" charset="-128"/>
                <a:cs typeface="Times New Roman" panose="02020603050405020304" pitchFamily="18" charset="0"/>
              </a:rPr>
              <a:t>I</a:t>
            </a:r>
            <a:r>
              <a:rPr lang="en-US" sz="2000" i="1" baseline="-25000" dirty="0" err="1">
                <a:effectLst/>
                <a:latin typeface="Cambria" panose="02040503050406030204" pitchFamily="18" charset="0"/>
                <a:ea typeface="MS Mincho" panose="02020609040205080304" pitchFamily="49" charset="-128"/>
                <a:cs typeface="Times New Roman" panose="02020603050405020304" pitchFamily="18" charset="0"/>
              </a:rPr>
              <a:t>k</a:t>
            </a:r>
            <a:r>
              <a:rPr lang="en-US" sz="2000" dirty="0">
                <a:effectLst/>
                <a:latin typeface="Cambria" panose="02040503050406030204" pitchFamily="18" charset="0"/>
                <a:ea typeface="MS Mincho" panose="02020609040205080304" pitchFamily="49" charset="-128"/>
                <a:cs typeface="Times New Roman" panose="02020603050405020304" pitchFamily="18" charset="0"/>
              </a:rPr>
              <a:t>.</a:t>
            </a:r>
          </a:p>
          <a:p>
            <a:pPr marL="0" marR="0" indent="0" algn="just">
              <a:lnSpc>
                <a:spcPct val="200000"/>
              </a:lnSpc>
              <a:spcBef>
                <a:spcPts val="0"/>
              </a:spcBef>
              <a:spcAft>
                <a:spcPts val="0"/>
              </a:spcAft>
              <a:buNone/>
            </a:pPr>
            <a:endParaRPr lang="en-US"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14909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4FF85C-15B6-ADFD-D3D1-199277EF87C4}"/>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B238FF79-CEBB-99E2-9333-AC4B460AC62A}"/>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Choose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Choose </a:t>
            </a:r>
            <a:r>
              <a:rPr lang="en-US" sz="1700" i="1" dirty="0"/>
              <a:t>I</a:t>
            </a:r>
            <a:r>
              <a:rPr lang="en-US" sz="1700" baseline="-25000" dirty="0"/>
              <a:t>2</a:t>
            </a:r>
            <a:r>
              <a:rPr lang="en-US" sz="1700" dirty="0"/>
              <a:t> to be one of these intervals and choose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Tree>
    <p:extLst>
      <p:ext uri="{BB962C8B-B14F-4D97-AF65-F5344CB8AC3E}">
        <p14:creationId xmlns:p14="http://schemas.microsoft.com/office/powerpoint/2010/main" val="1204520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The Axiom of Choice</a:t>
            </a:r>
          </a:p>
        </p:txBody>
      </p:sp>
      <p:sp>
        <p:nvSpPr>
          <p:cNvPr id="16386" name="Rectangle 3"/>
          <p:cNvSpPr>
            <a:spLocks noGrp="1" noChangeArrowheads="1"/>
          </p:cNvSpPr>
          <p:nvPr>
            <p:ph type="body" idx="1"/>
          </p:nvPr>
        </p:nvSpPr>
        <p:spPr>
          <a:xfrm>
            <a:off x="685800" y="1981200"/>
            <a:ext cx="7772400" cy="4724400"/>
          </a:xfrm>
        </p:spPr>
        <p:txBody>
          <a:bodyPr/>
          <a:lstStyle/>
          <a:p>
            <a:pPr eaLnBrk="1" hangingPunct="1">
              <a:defRPr/>
            </a:pPr>
            <a:r>
              <a:rPr lang="en-US" dirty="0">
                <a:latin typeface="Arial" charset="0"/>
                <a:ea typeface="ＭＳ Ｐゴシック" charset="0"/>
                <a:cs typeface="ＭＳ Ｐゴシック" charset="0"/>
              </a:rPr>
              <a:t>In the early 1900s, French mathematicians like </a:t>
            </a:r>
            <a:r>
              <a:rPr lang="en-US" dirty="0" err="1">
                <a:latin typeface="Arial" charset="0"/>
                <a:ea typeface="ＭＳ Ｐゴシック" charset="0"/>
                <a:cs typeface="ＭＳ Ｐゴシック" charset="0"/>
              </a:rPr>
              <a:t>Baire</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Borel</a:t>
            </a:r>
            <a:r>
              <a:rPr lang="en-US" dirty="0">
                <a:latin typeface="Arial" charset="0"/>
                <a:ea typeface="ＭＳ Ｐゴシック" charset="0"/>
                <a:cs typeface="ＭＳ Ｐゴシック" charset="0"/>
              </a:rPr>
              <a:t>, and Lebesgue thought the Axiom of Choice was false and illegitimate. But the proof of the Bolzano-</a:t>
            </a:r>
            <a:r>
              <a:rPr lang="en-US" dirty="0" err="1">
                <a:latin typeface="Arial" charset="0"/>
                <a:ea typeface="ＭＳ Ｐゴシック" charset="0"/>
                <a:cs typeface="ＭＳ Ｐゴシック" charset="0"/>
              </a:rPr>
              <a:t>Weierstrauss</a:t>
            </a:r>
            <a:r>
              <a:rPr lang="en-US" dirty="0">
                <a:latin typeface="Arial" charset="0"/>
                <a:ea typeface="ＭＳ Ｐゴシック" charset="0"/>
                <a:cs typeface="ＭＳ Ｐゴシック" charset="0"/>
              </a:rPr>
              <a:t> Theorem implicitly used the Axiom of Choice.</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Most mathematicians that I know are indifferent to where, when, and how the Axiom of Choice is used.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 proof in Hunter’s textbooks was for real analysis students, who have no experience with the Axiom of Choice.</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The key point is that this proof was convincing to people who did not know about the Axiom of Choice.</a:t>
            </a:r>
          </a:p>
        </p:txBody>
      </p:sp>
    </p:spTree>
    <p:extLst>
      <p:ext uri="{BB962C8B-B14F-4D97-AF65-F5344CB8AC3E}">
        <p14:creationId xmlns:p14="http://schemas.microsoft.com/office/powerpoint/2010/main" val="2265767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8DAC32-F3EB-861F-13F3-B64DD3FBE207}"/>
              </a:ext>
            </a:extLst>
          </p:cNvPr>
          <p:cNvPicPr>
            <a:picLocks noChangeAspect="1"/>
          </p:cNvPicPr>
          <p:nvPr/>
        </p:nvPicPr>
        <p:blipFill>
          <a:blip r:embed="rId3"/>
          <a:stretch>
            <a:fillRect/>
          </a:stretch>
        </p:blipFill>
        <p:spPr>
          <a:xfrm>
            <a:off x="2362200" y="150725"/>
            <a:ext cx="4419600" cy="6556550"/>
          </a:xfrm>
          <a:prstGeom prst="rect">
            <a:avLst/>
          </a:prstGeom>
        </p:spPr>
      </p:pic>
      <p:sp>
        <p:nvSpPr>
          <p:cNvPr id="321538" name="Rectangle 2"/>
          <p:cNvSpPr>
            <a:spLocks noGrp="1" noChangeArrowheads="1"/>
          </p:cNvSpPr>
          <p:nvPr>
            <p:ph type="title"/>
          </p:nvPr>
        </p:nvSpPr>
        <p:spPr/>
        <p:txBody>
          <a:bodyPr/>
          <a:lstStyle/>
          <a:p>
            <a:pPr eaLnBrk="1" hangingPunct="1">
              <a:defRPr/>
            </a:pPr>
            <a:endParaRPr lang="en-US" dirty="0"/>
          </a:p>
        </p:txBody>
      </p:sp>
      <p:sp>
        <p:nvSpPr>
          <p:cNvPr id="16386" name="Rectangle 3"/>
          <p:cNvSpPr>
            <a:spLocks noGrp="1" noChangeArrowheads="1"/>
          </p:cNvSpPr>
          <p:nvPr>
            <p:ph type="body" idx="1"/>
          </p:nvPr>
        </p:nvSpPr>
        <p:spPr/>
        <p:txBody>
          <a:bodyPr/>
          <a:lstStyle/>
          <a:p>
            <a:pPr marL="0" indent="0" eaLnBrk="1" hangingPunct="1">
              <a:buNone/>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0199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3B76F19-42CF-20B3-756C-E488768D8174}"/>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Methods</a:t>
            </a:r>
          </a:p>
        </p:txBody>
      </p:sp>
      <p:sp>
        <p:nvSpPr>
          <p:cNvPr id="44034" name="Rectangle 3">
            <a:extLst>
              <a:ext uri="{FF2B5EF4-FFF2-40B4-BE49-F238E27FC236}">
                <a16:creationId xmlns:a16="http://schemas.microsoft.com/office/drawing/2014/main" id="{D7AE9C9D-73AC-B749-B8EC-41503C0D5A35}"/>
              </a:ext>
            </a:extLst>
          </p:cNvPr>
          <p:cNvSpPr>
            <a:spLocks noGrp="1" noChangeArrowheads="1"/>
          </p:cNvSpPr>
          <p:nvPr>
            <p:ph type="body" idx="1"/>
          </p:nvPr>
        </p:nvSpPr>
        <p:spPr/>
        <p:txBody>
          <a:bodyPr/>
          <a:lstStyle/>
          <a:p>
            <a:r>
              <a:rPr lang="en-US" altLang="en-US" dirty="0"/>
              <a:t>I recorded every instance of an instruction inside a proof, and in the prose of a chapter.</a:t>
            </a:r>
            <a:br>
              <a:rPr lang="en-US" altLang="en-US" dirty="0"/>
            </a:br>
            <a:endParaRPr lang="en-US" altLang="en-US" dirty="0"/>
          </a:p>
          <a:p>
            <a:r>
              <a:rPr lang="en-US" altLang="en-US" dirty="0"/>
              <a:t>I did not code for the preface, appendices, homework exercises, or “numbered” statements (theorems/definitions/lemmas/etc.)</a:t>
            </a:r>
            <a:br>
              <a:rPr lang="en-US" altLang="en-US" dirty="0"/>
            </a:br>
            <a:endParaRPr lang="en-US" altLang="en-US" dirty="0"/>
          </a:p>
          <a:p>
            <a:r>
              <a:rPr lang="en-US" altLang="en-US" dirty="0"/>
              <a:t>Instructions were when the reader was told to take an action, commonly as an imperative or with the use of “we”.</a:t>
            </a:r>
          </a:p>
          <a:p>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DF12C6C-5690-77A9-4921-2B0A999FCB8D}"/>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Methods</a:t>
            </a:r>
          </a:p>
        </p:txBody>
      </p:sp>
      <p:sp>
        <p:nvSpPr>
          <p:cNvPr id="16386" name="Rectangle 3">
            <a:extLst>
              <a:ext uri="{FF2B5EF4-FFF2-40B4-BE49-F238E27FC236}">
                <a16:creationId xmlns:a16="http://schemas.microsoft.com/office/drawing/2014/main" id="{71BAD7DF-E3E2-852A-A516-66B68D87C90A}"/>
              </a:ext>
            </a:extLst>
          </p:cNvPr>
          <p:cNvSpPr>
            <a:spLocks noGrp="1" noChangeArrowheads="1"/>
          </p:cNvSpPr>
          <p:nvPr>
            <p:ph type="body" idx="1"/>
          </p:nvPr>
        </p:nvSpPr>
        <p:spPr/>
        <p:txBody>
          <a:bodyPr/>
          <a:lstStyle/>
          <a:p>
            <a:pPr>
              <a:defRPr/>
            </a:pPr>
            <a:r>
              <a:rPr lang="en-US" altLang="en-US" dirty="0"/>
              <a:t>The analysis was qualitative and interpretive and required judgment.</a:t>
            </a:r>
          </a:p>
          <a:p>
            <a:pPr>
              <a:defRPr/>
            </a:pPr>
            <a:endParaRPr lang="en-US" altLang="en-US" dirty="0"/>
          </a:p>
          <a:p>
            <a:pPr marL="0" indent="0">
              <a:buFontTx/>
              <a:buNone/>
              <a:defRPr/>
            </a:pPr>
            <a:r>
              <a:rPr lang="en-US" altLang="en-US" dirty="0"/>
              <a:t>“Since </a:t>
            </a:r>
            <a:r>
              <a:rPr lang="en-US" altLang="en-US" dirty="0">
                <a:latin typeface="Symbol" pitchFamily="2" charset="2"/>
              </a:rPr>
              <a:t>k</a:t>
            </a:r>
            <a:r>
              <a:rPr lang="en-US" altLang="en-US" dirty="0"/>
              <a:t> is regular, </a:t>
            </a:r>
            <a:r>
              <a:rPr lang="en-US" altLang="en-US" dirty="0">
                <a:solidFill>
                  <a:srgbClr val="FF0000"/>
                </a:solidFill>
              </a:rPr>
              <a:t>we can pick </a:t>
            </a:r>
            <a:r>
              <a:rPr lang="en-US" altLang="en-US" dirty="0"/>
              <a:t>g(</a:t>
            </a:r>
            <a:r>
              <a:rPr lang="en-US" altLang="en-US" dirty="0">
                <a:latin typeface="Symbol" pitchFamily="2" charset="2"/>
              </a:rPr>
              <a:t>z</a:t>
            </a:r>
            <a:r>
              <a:rPr lang="en-US" altLang="en-US" dirty="0"/>
              <a:t>) so that </a:t>
            </a:r>
            <a:r>
              <a:rPr lang="en-US" altLang="en-US" dirty="0">
                <a:latin typeface="Symbol" pitchFamily="2" charset="2"/>
              </a:rPr>
              <a:t>z</a:t>
            </a:r>
            <a:r>
              <a:rPr lang="en-US" altLang="en-US" dirty="0"/>
              <a:t> &lt; g(</a:t>
            </a:r>
            <a:r>
              <a:rPr lang="en-US" altLang="en-US" dirty="0">
                <a:latin typeface="Symbol" pitchFamily="2" charset="2"/>
              </a:rPr>
              <a:t>z</a:t>
            </a:r>
            <a:r>
              <a:rPr lang="en-US" altLang="en-US" dirty="0"/>
              <a:t>) &lt; </a:t>
            </a:r>
            <a:r>
              <a:rPr lang="en-US" altLang="en-US" dirty="0">
                <a:latin typeface="Symbol" pitchFamily="2" charset="2"/>
              </a:rPr>
              <a:t>k</a:t>
            </a:r>
            <a:r>
              <a:rPr lang="en-US" altLang="en-US" dirty="0"/>
              <a:t> and G(</a:t>
            </a:r>
            <a:r>
              <a:rPr lang="en-US" altLang="en-US" dirty="0">
                <a:latin typeface="Symbol" pitchFamily="2" charset="2"/>
              </a:rPr>
              <a:t>z)</a:t>
            </a:r>
            <a:r>
              <a:rPr lang="en-US" dirty="0"/>
              <a:t> ⊂</a:t>
            </a:r>
            <a:r>
              <a:rPr lang="en-US" altLang="en-US" dirty="0">
                <a:latin typeface="Symbol" pitchFamily="2" charset="2"/>
              </a:rPr>
              <a:t> </a:t>
            </a:r>
            <a:r>
              <a:rPr lang="en-US" altLang="en-US" dirty="0"/>
              <a:t>g(</a:t>
            </a:r>
            <a:r>
              <a:rPr lang="en-US" altLang="en-US" dirty="0">
                <a:latin typeface="Symbol" pitchFamily="2" charset="2"/>
              </a:rPr>
              <a:t>z</a:t>
            </a:r>
            <a:r>
              <a:rPr lang="en-US" altLang="en-US" dirty="0"/>
              <a:t>). As in the proof of Lemma 6.8, let </a:t>
            </a:r>
            <a:r>
              <a:rPr lang="en-US" altLang="en-US" dirty="0" err="1"/>
              <a:t>g</a:t>
            </a:r>
            <a:r>
              <a:rPr lang="en-US" altLang="en-US" baseline="30000" dirty="0" err="1"/>
              <a:t>n</a:t>
            </a:r>
            <a:r>
              <a:rPr lang="en-US" altLang="en-US" dirty="0"/>
              <a:t> be the nth iterate of g and </a:t>
            </a:r>
            <a:r>
              <a:rPr lang="en-US" altLang="en-US" dirty="0" err="1"/>
              <a:t>g</a:t>
            </a:r>
            <a:r>
              <a:rPr lang="en-US" altLang="en-US" baseline="30000" dirty="0" err="1">
                <a:latin typeface="Symbol" pitchFamily="2" charset="2"/>
              </a:rPr>
              <a:t>w</a:t>
            </a:r>
            <a:r>
              <a:rPr lang="en-US" altLang="en-US" dirty="0"/>
              <a:t>(</a:t>
            </a:r>
            <a:r>
              <a:rPr lang="en-US" altLang="en-US" dirty="0">
                <a:latin typeface="Symbol" pitchFamily="2" charset="2"/>
              </a:rPr>
              <a:t>z</a:t>
            </a:r>
            <a:r>
              <a:rPr lang="en-US" altLang="en-US" dirty="0"/>
              <a:t>) = </a:t>
            </a:r>
            <a:r>
              <a:rPr lang="en-US" altLang="en-US" dirty="0" err="1"/>
              <a:t>sup</a:t>
            </a:r>
            <a:r>
              <a:rPr lang="en-US" altLang="en-US" baseline="-25000" dirty="0" err="1"/>
              <a:t>n</a:t>
            </a:r>
            <a:r>
              <a:rPr lang="en-US" altLang="en-US" dirty="0"/>
              <a:t> </a:t>
            </a:r>
            <a:r>
              <a:rPr lang="en-US" altLang="en-US" dirty="0" err="1"/>
              <a:t>g</a:t>
            </a:r>
            <a:r>
              <a:rPr lang="en-US" altLang="en-US" baseline="30000" dirty="0" err="1"/>
              <a:t>n</a:t>
            </a:r>
            <a:r>
              <a:rPr lang="en-US" altLang="en-US" dirty="0"/>
              <a:t>(</a:t>
            </a:r>
            <a:r>
              <a:rPr lang="en-US" altLang="en-US" dirty="0">
                <a:latin typeface="Symbol" pitchFamily="2" charset="2"/>
              </a:rPr>
              <a:t>z</a:t>
            </a:r>
            <a:r>
              <a:rPr lang="en-US" altLang="en-US" dirty="0"/>
              <a:t>)” (p. 80, proof of Lemma II.6.13).</a:t>
            </a:r>
          </a:p>
          <a:p>
            <a:pPr marL="0" indent="0">
              <a:buFontTx/>
              <a:buNone/>
              <a:defRPr/>
            </a:pPr>
            <a:endParaRPr lang="en-US" altLang="en-US" dirty="0"/>
          </a:p>
          <a:p>
            <a:pPr marL="0" indent="0">
              <a:buFontTx/>
              <a:buNone/>
              <a:defRPr/>
            </a:pPr>
            <a:r>
              <a:rPr lang="en-US" altLang="en-US" dirty="0"/>
              <a:t>“</a:t>
            </a:r>
            <a:r>
              <a:rPr lang="en-US" altLang="en-US" dirty="0">
                <a:solidFill>
                  <a:srgbClr val="FF0000"/>
                </a:solidFill>
              </a:rPr>
              <a:t>We show </a:t>
            </a:r>
            <a:r>
              <a:rPr lang="en-US" altLang="en-US" dirty="0"/>
              <a:t>how to find such a </a:t>
            </a:r>
            <a:r>
              <a:rPr lang="en-US" altLang="en-US" dirty="0">
                <a:latin typeface="Symbol" pitchFamily="2" charset="2"/>
              </a:rPr>
              <a:t>b</a:t>
            </a:r>
            <a:r>
              <a:rPr lang="en-US" altLang="en-US" dirty="0"/>
              <a:t> &gt; </a:t>
            </a:r>
            <a:r>
              <a:rPr lang="en-US" altLang="en-US" dirty="0">
                <a:latin typeface="Symbol" pitchFamily="2" charset="2"/>
              </a:rPr>
              <a:t>a</a:t>
            </a:r>
            <a:r>
              <a:rPr lang="en-US" altLang="en-US" dirty="0"/>
              <a:t>. Let </a:t>
            </a:r>
            <a:r>
              <a:rPr lang="en-US" altLang="en-US" dirty="0">
                <a:latin typeface="Symbol" pitchFamily="2" charset="2"/>
              </a:rPr>
              <a:t>b</a:t>
            </a:r>
            <a:r>
              <a:rPr lang="en-US" altLang="en-US" baseline="-25000" dirty="0"/>
              <a:t>0</a:t>
            </a:r>
            <a:r>
              <a:rPr lang="en-US" altLang="en-US" dirty="0"/>
              <a:t> = </a:t>
            </a:r>
            <a:r>
              <a:rPr lang="en-US" altLang="en-US" dirty="0">
                <a:latin typeface="Symbol" pitchFamily="2" charset="2"/>
              </a:rPr>
              <a:t>a</a:t>
            </a:r>
            <a:r>
              <a:rPr lang="en-US" altLang="en-US" dirty="0"/>
              <a:t> and let </a:t>
            </a:r>
            <a:r>
              <a:rPr lang="en-US" altLang="en-US" dirty="0">
                <a:latin typeface="Symbol" pitchFamily="2" charset="2"/>
              </a:rPr>
              <a:t>b</a:t>
            </a:r>
            <a:r>
              <a:rPr lang="en-US" altLang="en-US" baseline="-25000" dirty="0"/>
              <a:t>p+1 </a:t>
            </a:r>
            <a:r>
              <a:rPr lang="en-US" altLang="en-US" dirty="0"/>
              <a:t>be the largest of…” (p. 173, proof of Theorem.IV.7.5).</a:t>
            </a:r>
          </a:p>
          <a:p>
            <a:pPr marL="0" indent="0">
              <a:buFontTx/>
              <a:buNone/>
              <a:defRPr/>
            </a:pPr>
            <a:endParaRPr lang="en-US" altLang="en-US" dirty="0"/>
          </a:p>
          <a:p>
            <a:pPr marL="0" indent="0">
              <a:buFontTx/>
              <a:buNone/>
              <a:defRPr/>
            </a:pPr>
            <a:r>
              <a:rPr lang="en-US" altLang="en-US" dirty="0"/>
              <a:t>“</a:t>
            </a:r>
            <a:r>
              <a:rPr lang="en-US" altLang="en-US" dirty="0">
                <a:solidFill>
                  <a:srgbClr val="FF0000"/>
                </a:solidFill>
              </a:rPr>
              <a:t>We conclude </a:t>
            </a:r>
            <a:r>
              <a:rPr lang="en-US" altLang="en-US" dirty="0"/>
              <a:t>this section by making a case that all reasonable mathematics takes place in WF” (p. 98)</a:t>
            </a:r>
          </a:p>
          <a:p>
            <a:pPr marL="0" indent="0">
              <a:buFontTx/>
              <a:buNone/>
              <a:defRPr/>
            </a:pPr>
            <a:endParaRPr lang="en-US" altLang="en-US" dirty="0"/>
          </a:p>
          <a:p>
            <a:pPr marL="0" indent="0">
              <a:buFontTx/>
              <a:buNone/>
              <a:defRPr/>
            </a:pPr>
            <a:endParaRPr lang="en-US" altLang="en-US" dirty="0"/>
          </a:p>
          <a:p>
            <a:pPr>
              <a:defRPr/>
            </a:pPr>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306F693-5938-CDDE-4946-1A44F031A063}"/>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Results:</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Instructions were common</a:t>
            </a:r>
          </a:p>
        </p:txBody>
      </p:sp>
      <p:sp>
        <p:nvSpPr>
          <p:cNvPr id="16386" name="Rectangle 3">
            <a:extLst>
              <a:ext uri="{FF2B5EF4-FFF2-40B4-BE49-F238E27FC236}">
                <a16:creationId xmlns:a16="http://schemas.microsoft.com/office/drawing/2014/main" id="{CEE6DA03-8ABA-F6AC-EE95-028C8D686257}"/>
              </a:ext>
            </a:extLst>
          </p:cNvPr>
          <p:cNvSpPr>
            <a:spLocks noGrp="1" noChangeArrowheads="1"/>
          </p:cNvSpPr>
          <p:nvPr>
            <p:ph type="body" idx="1"/>
          </p:nvPr>
        </p:nvSpPr>
        <p:spPr/>
        <p:txBody>
          <a:bodyPr/>
          <a:lstStyle/>
          <a:p>
            <a:pPr>
              <a:defRPr/>
            </a:pPr>
            <a:r>
              <a:rPr lang="en-US" altLang="en-US" dirty="0"/>
              <a:t>There were 262 proofs analyzed. 196 (75%) contained at least one instruction.</a:t>
            </a:r>
          </a:p>
          <a:p>
            <a:pPr lvl="1">
              <a:defRPr/>
            </a:pPr>
            <a:r>
              <a:rPr lang="en-US" altLang="en-US" dirty="0"/>
              <a:t>Some that did not were trivial. “(1) is by induction on </a:t>
            </a:r>
            <a:r>
              <a:rPr lang="en-US" altLang="en-US" i="1" dirty="0"/>
              <a:t>n</a:t>
            </a:r>
            <a:r>
              <a:rPr lang="en-US" altLang="en-US" dirty="0"/>
              <a:t>. (2) follows from Lemma 10.5” (p. 28, one line proof of Lemma I.10.5)</a:t>
            </a:r>
            <a:br>
              <a:rPr lang="en-US" altLang="en-US" dirty="0"/>
            </a:br>
            <a:endParaRPr lang="en-US" altLang="en-US" dirty="0"/>
          </a:p>
          <a:p>
            <a:pPr>
              <a:defRPr/>
            </a:pPr>
            <a:r>
              <a:rPr lang="en-US" altLang="en-US" dirty="0"/>
              <a:t>There were 151 proof that were five or more lines long. 143 (95%) of those contained at least one instruction.</a:t>
            </a:r>
            <a:br>
              <a:rPr lang="en-US" altLang="en-US" dirty="0"/>
            </a:br>
            <a:endParaRPr lang="en-US" altLang="en-US" dirty="0"/>
          </a:p>
          <a:p>
            <a:pPr>
              <a:defRPr/>
            </a:pPr>
            <a:r>
              <a:rPr lang="en-US" altLang="en-US" dirty="0"/>
              <a:t>There were 874 instructions in proofs. (517 in non-proof text).</a:t>
            </a:r>
            <a:br>
              <a:rPr lang="en-US" altLang="en-US" dirty="0"/>
            </a:br>
            <a:endParaRPr lang="en-US" altLang="en-US" dirty="0"/>
          </a:p>
          <a:p>
            <a:pPr>
              <a:defRPr/>
            </a:pPr>
            <a:r>
              <a:rPr lang="en-US" altLang="en-US" dirty="0"/>
              <a:t>Instructions were more frequent in proof text (36.0 per every 100 lines of text) than in non-proof text (13.3 per every 100 lines of text)</a:t>
            </a:r>
          </a:p>
          <a:p>
            <a:pPr marL="0" indent="0">
              <a:buFontTx/>
              <a:buNone/>
              <a:defRPr/>
            </a:pPr>
            <a:endParaRPr lang="en-US" altLang="en-US" dirty="0"/>
          </a:p>
          <a:p>
            <a:pPr>
              <a:defRPr/>
            </a:pPr>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713822D-5953-93A1-6804-BEA421E06043}"/>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Results:</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There was a variety of instructions</a:t>
            </a:r>
          </a:p>
        </p:txBody>
      </p:sp>
      <p:sp>
        <p:nvSpPr>
          <p:cNvPr id="16386" name="Rectangle 3">
            <a:extLst>
              <a:ext uri="{FF2B5EF4-FFF2-40B4-BE49-F238E27FC236}">
                <a16:creationId xmlns:a16="http://schemas.microsoft.com/office/drawing/2014/main" id="{81154647-0A52-5A6E-CABC-E12344F944A1}"/>
              </a:ext>
            </a:extLst>
          </p:cNvPr>
          <p:cNvSpPr>
            <a:spLocks noGrp="1" noChangeArrowheads="1"/>
          </p:cNvSpPr>
          <p:nvPr>
            <p:ph type="body" idx="1"/>
          </p:nvPr>
        </p:nvSpPr>
        <p:spPr/>
        <p:txBody>
          <a:bodyPr/>
          <a:lstStyle/>
          <a:p>
            <a:pPr>
              <a:defRPr/>
            </a:pPr>
            <a:r>
              <a:rPr lang="en-US" altLang="en-US" dirty="0"/>
              <a:t>Eight instruction verbs accounted for over 80% of the instructions in the proofs</a:t>
            </a:r>
          </a:p>
          <a:p>
            <a:pPr lvl="1">
              <a:defRPr/>
            </a:pPr>
            <a:r>
              <a:rPr lang="en-US" altLang="en-US" dirty="0"/>
              <a:t>Let (333), Fix(122), Assume (75), See (75), Define (31), Note (27), Suppose (26), Apply (25). (out of 874 total instructions)</a:t>
            </a:r>
            <a:br>
              <a:rPr lang="en-US" altLang="en-US" dirty="0"/>
            </a:br>
            <a:endParaRPr lang="en-US" altLang="en-US" dirty="0"/>
          </a:p>
          <a:p>
            <a:pPr>
              <a:defRPr/>
            </a:pPr>
            <a:r>
              <a:rPr lang="en-US" altLang="en-US" dirty="0"/>
              <a:t>Nonetheless, there was variety and domain-specific instructions</a:t>
            </a:r>
          </a:p>
          <a:p>
            <a:pPr lvl="1">
              <a:defRPr/>
            </a:pPr>
            <a:r>
              <a:rPr lang="en-US" altLang="en-US" dirty="0"/>
              <a:t>We may </a:t>
            </a:r>
            <a:r>
              <a:rPr lang="en-US" altLang="en-US" dirty="0">
                <a:solidFill>
                  <a:srgbClr val="FF0000"/>
                </a:solidFill>
              </a:rPr>
              <a:t>start</a:t>
            </a:r>
            <a:r>
              <a:rPr lang="en-US" altLang="en-US" dirty="0"/>
              <a:t> with M satisfying ZFC + GCH</a:t>
            </a:r>
          </a:p>
          <a:p>
            <a:pPr lvl="1">
              <a:defRPr/>
            </a:pPr>
            <a:r>
              <a:rPr lang="en-US" altLang="en-US" dirty="0"/>
              <a:t>Again, </a:t>
            </a:r>
            <a:r>
              <a:rPr lang="en-US" altLang="en-US" dirty="0">
                <a:solidFill>
                  <a:srgbClr val="FF0000"/>
                </a:solidFill>
              </a:rPr>
              <a:t>suppress</a:t>
            </a:r>
            <a:r>
              <a:rPr lang="en-US" altLang="en-US" dirty="0"/>
              <a:t> mention of </a:t>
            </a:r>
            <a:r>
              <a:rPr lang="en-US" altLang="en-US" dirty="0">
                <a:latin typeface="Symbol" pitchFamily="2" charset="2"/>
              </a:rPr>
              <a:t>t</a:t>
            </a:r>
            <a:r>
              <a:rPr lang="en-US" altLang="en-US" baseline="-25000" dirty="0"/>
              <a:t>1</a:t>
            </a:r>
            <a:r>
              <a:rPr lang="en-US" altLang="en-US" dirty="0"/>
              <a:t>… </a:t>
            </a:r>
            <a:r>
              <a:rPr lang="en-US" altLang="en-US" dirty="0">
                <a:latin typeface="Symbol" pitchFamily="2" charset="2"/>
              </a:rPr>
              <a:t>t</a:t>
            </a:r>
            <a:r>
              <a:rPr lang="en-US" altLang="en-US" baseline="-25000" dirty="0"/>
              <a:t>n</a:t>
            </a:r>
            <a:r>
              <a:rPr lang="en-US" altLang="en-US" dirty="0"/>
              <a:t>.</a:t>
            </a:r>
          </a:p>
          <a:p>
            <a:pPr lvl="1">
              <a:defRPr/>
            </a:pPr>
            <a:r>
              <a:rPr lang="en-US" altLang="en-US" dirty="0"/>
              <a:t>We may </a:t>
            </a:r>
            <a:r>
              <a:rPr lang="en-US" altLang="en-US" dirty="0">
                <a:solidFill>
                  <a:srgbClr val="FF0000"/>
                </a:solidFill>
              </a:rPr>
              <a:t>well-order</a:t>
            </a:r>
            <a:r>
              <a:rPr lang="en-US" altLang="en-US" dirty="0"/>
              <a:t> the elements of A.</a:t>
            </a:r>
          </a:p>
          <a:p>
            <a:pPr lvl="1">
              <a:defRPr/>
            </a:pPr>
            <a:r>
              <a:rPr lang="en-US" altLang="en-US" dirty="0"/>
              <a:t>For (c), </a:t>
            </a:r>
            <a:r>
              <a:rPr lang="en-US" altLang="en-US" dirty="0">
                <a:solidFill>
                  <a:srgbClr val="FF0000"/>
                </a:solidFill>
              </a:rPr>
              <a:t>force</a:t>
            </a:r>
            <a:r>
              <a:rPr lang="en-US" altLang="en-US" dirty="0"/>
              <a:t> three times.</a:t>
            </a:r>
          </a:p>
          <a:p>
            <a:pPr lvl="1">
              <a:defRPr/>
            </a:pPr>
            <a:r>
              <a:rPr lang="en-US" dirty="0">
                <a:solidFill>
                  <a:srgbClr val="FF0000"/>
                </a:solidFill>
              </a:rPr>
              <a:t>extend</a:t>
            </a:r>
            <a:r>
              <a:rPr lang="en-US" dirty="0"/>
              <a:t> the order ≤ on Q to Q </a:t>
            </a:r>
            <a:r>
              <a:rPr lang="en-US" dirty="0">
                <a:sym typeface="Symbol" pitchFamily="2" charset="2"/>
              </a:rPr>
              <a:t></a:t>
            </a:r>
            <a:r>
              <a:rPr lang="en-US" dirty="0"/>
              <a:t> S</a:t>
            </a:r>
          </a:p>
          <a:p>
            <a:pPr lvl="1">
              <a:defRPr/>
            </a:pPr>
            <a:r>
              <a:rPr lang="en-US" dirty="0"/>
              <a:t>We </a:t>
            </a:r>
            <a:r>
              <a:rPr lang="en-US" dirty="0">
                <a:solidFill>
                  <a:srgbClr val="FF0000"/>
                </a:solidFill>
              </a:rPr>
              <a:t>totally order </a:t>
            </a:r>
            <a:r>
              <a:rPr lang="en-US" dirty="0"/>
              <a:t>X</a:t>
            </a:r>
          </a:p>
          <a:p>
            <a:pPr marL="457200" lvl="1" indent="0">
              <a:buFontTx/>
              <a:buNone/>
              <a:defRPr/>
            </a:pPr>
            <a:endParaRPr lang="en-US" dirty="0"/>
          </a:p>
          <a:p>
            <a:pPr lvl="1">
              <a:defRPr/>
            </a:pPr>
            <a:endParaRPr lang="en-US" altLang="en-US" dirty="0"/>
          </a:p>
          <a:p>
            <a:pPr marL="457200" lvl="1" indent="0">
              <a:buFontTx/>
              <a:buNone/>
              <a:defRPr/>
            </a:pPr>
            <a:endParaRPr lang="en-US" altLang="en-US" dirty="0"/>
          </a:p>
          <a:p>
            <a:pPr lvl="1">
              <a:defRPr/>
            </a:pPr>
            <a:endParaRPr lang="en-US" altLang="en-US" dirty="0"/>
          </a:p>
          <a:p>
            <a:pP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Everyone concedes that published proofs are very different from derivations.</a:t>
            </a:r>
          </a:p>
          <a:p>
            <a:pPr lvl="1" eaLnBrk="1" hangingPunct="1">
              <a:defRPr/>
            </a:pPr>
            <a:r>
              <a:rPr lang="en-US" dirty="0">
                <a:latin typeface="Arial" charset="0"/>
                <a:ea typeface="ＭＳ Ｐゴシック" charset="0"/>
                <a:cs typeface="ＭＳ Ｐゴシック" charset="0"/>
              </a:rPr>
              <a:t>Proofs are written in natural language, skip steps, give sketches, and (arguably) make appeals to intuition.</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Derivationists</a:t>
            </a:r>
            <a:r>
              <a:rPr lang="en-US" dirty="0">
                <a:latin typeface="Arial" charset="0"/>
                <a:ea typeface="ＭＳ Ｐゴシック" charset="0"/>
                <a:cs typeface="ＭＳ Ｐゴシック" charset="0"/>
              </a:rPr>
              <a:t>” (like Jody </a:t>
            </a:r>
            <a:r>
              <a:rPr lang="en-US" dirty="0" err="1">
                <a:latin typeface="Arial" charset="0"/>
                <a:ea typeface="ＭＳ Ｐゴシック" charset="0"/>
                <a:cs typeface="ＭＳ Ｐゴシック" charset="0"/>
              </a:rPr>
              <a:t>Azzouni</a:t>
            </a:r>
            <a:r>
              <a:rPr lang="en-US" dirty="0">
                <a:latin typeface="Arial" charset="0"/>
                <a:ea typeface="ＭＳ Ｐゴシック" charset="0"/>
                <a:cs typeface="ＭＳ Ｐゴシック" charset="0"/>
              </a:rPr>
              <a:t>) say mathematicians decide a proof is rigorous exactly when they have worked out how the proof can be faithfully transformed into a derivation</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a:latin typeface="Arial" charset="0"/>
                <a:ea typeface="ＭＳ Ｐゴシック" charset="0"/>
                <a:cs typeface="ＭＳ Ｐゴシック" charset="0"/>
              </a:rPr>
              <a:t>”Anti-</a:t>
            </a:r>
            <a:r>
              <a:rPr lang="en-US" dirty="0" err="1">
                <a:latin typeface="Arial" charset="0"/>
                <a:ea typeface="ＭＳ Ｐゴシック" charset="0"/>
                <a:cs typeface="ＭＳ Ｐゴシック" charset="0"/>
              </a:rPr>
              <a:t>derivationists</a:t>
            </a:r>
            <a:r>
              <a:rPr lang="en-US" dirty="0">
                <a:latin typeface="Arial" charset="0"/>
                <a:ea typeface="ＭＳ Ｐゴシック" charset="0"/>
                <a:cs typeface="ＭＳ Ｐゴシック" charset="0"/>
              </a:rPr>
              <a:t>” (like Yehuda </a:t>
            </a:r>
            <a:r>
              <a:rPr lang="en-US" dirty="0" err="1">
                <a:latin typeface="Arial" charset="0"/>
                <a:ea typeface="ＭＳ Ｐゴシック" charset="0"/>
                <a:cs typeface="ＭＳ Ｐゴシック" charset="0"/>
              </a:rPr>
              <a:t>Rav</a:t>
            </a:r>
            <a:r>
              <a:rPr lang="en-US" dirty="0">
                <a:latin typeface="Arial" charset="0"/>
                <a:ea typeface="ＭＳ Ｐゴシック" charset="0"/>
                <a:cs typeface="ＭＳ Ｐゴシック" charset="0"/>
              </a:rPr>
              <a:t>) think proofs are checked in other ways, and considerations of derivations do not ordinarily play a role in the checking of proofs in mathematical practice.</a:t>
            </a:r>
          </a:p>
        </p:txBody>
      </p:sp>
    </p:spTree>
    <p:extLst>
      <p:ext uri="{BB962C8B-B14F-4D97-AF65-F5344CB8AC3E}">
        <p14:creationId xmlns:p14="http://schemas.microsoft.com/office/powerpoint/2010/main" val="3648296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98A38C6-3BF0-F29C-A2EF-74FAA0B2864A}"/>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Inclusive instructions</a:t>
            </a:r>
          </a:p>
        </p:txBody>
      </p:sp>
      <p:sp>
        <p:nvSpPr>
          <p:cNvPr id="16386" name="Rectangle 3">
            <a:extLst>
              <a:ext uri="{FF2B5EF4-FFF2-40B4-BE49-F238E27FC236}">
                <a16:creationId xmlns:a16="http://schemas.microsoft.com/office/drawing/2014/main" id="{FF4A7D87-9A3D-A887-AACB-C815AF41250C}"/>
              </a:ext>
            </a:extLst>
          </p:cNvPr>
          <p:cNvSpPr>
            <a:spLocks noGrp="1" noChangeArrowheads="1"/>
          </p:cNvSpPr>
          <p:nvPr>
            <p:ph type="body" idx="1"/>
          </p:nvPr>
        </p:nvSpPr>
        <p:spPr/>
        <p:txBody>
          <a:bodyPr/>
          <a:lstStyle/>
          <a:p>
            <a:pPr>
              <a:defRPr/>
            </a:pPr>
            <a:r>
              <a:rPr lang="en-US" altLang="en-US" dirty="0" err="1"/>
              <a:t>Rotman</a:t>
            </a:r>
            <a:r>
              <a:rPr lang="en-US" altLang="en-US" dirty="0"/>
              <a:t> (1988) defined </a:t>
            </a:r>
            <a:r>
              <a:rPr lang="en-US" altLang="en-US" i="1" dirty="0"/>
              <a:t>inclusive imperatives</a:t>
            </a:r>
            <a:r>
              <a:rPr lang="en-US" altLang="en-US" dirty="0"/>
              <a:t> as those that involved creating shared mathematical discourse by introducing shared standards, notations, and referents.</a:t>
            </a:r>
          </a:p>
          <a:p>
            <a:pPr>
              <a:defRPr/>
            </a:pPr>
            <a:endParaRPr lang="en-US" altLang="en-US" dirty="0"/>
          </a:p>
          <a:p>
            <a:pPr>
              <a:defRPr/>
            </a:pPr>
            <a:r>
              <a:rPr lang="en-US" altLang="en-US" dirty="0"/>
              <a:t>Inclusive instructions in my coding involved any stipulation that established a convention   </a:t>
            </a:r>
            <a:r>
              <a:rPr lang="en-US" altLang="en-US" i="1" dirty="0"/>
              <a:t>OR  </a:t>
            </a:r>
            <a:r>
              <a:rPr lang="en-US" altLang="en-US" dirty="0"/>
              <a:t>posited the existence of an object (a set or formula) that was not based on immediate previous objects in the surrounding discourse.</a:t>
            </a:r>
          </a:p>
          <a:p>
            <a:pPr>
              <a:defRPr/>
            </a:pPr>
            <a:endParaRPr lang="en-US" altLang="en-US" dirty="0"/>
          </a:p>
          <a:p>
            <a:pPr>
              <a:defRPr/>
            </a:pPr>
            <a:r>
              <a:rPr lang="en-US" altLang="en-US" dirty="0"/>
              <a:t>Common inclusive instructions were: Assume, suppose, let, and fix</a:t>
            </a:r>
          </a:p>
          <a:p>
            <a:pPr marL="0" indent="0">
              <a:buFontTx/>
              <a:buNone/>
              <a:defRPr/>
            </a:pPr>
            <a:endParaRPr lang="en-US" altLang="en-US" dirty="0"/>
          </a:p>
          <a:p>
            <a:pPr>
              <a:defRPr/>
            </a:pPr>
            <a:endParaRPr lang="en-US" altLang="en-US" dirty="0"/>
          </a:p>
        </p:txBody>
      </p:sp>
    </p:spTree>
    <p:extLst>
      <p:ext uri="{BB962C8B-B14F-4D97-AF65-F5344CB8AC3E}">
        <p14:creationId xmlns:p14="http://schemas.microsoft.com/office/powerpoint/2010/main" val="2514801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022CB53-D6D1-2B11-0895-076717BA04FC}"/>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Exclusive instructions</a:t>
            </a:r>
          </a:p>
        </p:txBody>
      </p:sp>
      <p:sp>
        <p:nvSpPr>
          <p:cNvPr id="16386" name="Rectangle 3">
            <a:extLst>
              <a:ext uri="{FF2B5EF4-FFF2-40B4-BE49-F238E27FC236}">
                <a16:creationId xmlns:a16="http://schemas.microsoft.com/office/drawing/2014/main" id="{99F238AD-5DBB-0E5E-D994-881A4D517C02}"/>
              </a:ext>
            </a:extLst>
          </p:cNvPr>
          <p:cNvSpPr>
            <a:spLocks noGrp="1" noChangeArrowheads="1"/>
          </p:cNvSpPr>
          <p:nvPr>
            <p:ph type="body" idx="1"/>
          </p:nvPr>
        </p:nvSpPr>
        <p:spPr/>
        <p:txBody>
          <a:bodyPr/>
          <a:lstStyle/>
          <a:p>
            <a:pPr>
              <a:defRPr/>
            </a:pPr>
            <a:r>
              <a:rPr lang="en-US" altLang="en-US" dirty="0" err="1"/>
              <a:t>Rotman</a:t>
            </a:r>
            <a:r>
              <a:rPr lang="en-US" altLang="en-US" dirty="0"/>
              <a:t> (1988) defined </a:t>
            </a:r>
            <a:r>
              <a:rPr lang="en-US" altLang="en-US" i="1" dirty="0"/>
              <a:t>exclusive imperatives</a:t>
            </a:r>
            <a:r>
              <a:rPr lang="en-US" altLang="en-US" dirty="0"/>
              <a:t> as those used to operate within a fixed discourse by manipulating mathematical objects</a:t>
            </a:r>
            <a:br>
              <a:rPr lang="en-US" altLang="en-US" dirty="0"/>
            </a:br>
            <a:endParaRPr lang="en-US" altLang="en-US" dirty="0"/>
          </a:p>
          <a:p>
            <a:pPr>
              <a:defRPr/>
            </a:pPr>
            <a:r>
              <a:rPr lang="en-US" altLang="en-US" dirty="0"/>
              <a:t>Exclusive instructions in my coding involved transforming objects or building new objects from previous objects that have been recently referenced.</a:t>
            </a:r>
          </a:p>
          <a:p>
            <a:pPr>
              <a:defRPr/>
            </a:pPr>
            <a:endParaRPr lang="en-US" altLang="en-US" dirty="0"/>
          </a:p>
          <a:p>
            <a:pPr>
              <a:defRPr/>
            </a:pPr>
            <a:r>
              <a:rPr lang="en-US" altLang="en-US" dirty="0"/>
              <a:t>Common inclusive instructions were: Choose, pick, let, fix, and define.</a:t>
            </a:r>
          </a:p>
          <a:p>
            <a:pPr marL="0" indent="0">
              <a:buFontTx/>
              <a:buNone/>
              <a:defRPr/>
            </a:pPr>
            <a:endParaRPr lang="en-US" altLang="en-US" dirty="0"/>
          </a:p>
          <a:p>
            <a:pPr marL="0" indent="0">
              <a:buFontTx/>
              <a:buNone/>
              <a:defRPr/>
            </a:pPr>
            <a:endParaRPr lang="en-US" altLang="en-US" dirty="0"/>
          </a:p>
          <a:p>
            <a:pPr marL="0" indent="0">
              <a:buFontTx/>
              <a:buNone/>
              <a:defRPr/>
            </a:pPr>
            <a:endParaRPr lang="en-US" altLang="en-US" dirty="0"/>
          </a:p>
          <a:p>
            <a:pPr>
              <a:defRPr/>
            </a:pPr>
            <a:endParaRPr lang="en-US" altLang="en-US" dirty="0"/>
          </a:p>
        </p:txBody>
      </p:sp>
    </p:spTree>
    <p:extLst>
      <p:ext uri="{BB962C8B-B14F-4D97-AF65-F5344CB8AC3E}">
        <p14:creationId xmlns:p14="http://schemas.microsoft.com/office/powerpoint/2010/main" val="2508994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0A6EDF1-65E6-D50A-6554-D6F1424AE317}"/>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Results:</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Five types of instructions</a:t>
            </a:r>
          </a:p>
        </p:txBody>
      </p:sp>
      <p:sp>
        <p:nvSpPr>
          <p:cNvPr id="16386" name="Rectangle 3">
            <a:extLst>
              <a:ext uri="{FF2B5EF4-FFF2-40B4-BE49-F238E27FC236}">
                <a16:creationId xmlns:a16="http://schemas.microsoft.com/office/drawing/2014/main" id="{D0628127-5B8C-CF43-C1B9-83B1E95371E3}"/>
              </a:ext>
            </a:extLst>
          </p:cNvPr>
          <p:cNvSpPr>
            <a:spLocks noGrp="1" noChangeArrowheads="1"/>
          </p:cNvSpPr>
          <p:nvPr>
            <p:ph type="body" idx="1"/>
          </p:nvPr>
        </p:nvSpPr>
        <p:spPr/>
        <p:txBody>
          <a:bodyPr/>
          <a:lstStyle/>
          <a:p>
            <a:pPr marL="457200" lvl="1" indent="0">
              <a:buFontTx/>
              <a:buNone/>
              <a:defRPr/>
            </a:pPr>
            <a:endParaRPr lang="en-US" dirty="0"/>
          </a:p>
          <a:p>
            <a:pPr lvl="1">
              <a:defRPr/>
            </a:pPr>
            <a:endParaRPr lang="en-US" altLang="en-US" dirty="0"/>
          </a:p>
          <a:p>
            <a:pPr marL="457200" lvl="1" indent="0">
              <a:buFontTx/>
              <a:buNone/>
              <a:defRPr/>
            </a:pPr>
            <a:endParaRPr lang="en-US" altLang="en-US" dirty="0"/>
          </a:p>
          <a:p>
            <a:pPr lvl="1">
              <a:defRPr/>
            </a:pPr>
            <a:endParaRPr lang="en-US" altLang="en-US" dirty="0"/>
          </a:p>
          <a:p>
            <a:pPr>
              <a:defRPr/>
            </a:pPr>
            <a:endParaRPr lang="en-US" altLang="en-US" dirty="0"/>
          </a:p>
        </p:txBody>
      </p:sp>
      <p:graphicFrame>
        <p:nvGraphicFramePr>
          <p:cNvPr id="2" name="Table 2">
            <a:extLst>
              <a:ext uri="{FF2B5EF4-FFF2-40B4-BE49-F238E27FC236}">
                <a16:creationId xmlns:a16="http://schemas.microsoft.com/office/drawing/2014/main" id="{BD73B8B1-6FA3-4871-DF01-28BC18F0B881}"/>
              </a:ext>
            </a:extLst>
          </p:cNvPr>
          <p:cNvGraphicFramePr>
            <a:graphicFrameLocks noGrp="1"/>
          </p:cNvGraphicFramePr>
          <p:nvPr>
            <p:extLst>
              <p:ext uri="{D42A27DB-BD31-4B8C-83A1-F6EECF244321}">
                <p14:modId xmlns:p14="http://schemas.microsoft.com/office/powerpoint/2010/main" val="1372895963"/>
              </p:ext>
            </p:extLst>
          </p:nvPr>
        </p:nvGraphicFramePr>
        <p:xfrm>
          <a:off x="228600" y="1733550"/>
          <a:ext cx="8839200" cy="4972051"/>
        </p:xfrm>
        <a:graphic>
          <a:graphicData uri="http://schemas.openxmlformats.org/drawingml/2006/table">
            <a:tbl>
              <a:tblPr firstRow="1" bandRow="1">
                <a:tableStyleId>{21E4AEA4-8DFA-4A89-87EB-49C32662AFE0}</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710293">
                <a:tc>
                  <a:txBody>
                    <a:bodyPr/>
                    <a:lstStyle/>
                    <a:p>
                      <a:pPr algn="ctr"/>
                      <a:r>
                        <a:rPr lang="en-US" sz="1800" dirty="0"/>
                        <a:t>Type of instruction</a:t>
                      </a:r>
                    </a:p>
                  </a:txBody>
                  <a:tcPr marT="45727" marB="45727"/>
                </a:tc>
                <a:tc>
                  <a:txBody>
                    <a:bodyPr/>
                    <a:lstStyle/>
                    <a:p>
                      <a:pPr algn="ctr"/>
                      <a:r>
                        <a:rPr lang="en-US" sz="1800" dirty="0"/>
                        <a:t>Proof</a:t>
                      </a:r>
                    </a:p>
                    <a:p>
                      <a:pPr algn="ctr"/>
                      <a:r>
                        <a:rPr lang="en-US" sz="1800" dirty="0"/>
                        <a:t>(N = 874)</a:t>
                      </a:r>
                    </a:p>
                  </a:txBody>
                  <a:tcPr marT="45727" marB="45727"/>
                </a:tc>
                <a:tc>
                  <a:txBody>
                    <a:bodyPr/>
                    <a:lstStyle/>
                    <a:p>
                      <a:pPr algn="ctr"/>
                      <a:r>
                        <a:rPr lang="en-US" sz="1800" dirty="0"/>
                        <a:t>Non-proof prose</a:t>
                      </a:r>
                    </a:p>
                    <a:p>
                      <a:pPr algn="ctr"/>
                      <a:r>
                        <a:rPr lang="en-US" sz="1800" dirty="0"/>
                        <a:t>(N = 517)</a:t>
                      </a:r>
                    </a:p>
                  </a:txBody>
                  <a:tcPr marT="45727" marB="45727"/>
                </a:tc>
                <a:extLst>
                  <a:ext uri="{0D108BD9-81ED-4DB2-BD59-A6C34878D82A}">
                    <a16:rowId xmlns:a16="http://schemas.microsoft.com/office/drawing/2014/main" val="10000"/>
                  </a:ext>
                </a:extLst>
              </a:tr>
              <a:tr h="710293">
                <a:tc>
                  <a:txBody>
                    <a:bodyPr/>
                    <a:lstStyle/>
                    <a:p>
                      <a:r>
                        <a:rPr lang="en-US" sz="1800" b="1" dirty="0"/>
                        <a:t>Inclusive</a:t>
                      </a:r>
                    </a:p>
                  </a:txBody>
                  <a:tcPr marT="45727" marB="45727"/>
                </a:tc>
                <a:tc>
                  <a:txBody>
                    <a:bodyPr/>
                    <a:lstStyle/>
                    <a:p>
                      <a:pPr algn="ctr"/>
                      <a:r>
                        <a:rPr lang="en-US" sz="1800" dirty="0"/>
                        <a:t>232 (26%)</a:t>
                      </a:r>
                    </a:p>
                  </a:txBody>
                  <a:tcPr marT="45727" marB="45727"/>
                </a:tc>
                <a:tc>
                  <a:txBody>
                    <a:bodyPr/>
                    <a:lstStyle/>
                    <a:p>
                      <a:pPr algn="ctr"/>
                      <a:r>
                        <a:rPr lang="en-US" sz="1800" dirty="0"/>
                        <a:t>137 (26%)</a:t>
                      </a:r>
                    </a:p>
                  </a:txBody>
                  <a:tcPr marT="45727" marB="45727"/>
                </a:tc>
                <a:extLst>
                  <a:ext uri="{0D108BD9-81ED-4DB2-BD59-A6C34878D82A}">
                    <a16:rowId xmlns:a16="http://schemas.microsoft.com/office/drawing/2014/main" val="10001"/>
                  </a:ext>
                </a:extLst>
              </a:tr>
              <a:tr h="710293">
                <a:tc>
                  <a:txBody>
                    <a:bodyPr/>
                    <a:lstStyle/>
                    <a:p>
                      <a:r>
                        <a:rPr lang="en-US" sz="1800" b="1" dirty="0"/>
                        <a:t>Exclusive</a:t>
                      </a:r>
                    </a:p>
                  </a:txBody>
                  <a:tcPr marT="45727" marB="45727"/>
                </a:tc>
                <a:tc>
                  <a:txBody>
                    <a:bodyPr/>
                    <a:lstStyle/>
                    <a:p>
                      <a:pPr algn="ctr"/>
                      <a:r>
                        <a:rPr lang="en-US" sz="1800" dirty="0"/>
                        <a:t>454 (52%)</a:t>
                      </a:r>
                    </a:p>
                  </a:txBody>
                  <a:tcPr marT="45727" marB="45727"/>
                </a:tc>
                <a:tc>
                  <a:txBody>
                    <a:bodyPr/>
                    <a:lstStyle/>
                    <a:p>
                      <a:pPr algn="ctr"/>
                      <a:r>
                        <a:rPr lang="en-US" sz="1800" dirty="0"/>
                        <a:t>46 (9%)</a:t>
                      </a:r>
                    </a:p>
                  </a:txBody>
                  <a:tcPr marT="45727" marB="45727"/>
                </a:tc>
                <a:extLst>
                  <a:ext uri="{0D108BD9-81ED-4DB2-BD59-A6C34878D82A}">
                    <a16:rowId xmlns:a16="http://schemas.microsoft.com/office/drawing/2014/main" val="10002"/>
                  </a:ext>
                </a:extLst>
              </a:tr>
              <a:tr h="710293">
                <a:tc>
                  <a:txBody>
                    <a:bodyPr/>
                    <a:lstStyle/>
                    <a:p>
                      <a:r>
                        <a:rPr lang="en-US" sz="1800" b="1" dirty="0"/>
                        <a:t>Observe</a:t>
                      </a:r>
                    </a:p>
                  </a:txBody>
                  <a:tcPr marT="45727" marB="45727"/>
                </a:tc>
                <a:tc>
                  <a:txBody>
                    <a:bodyPr/>
                    <a:lstStyle/>
                    <a:p>
                      <a:pPr algn="ctr"/>
                      <a:r>
                        <a:rPr lang="en-US" sz="1800" dirty="0"/>
                        <a:t>53 (6%)</a:t>
                      </a:r>
                    </a:p>
                  </a:txBody>
                  <a:tcPr marT="45727" marB="45727"/>
                </a:tc>
                <a:tc>
                  <a:txBody>
                    <a:bodyPr/>
                    <a:lstStyle/>
                    <a:p>
                      <a:pPr algn="ctr"/>
                      <a:r>
                        <a:rPr lang="en-US" sz="1800" dirty="0"/>
                        <a:t>61 (11%)</a:t>
                      </a:r>
                    </a:p>
                  </a:txBody>
                  <a:tcPr marT="45727" marB="45727"/>
                </a:tc>
                <a:extLst>
                  <a:ext uri="{0D108BD9-81ED-4DB2-BD59-A6C34878D82A}">
                    <a16:rowId xmlns:a16="http://schemas.microsoft.com/office/drawing/2014/main" val="10003"/>
                  </a:ext>
                </a:extLst>
              </a:tr>
              <a:tr h="710293">
                <a:tc>
                  <a:txBody>
                    <a:bodyPr/>
                    <a:lstStyle/>
                    <a:p>
                      <a:r>
                        <a:rPr lang="en-US" sz="1800" b="1" dirty="0"/>
                        <a:t>Derive</a:t>
                      </a:r>
                    </a:p>
                  </a:txBody>
                  <a:tcPr marT="45727" marB="45727"/>
                </a:tc>
                <a:tc>
                  <a:txBody>
                    <a:bodyPr/>
                    <a:lstStyle/>
                    <a:p>
                      <a:pPr algn="ctr"/>
                      <a:r>
                        <a:rPr lang="en-US" sz="1800" dirty="0"/>
                        <a:t>47 (5%)</a:t>
                      </a:r>
                    </a:p>
                  </a:txBody>
                  <a:tcPr marT="45727" marB="45727"/>
                </a:tc>
                <a:tc>
                  <a:txBody>
                    <a:bodyPr/>
                    <a:lstStyle/>
                    <a:p>
                      <a:pPr algn="ctr"/>
                      <a:r>
                        <a:rPr lang="en-US" sz="1800" dirty="0"/>
                        <a:t>3 (0.6%)</a:t>
                      </a:r>
                    </a:p>
                  </a:txBody>
                  <a:tcPr marT="45727" marB="45727"/>
                </a:tc>
                <a:extLst>
                  <a:ext uri="{0D108BD9-81ED-4DB2-BD59-A6C34878D82A}">
                    <a16:rowId xmlns:a16="http://schemas.microsoft.com/office/drawing/2014/main" val="10004"/>
                  </a:ext>
                </a:extLst>
              </a:tr>
              <a:tr h="710293">
                <a:tc>
                  <a:txBody>
                    <a:bodyPr/>
                    <a:lstStyle/>
                    <a:p>
                      <a:r>
                        <a:rPr lang="en-US" sz="1800" b="1" dirty="0"/>
                        <a:t>Reference</a:t>
                      </a:r>
                    </a:p>
                  </a:txBody>
                  <a:tcPr marT="45727" marB="45727"/>
                </a:tc>
                <a:tc>
                  <a:txBody>
                    <a:bodyPr/>
                    <a:lstStyle/>
                    <a:p>
                      <a:pPr algn="ctr"/>
                      <a:r>
                        <a:rPr lang="en-US" sz="1800" dirty="0"/>
                        <a:t>51 (6%)</a:t>
                      </a:r>
                    </a:p>
                  </a:txBody>
                  <a:tcPr marT="45727" marB="45727"/>
                </a:tc>
                <a:tc>
                  <a:txBody>
                    <a:bodyPr/>
                    <a:lstStyle/>
                    <a:p>
                      <a:pPr algn="ctr"/>
                      <a:r>
                        <a:rPr lang="en-US" sz="1800" dirty="0"/>
                        <a:t>244 (47%)</a:t>
                      </a:r>
                    </a:p>
                  </a:txBody>
                  <a:tcPr marT="45727" marB="45727"/>
                </a:tc>
                <a:extLst>
                  <a:ext uri="{0D108BD9-81ED-4DB2-BD59-A6C34878D82A}">
                    <a16:rowId xmlns:a16="http://schemas.microsoft.com/office/drawing/2014/main" val="10005"/>
                  </a:ext>
                </a:extLst>
              </a:tr>
              <a:tr h="710293">
                <a:tc>
                  <a:txBody>
                    <a:bodyPr/>
                    <a:lstStyle/>
                    <a:p>
                      <a:r>
                        <a:rPr lang="en-US" sz="1800" b="1" dirty="0"/>
                        <a:t>Other</a:t>
                      </a:r>
                    </a:p>
                  </a:txBody>
                  <a:tcPr marT="45727" marB="45727"/>
                </a:tc>
                <a:tc>
                  <a:txBody>
                    <a:bodyPr/>
                    <a:lstStyle/>
                    <a:p>
                      <a:pPr algn="ctr"/>
                      <a:r>
                        <a:rPr lang="en-US" sz="1800" dirty="0"/>
                        <a:t>37 (4%)</a:t>
                      </a:r>
                    </a:p>
                  </a:txBody>
                  <a:tcPr marT="45727" marB="45727"/>
                </a:tc>
                <a:tc>
                  <a:txBody>
                    <a:bodyPr/>
                    <a:lstStyle/>
                    <a:p>
                      <a:pPr algn="ctr"/>
                      <a:r>
                        <a:rPr lang="en-US" sz="1800" dirty="0"/>
                        <a:t>26 (5%)</a:t>
                      </a:r>
                    </a:p>
                  </a:txBody>
                  <a:tcPr marT="45727" marB="45727"/>
                </a:tc>
                <a:extLst>
                  <a:ext uri="{0D108BD9-81ED-4DB2-BD59-A6C34878D82A}">
                    <a16:rowId xmlns:a16="http://schemas.microsoft.com/office/drawing/2014/main" val="10006"/>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0A6EDF1-65E6-D50A-6554-D6F1424AE317}"/>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Results:</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Five types of instructions</a:t>
            </a:r>
          </a:p>
        </p:txBody>
      </p:sp>
      <p:sp>
        <p:nvSpPr>
          <p:cNvPr id="16386" name="Rectangle 3">
            <a:extLst>
              <a:ext uri="{FF2B5EF4-FFF2-40B4-BE49-F238E27FC236}">
                <a16:creationId xmlns:a16="http://schemas.microsoft.com/office/drawing/2014/main" id="{D0628127-5B8C-CF43-C1B9-83B1E95371E3}"/>
              </a:ext>
            </a:extLst>
          </p:cNvPr>
          <p:cNvSpPr>
            <a:spLocks noGrp="1" noChangeArrowheads="1"/>
          </p:cNvSpPr>
          <p:nvPr>
            <p:ph type="body" idx="1"/>
          </p:nvPr>
        </p:nvSpPr>
        <p:spPr/>
        <p:txBody>
          <a:bodyPr/>
          <a:lstStyle/>
          <a:p>
            <a:pPr marL="457200" lvl="1" indent="0">
              <a:buFontTx/>
              <a:buNone/>
              <a:defRPr/>
            </a:pPr>
            <a:endParaRPr lang="en-US" dirty="0"/>
          </a:p>
          <a:p>
            <a:pPr lvl="1">
              <a:defRPr/>
            </a:pPr>
            <a:endParaRPr lang="en-US" altLang="en-US" dirty="0"/>
          </a:p>
          <a:p>
            <a:pPr marL="457200" lvl="1" indent="0">
              <a:buFontTx/>
              <a:buNone/>
              <a:defRPr/>
            </a:pPr>
            <a:endParaRPr lang="en-US" altLang="en-US" dirty="0"/>
          </a:p>
          <a:p>
            <a:pPr lvl="1">
              <a:defRPr/>
            </a:pPr>
            <a:endParaRPr lang="en-US" altLang="en-US" dirty="0"/>
          </a:p>
          <a:p>
            <a:pPr>
              <a:defRPr/>
            </a:pPr>
            <a:endParaRPr lang="en-US" altLang="en-US" dirty="0"/>
          </a:p>
        </p:txBody>
      </p:sp>
      <p:graphicFrame>
        <p:nvGraphicFramePr>
          <p:cNvPr id="2" name="Table 2">
            <a:extLst>
              <a:ext uri="{FF2B5EF4-FFF2-40B4-BE49-F238E27FC236}">
                <a16:creationId xmlns:a16="http://schemas.microsoft.com/office/drawing/2014/main" id="{BD73B8B1-6FA3-4871-DF01-28BC18F0B881}"/>
              </a:ext>
            </a:extLst>
          </p:cNvPr>
          <p:cNvGraphicFramePr>
            <a:graphicFrameLocks noGrp="1"/>
          </p:cNvGraphicFramePr>
          <p:nvPr>
            <p:extLst>
              <p:ext uri="{D42A27DB-BD31-4B8C-83A1-F6EECF244321}">
                <p14:modId xmlns:p14="http://schemas.microsoft.com/office/powerpoint/2010/main" val="4064814392"/>
              </p:ext>
            </p:extLst>
          </p:nvPr>
        </p:nvGraphicFramePr>
        <p:xfrm>
          <a:off x="228600" y="1733550"/>
          <a:ext cx="8839200" cy="4972051"/>
        </p:xfrm>
        <a:graphic>
          <a:graphicData uri="http://schemas.openxmlformats.org/drawingml/2006/table">
            <a:tbl>
              <a:tblPr firstRow="1" bandRow="1">
                <a:tableStyleId>{21E4AEA4-8DFA-4A89-87EB-49C32662AFE0}</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710293">
                <a:tc>
                  <a:txBody>
                    <a:bodyPr/>
                    <a:lstStyle/>
                    <a:p>
                      <a:pPr algn="ctr"/>
                      <a:r>
                        <a:rPr lang="en-US" sz="1800" dirty="0"/>
                        <a:t>Type of instruction</a:t>
                      </a:r>
                    </a:p>
                  </a:txBody>
                  <a:tcPr marT="45727" marB="45727"/>
                </a:tc>
                <a:tc>
                  <a:txBody>
                    <a:bodyPr/>
                    <a:lstStyle/>
                    <a:p>
                      <a:pPr algn="ctr"/>
                      <a:r>
                        <a:rPr lang="en-US" sz="1800" dirty="0"/>
                        <a:t>Proof</a:t>
                      </a:r>
                    </a:p>
                    <a:p>
                      <a:pPr algn="ctr"/>
                      <a:r>
                        <a:rPr lang="en-US" sz="1800" dirty="0"/>
                        <a:t>(N = 874)</a:t>
                      </a:r>
                    </a:p>
                  </a:txBody>
                  <a:tcPr marT="45727" marB="45727"/>
                </a:tc>
                <a:tc>
                  <a:txBody>
                    <a:bodyPr/>
                    <a:lstStyle/>
                    <a:p>
                      <a:pPr algn="ctr"/>
                      <a:r>
                        <a:rPr lang="en-US" sz="1800" dirty="0"/>
                        <a:t>Non-proof prose</a:t>
                      </a:r>
                    </a:p>
                    <a:p>
                      <a:pPr algn="ctr"/>
                      <a:r>
                        <a:rPr lang="en-US" sz="1800" dirty="0"/>
                        <a:t>(N = 517)</a:t>
                      </a:r>
                    </a:p>
                  </a:txBody>
                  <a:tcPr marT="45727" marB="45727"/>
                </a:tc>
                <a:extLst>
                  <a:ext uri="{0D108BD9-81ED-4DB2-BD59-A6C34878D82A}">
                    <a16:rowId xmlns:a16="http://schemas.microsoft.com/office/drawing/2014/main" val="10000"/>
                  </a:ext>
                </a:extLst>
              </a:tr>
              <a:tr h="710293">
                <a:tc>
                  <a:txBody>
                    <a:bodyPr/>
                    <a:lstStyle/>
                    <a:p>
                      <a:r>
                        <a:rPr lang="en-US" sz="1800" b="1" dirty="0"/>
                        <a:t>Inclusive</a:t>
                      </a:r>
                    </a:p>
                  </a:txBody>
                  <a:tcPr marT="45727" marB="45727"/>
                </a:tc>
                <a:tc>
                  <a:txBody>
                    <a:bodyPr/>
                    <a:lstStyle/>
                    <a:p>
                      <a:pPr algn="ctr"/>
                      <a:r>
                        <a:rPr lang="en-US" sz="1800" dirty="0"/>
                        <a:t>232 (26%)</a:t>
                      </a:r>
                    </a:p>
                  </a:txBody>
                  <a:tcPr marT="45727" marB="45727"/>
                </a:tc>
                <a:tc>
                  <a:txBody>
                    <a:bodyPr/>
                    <a:lstStyle/>
                    <a:p>
                      <a:pPr algn="ctr"/>
                      <a:r>
                        <a:rPr lang="en-US" sz="1800" dirty="0"/>
                        <a:t>137 (26%)</a:t>
                      </a:r>
                    </a:p>
                  </a:txBody>
                  <a:tcPr marT="45727" marB="45727"/>
                </a:tc>
                <a:extLst>
                  <a:ext uri="{0D108BD9-81ED-4DB2-BD59-A6C34878D82A}">
                    <a16:rowId xmlns:a16="http://schemas.microsoft.com/office/drawing/2014/main" val="10001"/>
                  </a:ext>
                </a:extLst>
              </a:tr>
              <a:tr h="710293">
                <a:tc>
                  <a:txBody>
                    <a:bodyPr/>
                    <a:lstStyle/>
                    <a:p>
                      <a:r>
                        <a:rPr lang="en-US" sz="1800" b="1" dirty="0">
                          <a:solidFill>
                            <a:srgbClr val="FF0000"/>
                          </a:solidFill>
                        </a:rPr>
                        <a:t>Exclusive</a:t>
                      </a:r>
                    </a:p>
                  </a:txBody>
                  <a:tcPr marT="45727" marB="45727"/>
                </a:tc>
                <a:tc>
                  <a:txBody>
                    <a:bodyPr/>
                    <a:lstStyle/>
                    <a:p>
                      <a:pPr algn="ctr"/>
                      <a:r>
                        <a:rPr lang="en-US" sz="1800" dirty="0">
                          <a:solidFill>
                            <a:srgbClr val="FF0000"/>
                          </a:solidFill>
                        </a:rPr>
                        <a:t>454 (52%)</a:t>
                      </a:r>
                    </a:p>
                  </a:txBody>
                  <a:tcPr marT="45727" marB="45727"/>
                </a:tc>
                <a:tc>
                  <a:txBody>
                    <a:bodyPr/>
                    <a:lstStyle/>
                    <a:p>
                      <a:pPr algn="ctr"/>
                      <a:r>
                        <a:rPr lang="en-US" sz="1800" dirty="0">
                          <a:solidFill>
                            <a:srgbClr val="FF0000"/>
                          </a:solidFill>
                        </a:rPr>
                        <a:t>46 (9%)</a:t>
                      </a:r>
                    </a:p>
                  </a:txBody>
                  <a:tcPr marT="45727" marB="45727"/>
                </a:tc>
                <a:extLst>
                  <a:ext uri="{0D108BD9-81ED-4DB2-BD59-A6C34878D82A}">
                    <a16:rowId xmlns:a16="http://schemas.microsoft.com/office/drawing/2014/main" val="10002"/>
                  </a:ext>
                </a:extLst>
              </a:tr>
              <a:tr h="710293">
                <a:tc>
                  <a:txBody>
                    <a:bodyPr/>
                    <a:lstStyle/>
                    <a:p>
                      <a:r>
                        <a:rPr lang="en-US" sz="1800" b="1" dirty="0"/>
                        <a:t>Observe</a:t>
                      </a:r>
                    </a:p>
                  </a:txBody>
                  <a:tcPr marT="45727" marB="45727"/>
                </a:tc>
                <a:tc>
                  <a:txBody>
                    <a:bodyPr/>
                    <a:lstStyle/>
                    <a:p>
                      <a:pPr algn="ctr"/>
                      <a:r>
                        <a:rPr lang="en-US" sz="1800" dirty="0"/>
                        <a:t>53 (6%)</a:t>
                      </a:r>
                    </a:p>
                  </a:txBody>
                  <a:tcPr marT="45727" marB="45727"/>
                </a:tc>
                <a:tc>
                  <a:txBody>
                    <a:bodyPr/>
                    <a:lstStyle/>
                    <a:p>
                      <a:pPr algn="ctr"/>
                      <a:r>
                        <a:rPr lang="en-US" sz="1800" dirty="0"/>
                        <a:t>61 (11%)</a:t>
                      </a:r>
                    </a:p>
                  </a:txBody>
                  <a:tcPr marT="45727" marB="45727"/>
                </a:tc>
                <a:extLst>
                  <a:ext uri="{0D108BD9-81ED-4DB2-BD59-A6C34878D82A}">
                    <a16:rowId xmlns:a16="http://schemas.microsoft.com/office/drawing/2014/main" val="10003"/>
                  </a:ext>
                </a:extLst>
              </a:tr>
              <a:tr h="710293">
                <a:tc>
                  <a:txBody>
                    <a:bodyPr/>
                    <a:lstStyle/>
                    <a:p>
                      <a:r>
                        <a:rPr lang="en-US" sz="1800" b="1" dirty="0"/>
                        <a:t>Derive</a:t>
                      </a:r>
                    </a:p>
                  </a:txBody>
                  <a:tcPr marT="45727" marB="45727"/>
                </a:tc>
                <a:tc>
                  <a:txBody>
                    <a:bodyPr/>
                    <a:lstStyle/>
                    <a:p>
                      <a:pPr algn="ctr"/>
                      <a:r>
                        <a:rPr lang="en-US" sz="1800" dirty="0"/>
                        <a:t>47 (5%)</a:t>
                      </a:r>
                    </a:p>
                  </a:txBody>
                  <a:tcPr marT="45727" marB="45727"/>
                </a:tc>
                <a:tc>
                  <a:txBody>
                    <a:bodyPr/>
                    <a:lstStyle/>
                    <a:p>
                      <a:pPr algn="ctr"/>
                      <a:r>
                        <a:rPr lang="en-US" sz="1800" dirty="0"/>
                        <a:t>3 (0.6%)</a:t>
                      </a:r>
                    </a:p>
                  </a:txBody>
                  <a:tcPr marT="45727" marB="45727"/>
                </a:tc>
                <a:extLst>
                  <a:ext uri="{0D108BD9-81ED-4DB2-BD59-A6C34878D82A}">
                    <a16:rowId xmlns:a16="http://schemas.microsoft.com/office/drawing/2014/main" val="10004"/>
                  </a:ext>
                </a:extLst>
              </a:tr>
              <a:tr h="710293">
                <a:tc>
                  <a:txBody>
                    <a:bodyPr/>
                    <a:lstStyle/>
                    <a:p>
                      <a:r>
                        <a:rPr lang="en-US" sz="1800" b="1" dirty="0"/>
                        <a:t>Reference</a:t>
                      </a:r>
                    </a:p>
                  </a:txBody>
                  <a:tcPr marT="45727" marB="45727"/>
                </a:tc>
                <a:tc>
                  <a:txBody>
                    <a:bodyPr/>
                    <a:lstStyle/>
                    <a:p>
                      <a:pPr algn="ctr"/>
                      <a:r>
                        <a:rPr lang="en-US" sz="1800" dirty="0"/>
                        <a:t>51 (6%)</a:t>
                      </a:r>
                    </a:p>
                  </a:txBody>
                  <a:tcPr marT="45727" marB="45727"/>
                </a:tc>
                <a:tc>
                  <a:txBody>
                    <a:bodyPr/>
                    <a:lstStyle/>
                    <a:p>
                      <a:pPr algn="ctr"/>
                      <a:r>
                        <a:rPr lang="en-US" sz="1800" dirty="0"/>
                        <a:t>244 (47%)</a:t>
                      </a:r>
                    </a:p>
                  </a:txBody>
                  <a:tcPr marT="45727" marB="45727"/>
                </a:tc>
                <a:extLst>
                  <a:ext uri="{0D108BD9-81ED-4DB2-BD59-A6C34878D82A}">
                    <a16:rowId xmlns:a16="http://schemas.microsoft.com/office/drawing/2014/main" val="10005"/>
                  </a:ext>
                </a:extLst>
              </a:tr>
              <a:tr h="710293">
                <a:tc>
                  <a:txBody>
                    <a:bodyPr/>
                    <a:lstStyle/>
                    <a:p>
                      <a:r>
                        <a:rPr lang="en-US" sz="1800" b="1" dirty="0"/>
                        <a:t>Other</a:t>
                      </a:r>
                    </a:p>
                  </a:txBody>
                  <a:tcPr marT="45727" marB="45727"/>
                </a:tc>
                <a:tc>
                  <a:txBody>
                    <a:bodyPr/>
                    <a:lstStyle/>
                    <a:p>
                      <a:pPr algn="ctr"/>
                      <a:r>
                        <a:rPr lang="en-US" sz="1800" dirty="0"/>
                        <a:t>37 (4%)</a:t>
                      </a:r>
                    </a:p>
                  </a:txBody>
                  <a:tcPr marT="45727" marB="45727"/>
                </a:tc>
                <a:tc>
                  <a:txBody>
                    <a:bodyPr/>
                    <a:lstStyle/>
                    <a:p>
                      <a:pPr algn="ctr"/>
                      <a:r>
                        <a:rPr lang="en-US" sz="1800" dirty="0"/>
                        <a:t>26 (5%)</a:t>
                      </a:r>
                    </a:p>
                  </a:txBody>
                  <a:tcPr marT="45727" marB="4572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977145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815B5BC-62BC-2FD1-C257-518E04B8F57C}"/>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Constructions</a:t>
            </a:r>
          </a:p>
        </p:txBody>
      </p:sp>
      <p:sp>
        <p:nvSpPr>
          <p:cNvPr id="66562" name="Rectangle 3">
            <a:extLst>
              <a:ext uri="{FF2B5EF4-FFF2-40B4-BE49-F238E27FC236}">
                <a16:creationId xmlns:a16="http://schemas.microsoft.com/office/drawing/2014/main" id="{8C57D2EC-ED3F-34C5-1B20-E0E5D08CBCDC}"/>
              </a:ext>
            </a:extLst>
          </p:cNvPr>
          <p:cNvSpPr>
            <a:spLocks noGrp="1" noChangeArrowheads="1"/>
          </p:cNvSpPr>
          <p:nvPr>
            <p:ph type="body" idx="1"/>
          </p:nvPr>
        </p:nvSpPr>
        <p:spPr/>
        <p:txBody>
          <a:bodyPr/>
          <a:lstStyle/>
          <a:p>
            <a:pPr marL="457200" indent="-457200">
              <a:buFontTx/>
              <a:buAutoNum type="arabicParenBoth"/>
            </a:pPr>
            <a:r>
              <a:rPr lang="en-US" altLang="en-US"/>
              <a:t>Constructions begin with </a:t>
            </a:r>
            <a:r>
              <a:rPr lang="en-US" altLang="en-US" b="1"/>
              <a:t>inclusive instructions</a:t>
            </a:r>
            <a:r>
              <a:rPr lang="en-US" altLang="en-US"/>
              <a:t> stipulating the object(s) X with properties P that you are starting with.</a:t>
            </a:r>
          </a:p>
          <a:p>
            <a:pPr marL="457200" indent="-457200">
              <a:buFontTx/>
              <a:buAutoNum type="arabicParenBoth"/>
            </a:pPr>
            <a:endParaRPr lang="en-US" altLang="en-US"/>
          </a:p>
          <a:p>
            <a:pPr marL="457200" indent="-457200">
              <a:buFontTx/>
              <a:buAutoNum type="arabicParenBoth"/>
            </a:pPr>
            <a:r>
              <a:rPr lang="en-US" altLang="en-US"/>
              <a:t>The construction then has a series of </a:t>
            </a:r>
            <a:r>
              <a:rPr lang="en-US" altLang="en-US" b="1"/>
              <a:t>exclusive instructions</a:t>
            </a:r>
            <a:r>
              <a:rPr lang="en-US" altLang="en-US"/>
              <a:t>, showing how to build a succession of objects (often by manipulating X or using X as a tool) to obtain a new object Y.</a:t>
            </a:r>
            <a:br>
              <a:rPr lang="en-US" altLang="en-US"/>
            </a:br>
            <a:endParaRPr lang="en-US" altLang="en-US"/>
          </a:p>
          <a:p>
            <a:pPr marL="457200" indent="-457200">
              <a:buFontTx/>
              <a:buAutoNum type="arabicParenBoth"/>
            </a:pPr>
            <a:r>
              <a:rPr lang="en-US" altLang="en-US"/>
              <a:t>The new object Y is then shown to have the desired properties.</a:t>
            </a:r>
            <a:br>
              <a:rPr lang="en-US" altLang="en-US"/>
            </a:br>
            <a:endParaRPr lang="en-US" altLang="en-US"/>
          </a:p>
          <a:p>
            <a:pPr marL="457200" indent="-457200">
              <a:buFontTx/>
              <a:buAutoNum type="arabicParenBoth"/>
            </a:pPr>
            <a:r>
              <a:rPr lang="en-US" altLang="en-US"/>
              <a:t>For (2) and (3), there is often an </a:t>
            </a:r>
            <a:r>
              <a:rPr lang="en-US" altLang="en-US" b="1"/>
              <a:t>observation inference</a:t>
            </a:r>
            <a:r>
              <a:rPr lang="en-US" altLang="en-US"/>
              <a:t> that an instruction is possible to implement an instruction or that an object has a desired property. This in turn is justified by a sub-proof, or less often, with a </a:t>
            </a:r>
            <a:r>
              <a:rPr lang="en-US" altLang="en-US" b="1"/>
              <a:t>derive instruction</a:t>
            </a:r>
            <a:r>
              <a:rPr lang="en-US" altLang="en-US"/>
              <a:t> or a </a:t>
            </a:r>
            <a:r>
              <a:rPr lang="en-US" altLang="en-US" b="1"/>
              <a:t>reference</a:t>
            </a:r>
            <a:r>
              <a:rPr lang="en-US" altLang="en-US"/>
              <a:t> to a previous result. </a:t>
            </a:r>
          </a:p>
          <a:p>
            <a:pPr marL="457200" indent="-457200">
              <a:buFontTx/>
              <a:buAutoNum type="arabicParenBoth"/>
            </a:pPr>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9EE7B4-8FFD-D947-95A8-A501D2F57C8A}"/>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BF11C780-FABE-3420-713A-F47909297F25}"/>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a:t>
            </a:r>
            <a:r>
              <a:rPr lang="en-US" sz="1700" dirty="0">
                <a:solidFill>
                  <a:srgbClr val="FF0000"/>
                </a:solidFill>
              </a:rPr>
              <a:t>Suppose</a:t>
            </a:r>
            <a:r>
              <a:rPr lang="en-US" sz="1700" dirty="0"/>
              <a:t>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Choose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Choose </a:t>
            </a:r>
            <a:r>
              <a:rPr lang="en-US" sz="1700" i="1" dirty="0"/>
              <a:t>I</a:t>
            </a:r>
            <a:r>
              <a:rPr lang="en-US" sz="1700" baseline="-25000" dirty="0"/>
              <a:t>2</a:t>
            </a:r>
            <a:r>
              <a:rPr lang="en-US" sz="1700" dirty="0"/>
              <a:t> to be one of these intervals and choose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
        <p:nvSpPr>
          <p:cNvPr id="18435" name="Rounded Rectangle 1">
            <a:extLst>
              <a:ext uri="{FF2B5EF4-FFF2-40B4-BE49-F238E27FC236}">
                <a16:creationId xmlns:a16="http://schemas.microsoft.com/office/drawing/2014/main" id="{3403DC77-483D-3192-1BCE-FB014017C66C}"/>
              </a:ext>
            </a:extLst>
          </p:cNvPr>
          <p:cNvSpPr>
            <a:spLocks noChangeArrowheads="1"/>
          </p:cNvSpPr>
          <p:nvPr/>
        </p:nvSpPr>
        <p:spPr bwMode="auto">
          <a:xfrm>
            <a:off x="128588" y="990600"/>
            <a:ext cx="8153400" cy="1371600"/>
          </a:xfrm>
          <a:prstGeom prst="roundRect">
            <a:avLst>
              <a:gd name="adj" fmla="val 16667"/>
            </a:avLst>
          </a:prstGeom>
          <a:solidFill>
            <a:srgbClr val="00C814"/>
          </a:solidFill>
          <a:ln w="9525">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0000"/>
                </a:solidFill>
              </a:rPr>
              <a:t>The proof starts with an inclusive instruction stipulating the object with the property of being a bounded sequence.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F66B82E-FF1C-4943-A28A-C2E45D8B2F25}"/>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B23C5A0D-A2F4-73DA-4C6B-3861AEA150CA}"/>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a:t>
            </a:r>
            <a:r>
              <a:rPr lang="en-US" sz="1700" dirty="0">
                <a:solidFill>
                  <a:srgbClr val="FF0000"/>
                </a:solidFill>
              </a:rPr>
              <a:t>Let</a:t>
            </a:r>
            <a:r>
              <a:rPr lang="en-US" sz="1700" dirty="0"/>
              <a: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a:t>
            </a:r>
            <a:r>
              <a:rPr lang="en-US" sz="1700" dirty="0">
                <a:solidFill>
                  <a:srgbClr val="FF0000"/>
                </a:solidFill>
              </a:rPr>
              <a:t>define</a:t>
            </a:r>
            <a:r>
              <a:rPr lang="en-US" sz="1700" dirty="0"/>
              <a:t>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a:t>
            </a:r>
            <a:r>
              <a:rPr lang="en-US" sz="1700" dirty="0">
                <a:solidFill>
                  <a:srgbClr val="FF0000"/>
                </a:solidFill>
              </a:rPr>
              <a:t>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a:t>
            </a:r>
            <a:r>
              <a:rPr lang="en-US" sz="1700" dirty="0">
                <a:solidFill>
                  <a:srgbClr val="FF0000"/>
                </a:solidFill>
              </a:rPr>
              <a:t>Choose</a:t>
            </a:r>
            <a:r>
              <a:rPr lang="en-US" sz="1700" dirty="0"/>
              <a:t>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a:t>
            </a:r>
            <a:r>
              <a:rPr lang="en-US" sz="1700" dirty="0">
                <a:solidFill>
                  <a:srgbClr val="FF0000"/>
                </a:solidFill>
              </a:rPr>
              <a:t>choose</a:t>
            </a:r>
            <a:r>
              <a:rPr lang="en-US" sz="1700" dirty="0"/>
              <a:t>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a:t>
            </a:r>
            <a:r>
              <a:rPr lang="en-US" sz="1700" dirty="0">
                <a:solidFill>
                  <a:srgbClr val="FF0000"/>
                </a:solidFill>
              </a:rPr>
              <a:t>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a:t>
            </a:r>
            <a:r>
              <a:rPr lang="en-US" sz="1700" dirty="0">
                <a:solidFill>
                  <a:srgbClr val="FF0000"/>
                </a:solidFill>
              </a:rPr>
              <a:t>Choose</a:t>
            </a:r>
            <a:r>
              <a:rPr lang="en-US" sz="1700" dirty="0"/>
              <a:t> </a:t>
            </a:r>
            <a:r>
              <a:rPr lang="en-US" sz="1700" i="1" dirty="0"/>
              <a:t>I</a:t>
            </a:r>
            <a:r>
              <a:rPr lang="en-US" sz="1700" baseline="-25000" dirty="0"/>
              <a:t>2</a:t>
            </a:r>
            <a:r>
              <a:rPr lang="en-US" sz="1700" dirty="0"/>
              <a:t> to be one of these intervals and </a:t>
            </a:r>
            <a:r>
              <a:rPr lang="en-US" sz="1700" dirty="0">
                <a:solidFill>
                  <a:srgbClr val="FF0000"/>
                </a:solidFill>
              </a:rPr>
              <a:t>choose</a:t>
            </a:r>
            <a:r>
              <a:rPr lang="en-US" sz="1700" dirty="0"/>
              <a:t>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a:t>
            </a:r>
            <a:r>
              <a:rPr lang="en-US" sz="1700" dirty="0">
                <a:solidFill>
                  <a:srgbClr val="FF0000"/>
                </a:solidFill>
              </a:rPr>
              <a:t>Divide</a:t>
            </a:r>
            <a:r>
              <a:rPr lang="en-US" sz="1700" dirty="0"/>
              <a:t> </a:t>
            </a:r>
            <a:r>
              <a:rPr lang="en-US" sz="1700" i="1" dirty="0"/>
              <a:t>I</a:t>
            </a:r>
            <a:r>
              <a:rPr lang="en-US" sz="1700" baseline="-25000" dirty="0"/>
              <a:t>2</a:t>
            </a:r>
            <a:r>
              <a:rPr lang="en-US" sz="1700" dirty="0"/>
              <a:t> in half, </a:t>
            </a:r>
            <a:r>
              <a:rPr lang="en-US" sz="1700" dirty="0">
                <a:solidFill>
                  <a:srgbClr val="FF0000"/>
                </a:solidFill>
              </a:rPr>
              <a:t>pick</a:t>
            </a:r>
            <a:r>
              <a:rPr lang="en-US" sz="1700" dirty="0"/>
              <a:t>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a:t>
            </a:r>
            <a:r>
              <a:rPr lang="en-US" sz="1700" dirty="0">
                <a:solidFill>
                  <a:srgbClr val="FF0000"/>
                </a:solidFill>
              </a:rPr>
              <a:t>Continuing</a:t>
            </a:r>
            <a:r>
              <a:rPr lang="en-US" sz="1700" dirty="0"/>
              <a:t>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
        <p:nvSpPr>
          <p:cNvPr id="19459" name="Rounded Rectangle 1">
            <a:extLst>
              <a:ext uri="{FF2B5EF4-FFF2-40B4-BE49-F238E27FC236}">
                <a16:creationId xmlns:a16="http://schemas.microsoft.com/office/drawing/2014/main" id="{AE2B8C35-ED5B-9CC2-5EB9-D6FA63F2DE17}"/>
              </a:ext>
            </a:extLst>
          </p:cNvPr>
          <p:cNvSpPr>
            <a:spLocks noChangeArrowheads="1"/>
          </p:cNvSpPr>
          <p:nvPr/>
        </p:nvSpPr>
        <p:spPr bwMode="auto">
          <a:xfrm>
            <a:off x="171450" y="5124450"/>
            <a:ext cx="8153400" cy="1371600"/>
          </a:xfrm>
          <a:prstGeom prst="roundRect">
            <a:avLst>
              <a:gd name="adj" fmla="val 16667"/>
            </a:avLst>
          </a:prstGeom>
          <a:solidFill>
            <a:srgbClr val="00C814"/>
          </a:solidFill>
          <a:ln w="9525">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0000"/>
                </a:solidFill>
              </a:rPr>
              <a:t>The proof then continues with a series of exclusive instructions on how to build a convergent subsequence.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2D343FB-FA57-00D0-123D-28A9D20307A0}"/>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002D0914-B3F9-6216-1075-4D281B507F0C}"/>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a:t>
            </a:r>
            <a:r>
              <a:rPr lang="en-US" sz="1700" dirty="0">
                <a:solidFill>
                  <a:srgbClr val="FF0000"/>
                </a:solidFill>
              </a:rPr>
              <a:t> At least one of the intervals </a:t>
            </a:r>
            <a:r>
              <a:rPr lang="en-US" sz="1700" i="1" dirty="0">
                <a:solidFill>
                  <a:srgbClr val="FF0000"/>
                </a:solidFill>
              </a:rPr>
              <a:t>L</a:t>
            </a:r>
            <a:r>
              <a:rPr lang="en-US" sz="1700" baseline="-25000" dirty="0">
                <a:solidFill>
                  <a:srgbClr val="FF0000"/>
                </a:solidFill>
              </a:rPr>
              <a:t>0</a:t>
            </a:r>
            <a:r>
              <a:rPr lang="en-US" sz="1700" dirty="0">
                <a:solidFill>
                  <a:srgbClr val="FF0000"/>
                </a:solidFill>
              </a:rPr>
              <a:t>, </a:t>
            </a:r>
            <a:r>
              <a:rPr lang="en-US" sz="1700" i="1" dirty="0">
                <a:solidFill>
                  <a:srgbClr val="FF0000"/>
                </a:solidFill>
              </a:rPr>
              <a:t>R</a:t>
            </a:r>
            <a:r>
              <a:rPr lang="en-US" sz="1700" baseline="-25000" dirty="0">
                <a:solidFill>
                  <a:srgbClr val="FF0000"/>
                </a:solidFill>
              </a:rPr>
              <a:t>0</a:t>
            </a:r>
            <a:r>
              <a:rPr lang="en-US" sz="1700" dirty="0">
                <a:solidFill>
                  <a:srgbClr val="FF0000"/>
                </a:solidFill>
              </a:rPr>
              <a:t> contains infinitely many terms of the sequence</a:t>
            </a:r>
            <a:r>
              <a:rPr lang="en-US" sz="1700" dirty="0"/>
              <a:t>, </a:t>
            </a:r>
            <a:r>
              <a:rPr lang="en-US" sz="1700" dirty="0">
                <a:solidFill>
                  <a:srgbClr val="00883E"/>
                </a:solidFill>
              </a:rPr>
              <a:t>meaning that </a:t>
            </a:r>
            <a:r>
              <a:rPr lang="en-US" sz="1700" i="1" dirty="0" err="1">
                <a:solidFill>
                  <a:srgbClr val="00883E"/>
                </a:solidFill>
              </a:rPr>
              <a:t>x</a:t>
            </a:r>
            <a:r>
              <a:rPr lang="en-US" sz="1700" i="1" baseline="-25000" dirty="0" err="1">
                <a:solidFill>
                  <a:srgbClr val="00883E"/>
                </a:solidFill>
              </a:rPr>
              <a:t>n</a:t>
            </a:r>
            <a:r>
              <a:rPr lang="en-US" sz="1700" dirty="0">
                <a:solidFill>
                  <a:srgbClr val="00883E"/>
                </a:solidFill>
              </a:rPr>
              <a:t> ∈ </a:t>
            </a:r>
            <a:r>
              <a:rPr lang="en-US" sz="1700" i="1" dirty="0">
                <a:solidFill>
                  <a:srgbClr val="00883E"/>
                </a:solidFill>
              </a:rPr>
              <a:t>L</a:t>
            </a:r>
            <a:r>
              <a:rPr lang="en-US" sz="1700" baseline="-25000" dirty="0">
                <a:solidFill>
                  <a:srgbClr val="00883E"/>
                </a:solidFill>
              </a:rPr>
              <a:t>0</a:t>
            </a:r>
            <a:r>
              <a:rPr lang="en-US" sz="1700" dirty="0">
                <a:solidFill>
                  <a:srgbClr val="00883E"/>
                </a:solidFill>
              </a:rPr>
              <a:t> or </a:t>
            </a:r>
            <a:r>
              <a:rPr lang="en-US" sz="1700" i="1" dirty="0" err="1">
                <a:solidFill>
                  <a:srgbClr val="00883E"/>
                </a:solidFill>
              </a:rPr>
              <a:t>x</a:t>
            </a:r>
            <a:r>
              <a:rPr lang="en-US" sz="1700" i="1" baseline="-25000" dirty="0" err="1">
                <a:solidFill>
                  <a:srgbClr val="00883E"/>
                </a:solidFill>
              </a:rPr>
              <a:t>n</a:t>
            </a:r>
            <a:r>
              <a:rPr lang="en-US" sz="1700" dirty="0">
                <a:solidFill>
                  <a:srgbClr val="00883E"/>
                </a:solidFill>
              </a:rPr>
              <a:t> ∈ </a:t>
            </a:r>
            <a:r>
              <a:rPr lang="en-US" sz="1700" i="1" dirty="0">
                <a:solidFill>
                  <a:srgbClr val="00883E"/>
                </a:solidFill>
              </a:rPr>
              <a:t>R</a:t>
            </a:r>
            <a:r>
              <a:rPr lang="en-US" sz="1700" baseline="-25000" dirty="0">
                <a:solidFill>
                  <a:srgbClr val="00883E"/>
                </a:solidFill>
              </a:rPr>
              <a:t>0</a:t>
            </a:r>
            <a:r>
              <a:rPr lang="en-US" sz="1700" dirty="0">
                <a:solidFill>
                  <a:srgbClr val="00883E"/>
                </a:solidFill>
              </a:rPr>
              <a:t> for infinitely many </a:t>
            </a:r>
            <a:r>
              <a:rPr lang="en-US" sz="1700" i="1" dirty="0">
                <a:solidFill>
                  <a:srgbClr val="00883E"/>
                </a:solidFill>
              </a:rPr>
              <a:t>n</a:t>
            </a:r>
            <a:r>
              <a:rPr lang="en-US" sz="1700" dirty="0">
                <a:solidFill>
                  <a:srgbClr val="00883E"/>
                </a:solidFill>
              </a:rPr>
              <a:t> ∈</a:t>
            </a:r>
            <a:r>
              <a:rPr lang="en-US" sz="1700" i="1" dirty="0">
                <a:solidFill>
                  <a:srgbClr val="00883E"/>
                </a:solidFill>
              </a:rPr>
              <a:t> N</a:t>
            </a:r>
            <a:r>
              <a:rPr lang="en-US" sz="1700" dirty="0">
                <a:solidFill>
                  <a:srgbClr val="00883E"/>
                </a:solidFill>
              </a:rPr>
              <a:t> </a:t>
            </a:r>
            <a:r>
              <a:rPr lang="en-US" sz="1700" dirty="0"/>
              <a:t>(even if the terms themselves are repeated).</a:t>
            </a:r>
          </a:p>
          <a:p>
            <a:pPr marL="0" indent="0">
              <a:buFontTx/>
              <a:buNone/>
              <a:defRPr/>
            </a:pPr>
            <a:r>
              <a:rPr lang="en-US" sz="1700" dirty="0"/>
              <a:t>[6] </a:t>
            </a:r>
            <a:r>
              <a:rPr lang="en-US" sz="1700" dirty="0">
                <a:solidFill>
                  <a:srgbClr val="FF0000"/>
                </a:solidFill>
              </a:rPr>
              <a:t>Choose</a:t>
            </a:r>
            <a:r>
              <a:rPr lang="en-US" sz="1700" dirty="0"/>
              <a:t>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a:t>
            </a:r>
            <a:r>
              <a:rPr lang="en-US" sz="1700" dirty="0">
                <a:solidFill>
                  <a:srgbClr val="00B050"/>
                </a:solidFill>
              </a:rPr>
              <a:t>choose</a:t>
            </a:r>
            <a:r>
              <a:rPr lang="en-US" sz="1700" dirty="0"/>
              <a:t>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a:t>
            </a:r>
            <a:r>
              <a:rPr lang="en-US" sz="1700" dirty="0">
                <a:solidFill>
                  <a:srgbClr val="0070C0"/>
                </a:solidFill>
              </a:rPr>
              <a:t>One or both of the intervals </a:t>
            </a:r>
            <a:r>
              <a:rPr lang="en-US" sz="1700" i="1" dirty="0">
                <a:solidFill>
                  <a:srgbClr val="0070C0"/>
                </a:solidFill>
              </a:rPr>
              <a:t>L</a:t>
            </a:r>
            <a:r>
              <a:rPr lang="en-US" sz="1700" baseline="-25000" dirty="0">
                <a:solidFill>
                  <a:srgbClr val="0070C0"/>
                </a:solidFill>
              </a:rPr>
              <a:t>1</a:t>
            </a:r>
            <a:r>
              <a:rPr lang="en-US" sz="1700" dirty="0">
                <a:solidFill>
                  <a:srgbClr val="0070C0"/>
                </a:solidFill>
              </a:rPr>
              <a:t>, </a:t>
            </a:r>
            <a:r>
              <a:rPr lang="en-US" sz="1700" i="1" dirty="0">
                <a:solidFill>
                  <a:srgbClr val="0070C0"/>
                </a:solidFill>
              </a:rPr>
              <a:t>R</a:t>
            </a:r>
            <a:r>
              <a:rPr lang="en-US" sz="1700" baseline="-25000" dirty="0">
                <a:solidFill>
                  <a:srgbClr val="0070C0"/>
                </a:solidFill>
              </a:rPr>
              <a:t>1</a:t>
            </a:r>
            <a:r>
              <a:rPr lang="en-US" sz="1700" dirty="0">
                <a:solidFill>
                  <a:srgbClr val="0070C0"/>
                </a:solidFill>
              </a:rPr>
              <a:t> contains infinitely many terms of the sequence. </a:t>
            </a:r>
          </a:p>
          <a:p>
            <a:pPr marL="0" indent="0">
              <a:buFontTx/>
              <a:buNone/>
              <a:defRPr/>
            </a:pPr>
            <a:r>
              <a:rPr lang="en-US" sz="1700" dirty="0"/>
              <a:t>[9] </a:t>
            </a:r>
            <a:r>
              <a:rPr lang="en-US" sz="1700" dirty="0">
                <a:solidFill>
                  <a:srgbClr val="0070C0"/>
                </a:solidFill>
              </a:rPr>
              <a:t>Choose</a:t>
            </a:r>
            <a:r>
              <a:rPr lang="en-US" sz="1700" dirty="0"/>
              <a:t> </a:t>
            </a:r>
            <a:r>
              <a:rPr lang="en-US" sz="1700" i="1" dirty="0"/>
              <a:t>I</a:t>
            </a:r>
            <a:r>
              <a:rPr lang="en-US" sz="1700" baseline="-25000" dirty="0"/>
              <a:t>2</a:t>
            </a:r>
            <a:r>
              <a:rPr lang="en-US" sz="1700" dirty="0"/>
              <a:t> to be one of these intervals and </a:t>
            </a:r>
            <a:r>
              <a:rPr lang="en-US" sz="1700" dirty="0">
                <a:solidFill>
                  <a:srgbClr val="7030A0"/>
                </a:solidFill>
              </a:rPr>
              <a:t>choose</a:t>
            </a:r>
            <a:r>
              <a:rPr lang="en-US" sz="1700" dirty="0"/>
              <a:t>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a:t>
            </a:r>
            <a:r>
              <a:rPr lang="en-US" sz="1700" dirty="0">
                <a:solidFill>
                  <a:srgbClr val="7030A0"/>
                </a:solidFill>
              </a:rPr>
              <a:t>This is always possible because </a:t>
            </a:r>
            <a:r>
              <a:rPr lang="en-US" sz="1700" i="1" dirty="0">
                <a:solidFill>
                  <a:srgbClr val="7030A0"/>
                </a:solidFill>
              </a:rPr>
              <a:t>I</a:t>
            </a:r>
            <a:r>
              <a:rPr lang="en-US" sz="1700" baseline="-25000" dirty="0">
                <a:solidFill>
                  <a:srgbClr val="7030A0"/>
                </a:solidFill>
              </a:rPr>
              <a:t>2</a:t>
            </a:r>
            <a:r>
              <a:rPr lang="en-US" sz="1700" dirty="0">
                <a:solidFill>
                  <a:srgbClr val="7030A0"/>
                </a:solidFill>
              </a:rPr>
              <a:t> contains infinitely many terms of the sequence.</a:t>
            </a:r>
            <a:r>
              <a:rPr lang="en-US" sz="1700" dirty="0"/>
              <a:t>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we get a nested sequence of intervals </a:t>
            </a:r>
            <a:r>
              <a:rPr lang="en-US" sz="1700" i="1" dirty="0"/>
              <a:t>I</a:t>
            </a:r>
            <a:r>
              <a:rPr lang="en-US" sz="1700" baseline="-25000" dirty="0"/>
              <a:t>1</a:t>
            </a:r>
            <a:r>
              <a:rPr lang="en-US" sz="1700" dirty="0"/>
              <a:t> ⊃ </a:t>
            </a:r>
            <a:r>
              <a:rPr lang="en-US" sz="1700" i="1" dirty="0"/>
              <a:t>I</a:t>
            </a:r>
            <a:r>
              <a:rPr lang="en-US" sz="1700" baseline="-25000" dirty="0"/>
              <a:t>2</a:t>
            </a:r>
            <a:r>
              <a:rPr lang="en-US" sz="1700" dirty="0"/>
              <a:t> ⊃ </a:t>
            </a:r>
            <a:r>
              <a:rPr lang="en-US" sz="1700" i="1" dirty="0"/>
              <a:t>I</a:t>
            </a:r>
            <a:r>
              <a:rPr lang="en-US" sz="1700" baseline="-25000" dirty="0"/>
              <a:t>3</a:t>
            </a:r>
            <a:r>
              <a:rPr lang="en-US" sz="1700" dirty="0"/>
              <a:t> ⊃ . . . </a:t>
            </a:r>
            <a:r>
              <a:rPr lang="en-US" sz="1700" i="1" dirty="0" err="1"/>
              <a:t>I</a:t>
            </a:r>
            <a:r>
              <a:rPr lang="en-US" sz="1700" i="1" baseline="-25000" dirty="0" err="1"/>
              <a:t>k</a:t>
            </a:r>
            <a:r>
              <a:rPr lang="en-US" sz="1700" dirty="0"/>
              <a:t> ⊃ . . . of length |</a:t>
            </a:r>
            <a:r>
              <a:rPr lang="en-US" sz="1700" i="1" dirty="0" err="1"/>
              <a:t>I</a:t>
            </a:r>
            <a:r>
              <a:rPr lang="en-US" sz="1700" i="1" baseline="-25000" dirty="0" err="1"/>
              <a:t>k</a:t>
            </a:r>
            <a:r>
              <a:rPr lang="en-US" sz="1700" dirty="0"/>
              <a:t>| = 2</a:t>
            </a:r>
            <a:r>
              <a:rPr lang="en-US" sz="1700" baseline="30000" dirty="0"/>
              <a:t>−</a:t>
            </a:r>
            <a:r>
              <a:rPr lang="en-US" sz="1700" i="1" baseline="30000" dirty="0"/>
              <a:t>k</a:t>
            </a:r>
            <a:r>
              <a:rPr lang="en-US" sz="1700" dirty="0"/>
              <a:t> (</a:t>
            </a:r>
            <a:r>
              <a:rPr lang="en-US" sz="1700" i="1" dirty="0"/>
              <a:t>M − m</a:t>
            </a:r>
            <a:r>
              <a:rPr lang="en-US" sz="1700" dirty="0"/>
              <a:t>), together with a subsequence (</a:t>
            </a:r>
            <a:r>
              <a:rPr lang="en-US" sz="1700" i="1" dirty="0" err="1"/>
              <a:t>x</a:t>
            </a:r>
            <a:r>
              <a:rPr lang="en-US" sz="1700" i="1" baseline="-25000" dirty="0" err="1"/>
              <a:t>nk</a:t>
            </a:r>
            <a:r>
              <a:rPr lang="en-US" sz="1700" dirty="0"/>
              <a:t>) such that </a:t>
            </a:r>
            <a:r>
              <a:rPr lang="en-US" sz="1700" i="1" dirty="0" err="1"/>
              <a:t>x</a:t>
            </a:r>
            <a:r>
              <a:rPr lang="en-US" sz="1700" i="1" baseline="-25000" dirty="0" err="1"/>
              <a:t>nk</a:t>
            </a:r>
            <a:r>
              <a:rPr lang="en-US" sz="1700" dirty="0"/>
              <a:t> ∈ </a:t>
            </a:r>
            <a:r>
              <a:rPr lang="en-US" sz="1700" i="1" dirty="0" err="1"/>
              <a:t>I</a:t>
            </a:r>
            <a:r>
              <a:rPr lang="en-US" sz="1700" i="1" baseline="-25000" dirty="0" err="1"/>
              <a:t>k</a:t>
            </a:r>
            <a:r>
              <a:rPr lang="en-US" sz="1700" dirty="0"/>
              <a:t>.</a:t>
            </a:r>
          </a:p>
          <a:p>
            <a:pPr marL="0" indent="0">
              <a:buFontTx/>
              <a:buNone/>
              <a:defRPr/>
            </a:pPr>
            <a:r>
              <a:rPr lang="en-US" sz="1700" dirty="0"/>
              <a:t>[13] Let </a:t>
            </a:r>
            <a:r>
              <a:rPr lang="en-US" sz="1700" dirty="0">
                <a:latin typeface="Symbol" pitchFamily="2" charset="2"/>
              </a:rPr>
              <a:t>e</a:t>
            </a:r>
            <a:r>
              <a:rPr lang="en-US" sz="1700" dirty="0"/>
              <a:t> &gt; 0 be given. </a:t>
            </a:r>
          </a:p>
          <a:p>
            <a:pPr marL="0" indent="0">
              <a:buFontTx/>
              <a:buNone/>
              <a:defRPr/>
            </a:pPr>
            <a:r>
              <a:rPr lang="en-US" sz="1700" dirty="0"/>
              <a:t>[14] Since |</a:t>
            </a:r>
            <a:r>
              <a:rPr lang="en-US" sz="1700" i="1" dirty="0" err="1"/>
              <a:t>I</a:t>
            </a:r>
            <a:r>
              <a:rPr lang="en-US" sz="1700" i="1" baseline="-25000" dirty="0" err="1"/>
              <a:t>k</a:t>
            </a:r>
            <a:r>
              <a:rPr lang="en-US" sz="1700" dirty="0"/>
              <a:t>| → 0 as </a:t>
            </a:r>
            <a:r>
              <a:rPr lang="en-US" sz="1700" i="1" dirty="0"/>
              <a:t>k</a:t>
            </a:r>
            <a:r>
              <a:rPr lang="en-US" sz="1700" dirty="0"/>
              <a:t> → ∞, there exists K ∈ N such that |</a:t>
            </a:r>
            <a:r>
              <a:rPr lang="en-US" sz="1700" i="1" dirty="0" err="1"/>
              <a:t>I</a:t>
            </a:r>
            <a:r>
              <a:rPr lang="en-US" sz="1700" i="1" baseline="-25000" dirty="0" err="1"/>
              <a:t>k</a:t>
            </a:r>
            <a:r>
              <a:rPr lang="en-US" sz="1700" dirty="0"/>
              <a:t>| &lt; </a:t>
            </a:r>
            <a:r>
              <a:rPr lang="en-US" sz="1700" dirty="0">
                <a:latin typeface="Symbol" pitchFamily="2" charset="2"/>
              </a:rPr>
              <a:t>e</a:t>
            </a:r>
            <a:r>
              <a:rPr lang="en-US" sz="1700" dirty="0"/>
              <a:t> for all </a:t>
            </a:r>
            <a:r>
              <a:rPr lang="en-US" sz="1700" i="1" dirty="0"/>
              <a:t>k</a:t>
            </a:r>
            <a:r>
              <a:rPr lang="en-US" sz="1700" dirty="0"/>
              <a:t> &gt; </a:t>
            </a:r>
            <a:r>
              <a:rPr lang="en-US" sz="1700" i="1" dirty="0"/>
              <a:t>K</a:t>
            </a:r>
            <a:r>
              <a:rPr lang="en-US" sz="1700" dirty="0"/>
              <a:t>. </a:t>
            </a:r>
          </a:p>
          <a:p>
            <a:pPr marL="0" indent="0">
              <a:buFontTx/>
              <a:buNone/>
              <a:defRPr/>
            </a:pPr>
            <a:r>
              <a:rPr lang="en-US" sz="1700" dirty="0"/>
              <a:t>[15] Furthermore, since </a:t>
            </a:r>
            <a:r>
              <a:rPr lang="en-US" sz="1700" i="1" dirty="0" err="1"/>
              <a:t>x</a:t>
            </a:r>
            <a:r>
              <a:rPr lang="en-US" sz="1700" i="1" baseline="-25000" dirty="0" err="1"/>
              <a:t>nk</a:t>
            </a:r>
            <a:r>
              <a:rPr lang="en-US" sz="1700" dirty="0"/>
              <a:t> ∈ </a:t>
            </a:r>
            <a:r>
              <a:rPr lang="en-US" sz="1700" i="1" dirty="0"/>
              <a:t>I</a:t>
            </a:r>
            <a:r>
              <a:rPr lang="en-US" sz="1700" i="1" baseline="-25000" dirty="0"/>
              <a:t>K</a:t>
            </a:r>
            <a:r>
              <a:rPr lang="en-US" sz="1700" dirty="0"/>
              <a:t> for all </a:t>
            </a:r>
            <a:r>
              <a:rPr lang="en-US" sz="1700" i="1" dirty="0"/>
              <a:t>k</a:t>
            </a:r>
            <a:r>
              <a:rPr lang="en-US" sz="1700" dirty="0"/>
              <a:t> &gt; </a:t>
            </a:r>
            <a:r>
              <a:rPr lang="en-US" sz="1700" i="1" dirty="0"/>
              <a:t>K</a:t>
            </a:r>
            <a:r>
              <a:rPr lang="en-US" sz="1700" dirty="0"/>
              <a:t> we have |</a:t>
            </a:r>
            <a:r>
              <a:rPr lang="en-US" sz="1700" i="1" dirty="0" err="1"/>
              <a:t>x</a:t>
            </a:r>
            <a:r>
              <a:rPr lang="en-US" sz="1700" i="1" baseline="-25000" dirty="0" err="1"/>
              <a:t>nj</a:t>
            </a:r>
            <a:r>
              <a:rPr lang="en-US" sz="1700" i="1" dirty="0"/>
              <a:t> − </a:t>
            </a:r>
            <a:r>
              <a:rPr lang="en-US" sz="1700" i="1" dirty="0" err="1"/>
              <a:t>x</a:t>
            </a:r>
            <a:r>
              <a:rPr lang="en-US" sz="1700" i="1" baseline="-25000" dirty="0" err="1"/>
              <a:t>nk</a:t>
            </a:r>
            <a:r>
              <a:rPr lang="en-US" sz="1700" dirty="0"/>
              <a:t>| &lt; </a:t>
            </a:r>
            <a:r>
              <a:rPr lang="en-US" sz="1700" dirty="0">
                <a:latin typeface="Symbol" pitchFamily="2" charset="2"/>
              </a:rPr>
              <a:t>e</a:t>
            </a:r>
            <a:r>
              <a:rPr lang="en-US" sz="1700" dirty="0"/>
              <a:t> for all </a:t>
            </a:r>
            <a:r>
              <a:rPr lang="en-US" sz="1700" i="1" dirty="0"/>
              <a:t>j, k</a:t>
            </a:r>
            <a:r>
              <a:rPr lang="en-US" sz="1700" dirty="0"/>
              <a:t> &gt; </a:t>
            </a:r>
            <a:r>
              <a:rPr lang="en-US" sz="1700" i="1" dirty="0"/>
              <a:t>K</a:t>
            </a:r>
            <a:r>
              <a:rPr lang="en-US" sz="1700" dirty="0"/>
              <a:t>.</a:t>
            </a:r>
          </a:p>
          <a:p>
            <a:pPr marL="0" indent="0">
              <a:buFontTx/>
              <a:buNone/>
              <a:defRPr/>
            </a:pPr>
            <a:r>
              <a:rPr lang="en-US" sz="1700" dirty="0"/>
              <a:t>[16] This proves that (</a:t>
            </a:r>
            <a:r>
              <a:rPr lang="en-US" sz="1700" i="1" dirty="0" err="1"/>
              <a:t>x</a:t>
            </a:r>
            <a:r>
              <a:rPr lang="en-US" sz="1700" i="1" baseline="-25000" dirty="0" err="1"/>
              <a:t>nk</a:t>
            </a:r>
            <a:r>
              <a:rPr lang="en-US" sz="1700" dirty="0"/>
              <a:t>) is a Cauchy sequence, and therefore it converges by Theorem 3.46.			(Hunter, 2014, p. 89)</a:t>
            </a:r>
          </a:p>
          <a:p>
            <a:pPr>
              <a:defRPr/>
            </a:pPr>
            <a:endParaRPr lang="en-US" altLang="en-US" dirty="0"/>
          </a:p>
        </p:txBody>
      </p:sp>
      <p:sp>
        <p:nvSpPr>
          <p:cNvPr id="21507" name="Rounded Rectangle 1">
            <a:extLst>
              <a:ext uri="{FF2B5EF4-FFF2-40B4-BE49-F238E27FC236}">
                <a16:creationId xmlns:a16="http://schemas.microsoft.com/office/drawing/2014/main" id="{3D3A2F8F-1D20-BDC0-1D7F-6AD60E018504}"/>
              </a:ext>
            </a:extLst>
          </p:cNvPr>
          <p:cNvSpPr>
            <a:spLocks noChangeArrowheads="1"/>
          </p:cNvSpPr>
          <p:nvPr/>
        </p:nvSpPr>
        <p:spPr bwMode="auto">
          <a:xfrm>
            <a:off x="171450" y="5124450"/>
            <a:ext cx="8153400" cy="1371600"/>
          </a:xfrm>
          <a:prstGeom prst="roundRect">
            <a:avLst>
              <a:gd name="adj" fmla="val 16667"/>
            </a:avLst>
          </a:prstGeom>
          <a:solidFill>
            <a:srgbClr val="00C814"/>
          </a:solidFill>
          <a:ln w="9525">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dirty="0">
                <a:solidFill>
                  <a:srgbClr val="000000"/>
                </a:solidFill>
              </a:rPr>
              <a:t>Lines 5, 8, and 10 are observations that justify why it is possible to perform the instructions in lines 6 and 9. </a:t>
            </a:r>
          </a:p>
        </p:txBody>
      </p:sp>
    </p:spTree>
    <p:extLst>
      <p:ext uri="{BB962C8B-B14F-4D97-AF65-F5344CB8AC3E}">
        <p14:creationId xmlns:p14="http://schemas.microsoft.com/office/powerpoint/2010/main" val="1114470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8D1101B-5064-1202-810C-1D86C24A6208}"/>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44317AB9-F53B-8716-0CD4-1AFEB901D860}"/>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Choose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Choose </a:t>
            </a:r>
            <a:r>
              <a:rPr lang="en-US" sz="1700" i="1" dirty="0"/>
              <a:t>I</a:t>
            </a:r>
            <a:r>
              <a:rPr lang="en-US" sz="1700" baseline="-25000" dirty="0"/>
              <a:t>2</a:t>
            </a:r>
            <a:r>
              <a:rPr lang="en-US" sz="1700" dirty="0"/>
              <a:t> to be one of these intervals and choose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a:t>
            </a:r>
            <a:r>
              <a:rPr lang="en-US" sz="1700" dirty="0">
                <a:solidFill>
                  <a:srgbClr val="FF0000"/>
                </a:solidFill>
              </a:rPr>
              <a:t>we get a nested sequence of intervals </a:t>
            </a:r>
            <a:r>
              <a:rPr lang="en-US" sz="1700" i="1" dirty="0">
                <a:solidFill>
                  <a:srgbClr val="FF0000"/>
                </a:solidFill>
              </a:rPr>
              <a:t>I</a:t>
            </a:r>
            <a:r>
              <a:rPr lang="en-US" sz="1700" baseline="-25000" dirty="0">
                <a:solidFill>
                  <a:srgbClr val="FF0000"/>
                </a:solidFill>
              </a:rPr>
              <a:t>1</a:t>
            </a:r>
            <a:r>
              <a:rPr lang="en-US" sz="1700" dirty="0">
                <a:solidFill>
                  <a:srgbClr val="FF0000"/>
                </a:solidFill>
              </a:rPr>
              <a:t> ⊃ </a:t>
            </a:r>
            <a:r>
              <a:rPr lang="en-US" sz="1700" i="1" dirty="0">
                <a:solidFill>
                  <a:srgbClr val="FF0000"/>
                </a:solidFill>
              </a:rPr>
              <a:t>I</a:t>
            </a:r>
            <a:r>
              <a:rPr lang="en-US" sz="1700" baseline="-25000" dirty="0">
                <a:solidFill>
                  <a:srgbClr val="FF0000"/>
                </a:solidFill>
              </a:rPr>
              <a:t>2</a:t>
            </a:r>
            <a:r>
              <a:rPr lang="en-US" sz="1700" dirty="0">
                <a:solidFill>
                  <a:srgbClr val="FF0000"/>
                </a:solidFill>
              </a:rPr>
              <a:t> ⊃ </a:t>
            </a:r>
            <a:r>
              <a:rPr lang="en-US" sz="1700" i="1" dirty="0">
                <a:solidFill>
                  <a:srgbClr val="FF0000"/>
                </a:solidFill>
              </a:rPr>
              <a:t>I</a:t>
            </a:r>
            <a:r>
              <a:rPr lang="en-US" sz="1700" baseline="-25000" dirty="0">
                <a:solidFill>
                  <a:srgbClr val="FF0000"/>
                </a:solidFill>
              </a:rPr>
              <a:t>3</a:t>
            </a:r>
            <a:r>
              <a:rPr lang="en-US" sz="1700" dirty="0">
                <a:solidFill>
                  <a:srgbClr val="FF0000"/>
                </a:solidFill>
              </a:rPr>
              <a:t> ⊃ . . .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 . . . of length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 2</a:t>
            </a:r>
            <a:r>
              <a:rPr lang="en-US" sz="1700" baseline="30000" dirty="0">
                <a:solidFill>
                  <a:srgbClr val="FF0000"/>
                </a:solidFill>
              </a:rPr>
              <a:t>−</a:t>
            </a:r>
            <a:r>
              <a:rPr lang="en-US" sz="1700" i="1" baseline="30000" dirty="0">
                <a:solidFill>
                  <a:srgbClr val="FF0000"/>
                </a:solidFill>
              </a:rPr>
              <a:t>k</a:t>
            </a:r>
            <a:r>
              <a:rPr lang="en-US" sz="1700" dirty="0">
                <a:solidFill>
                  <a:srgbClr val="FF0000"/>
                </a:solidFill>
              </a:rPr>
              <a:t> (</a:t>
            </a:r>
            <a:r>
              <a:rPr lang="en-US" sz="1700" i="1" dirty="0">
                <a:solidFill>
                  <a:srgbClr val="FF0000"/>
                </a:solidFill>
              </a:rPr>
              <a:t>M − m</a:t>
            </a:r>
            <a:r>
              <a:rPr lang="en-US" sz="1700" dirty="0">
                <a:solidFill>
                  <a:srgbClr val="FF0000"/>
                </a:solidFill>
              </a:rPr>
              <a:t>), together with a subsequence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such that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a:t>
            </a:r>
          </a:p>
          <a:p>
            <a:pPr marL="0" indent="0">
              <a:buFontTx/>
              <a:buNone/>
              <a:defRPr/>
            </a:pPr>
            <a:r>
              <a:rPr lang="en-US" sz="1700" dirty="0">
                <a:solidFill>
                  <a:srgbClr val="FF0000"/>
                </a:solidFill>
              </a:rPr>
              <a:t>[13] Let </a:t>
            </a:r>
            <a:r>
              <a:rPr lang="en-US" sz="1700" dirty="0">
                <a:solidFill>
                  <a:srgbClr val="FF0000"/>
                </a:solidFill>
                <a:latin typeface="Symbol" pitchFamily="2" charset="2"/>
              </a:rPr>
              <a:t>e</a:t>
            </a:r>
            <a:r>
              <a:rPr lang="en-US" sz="1700" dirty="0">
                <a:solidFill>
                  <a:srgbClr val="FF0000"/>
                </a:solidFill>
              </a:rPr>
              <a:t> &gt; 0 be given. </a:t>
            </a:r>
          </a:p>
          <a:p>
            <a:pPr marL="0" indent="0">
              <a:buFontTx/>
              <a:buNone/>
              <a:defRPr/>
            </a:pPr>
            <a:r>
              <a:rPr lang="en-US" sz="1700" dirty="0">
                <a:solidFill>
                  <a:srgbClr val="FF0000"/>
                </a:solidFill>
              </a:rPr>
              <a:t>[14] Since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 0 as </a:t>
            </a:r>
            <a:r>
              <a:rPr lang="en-US" sz="1700" i="1" dirty="0">
                <a:solidFill>
                  <a:srgbClr val="FF0000"/>
                </a:solidFill>
              </a:rPr>
              <a:t>k</a:t>
            </a:r>
            <a:r>
              <a:rPr lang="en-US" sz="1700" dirty="0">
                <a:solidFill>
                  <a:srgbClr val="FF0000"/>
                </a:solidFill>
              </a:rPr>
              <a:t> → ∞, there exists K ∈ N such that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&lt; </a:t>
            </a:r>
            <a:r>
              <a:rPr lang="en-US" sz="1700" dirty="0">
                <a:solidFill>
                  <a:srgbClr val="FF0000"/>
                </a:solidFill>
                <a:latin typeface="Symbol" pitchFamily="2" charset="2"/>
              </a:rPr>
              <a:t>e</a:t>
            </a:r>
            <a:r>
              <a:rPr lang="en-US" sz="1700" dirty="0">
                <a:solidFill>
                  <a:srgbClr val="FF0000"/>
                </a:solidFill>
              </a:rPr>
              <a:t> for all </a:t>
            </a:r>
            <a:r>
              <a:rPr lang="en-US" sz="1700" i="1" dirty="0">
                <a:solidFill>
                  <a:srgbClr val="FF0000"/>
                </a:solidFill>
              </a:rPr>
              <a:t>k</a:t>
            </a:r>
            <a:r>
              <a:rPr lang="en-US" sz="1700" dirty="0">
                <a:solidFill>
                  <a:srgbClr val="FF0000"/>
                </a:solidFill>
              </a:rPr>
              <a:t> &gt; </a:t>
            </a:r>
            <a:r>
              <a:rPr lang="en-US" sz="1700" i="1" dirty="0">
                <a:solidFill>
                  <a:srgbClr val="FF0000"/>
                </a:solidFill>
              </a:rPr>
              <a:t>K</a:t>
            </a:r>
            <a:r>
              <a:rPr lang="en-US" sz="1700" dirty="0">
                <a:solidFill>
                  <a:srgbClr val="FF0000"/>
                </a:solidFill>
              </a:rPr>
              <a:t>. </a:t>
            </a:r>
          </a:p>
          <a:p>
            <a:pPr marL="0" indent="0">
              <a:buFontTx/>
              <a:buNone/>
              <a:defRPr/>
            </a:pPr>
            <a:r>
              <a:rPr lang="en-US" sz="1700" dirty="0">
                <a:solidFill>
                  <a:srgbClr val="FF0000"/>
                </a:solidFill>
              </a:rPr>
              <a:t>[15] Furthermore, since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 </a:t>
            </a:r>
            <a:r>
              <a:rPr lang="en-US" sz="1700" i="1" dirty="0">
                <a:solidFill>
                  <a:srgbClr val="FF0000"/>
                </a:solidFill>
              </a:rPr>
              <a:t>I</a:t>
            </a:r>
            <a:r>
              <a:rPr lang="en-US" sz="1700" i="1" baseline="-25000" dirty="0">
                <a:solidFill>
                  <a:srgbClr val="FF0000"/>
                </a:solidFill>
              </a:rPr>
              <a:t>K</a:t>
            </a:r>
            <a:r>
              <a:rPr lang="en-US" sz="1700" dirty="0">
                <a:solidFill>
                  <a:srgbClr val="FF0000"/>
                </a:solidFill>
              </a:rPr>
              <a:t> for all </a:t>
            </a:r>
            <a:r>
              <a:rPr lang="en-US" sz="1700" i="1" dirty="0">
                <a:solidFill>
                  <a:srgbClr val="FF0000"/>
                </a:solidFill>
              </a:rPr>
              <a:t>k</a:t>
            </a:r>
            <a:r>
              <a:rPr lang="en-US" sz="1700" dirty="0">
                <a:solidFill>
                  <a:srgbClr val="FF0000"/>
                </a:solidFill>
              </a:rPr>
              <a:t> &gt; </a:t>
            </a:r>
            <a:r>
              <a:rPr lang="en-US" sz="1700" i="1" dirty="0">
                <a:solidFill>
                  <a:srgbClr val="FF0000"/>
                </a:solidFill>
              </a:rPr>
              <a:t>K</a:t>
            </a:r>
            <a:r>
              <a:rPr lang="en-US" sz="1700" dirty="0">
                <a:solidFill>
                  <a:srgbClr val="FF0000"/>
                </a:solidFill>
              </a:rPr>
              <a:t> we have |</a:t>
            </a:r>
            <a:r>
              <a:rPr lang="en-US" sz="1700" i="1" dirty="0" err="1">
                <a:solidFill>
                  <a:srgbClr val="FF0000"/>
                </a:solidFill>
              </a:rPr>
              <a:t>x</a:t>
            </a:r>
            <a:r>
              <a:rPr lang="en-US" sz="1700" i="1" baseline="-25000" dirty="0" err="1">
                <a:solidFill>
                  <a:srgbClr val="FF0000"/>
                </a:solidFill>
              </a:rPr>
              <a:t>nj</a:t>
            </a:r>
            <a:r>
              <a:rPr lang="en-US" sz="1700" i="1" dirty="0">
                <a:solidFill>
                  <a:srgbClr val="FF0000"/>
                </a:solidFill>
              </a:rPr>
              <a:t> −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&lt; </a:t>
            </a:r>
            <a:r>
              <a:rPr lang="en-US" sz="1700" dirty="0">
                <a:solidFill>
                  <a:srgbClr val="FF0000"/>
                </a:solidFill>
                <a:latin typeface="Symbol" pitchFamily="2" charset="2"/>
              </a:rPr>
              <a:t>e</a:t>
            </a:r>
            <a:r>
              <a:rPr lang="en-US" sz="1700" dirty="0">
                <a:solidFill>
                  <a:srgbClr val="FF0000"/>
                </a:solidFill>
              </a:rPr>
              <a:t> for all </a:t>
            </a:r>
            <a:r>
              <a:rPr lang="en-US" sz="1700" i="1" dirty="0">
                <a:solidFill>
                  <a:srgbClr val="FF0000"/>
                </a:solidFill>
              </a:rPr>
              <a:t>j, k</a:t>
            </a:r>
            <a:r>
              <a:rPr lang="en-US" sz="1700" dirty="0">
                <a:solidFill>
                  <a:srgbClr val="FF0000"/>
                </a:solidFill>
              </a:rPr>
              <a:t> &gt; </a:t>
            </a:r>
            <a:r>
              <a:rPr lang="en-US" sz="1700" i="1" dirty="0">
                <a:solidFill>
                  <a:srgbClr val="FF0000"/>
                </a:solidFill>
              </a:rPr>
              <a:t>K</a:t>
            </a:r>
            <a:r>
              <a:rPr lang="en-US" sz="1700" dirty="0">
                <a:solidFill>
                  <a:srgbClr val="FF0000"/>
                </a:solidFill>
              </a:rPr>
              <a:t>.</a:t>
            </a:r>
          </a:p>
          <a:p>
            <a:pPr marL="0" indent="0">
              <a:buFontTx/>
              <a:buNone/>
              <a:defRPr/>
            </a:pPr>
            <a:r>
              <a:rPr lang="en-US" sz="1700" dirty="0">
                <a:solidFill>
                  <a:srgbClr val="FF0000"/>
                </a:solidFill>
              </a:rPr>
              <a:t>[16] This proves that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is a Cauchy sequence, and therefore it converges by Theorem 3.46.		</a:t>
            </a:r>
            <a:r>
              <a:rPr lang="en-US" sz="1700" dirty="0"/>
              <a:t>	(Hunter, 2014, p. 89)</a:t>
            </a:r>
          </a:p>
          <a:p>
            <a:pPr>
              <a:defRPr/>
            </a:pPr>
            <a:endParaRPr lang="en-US" altLang="en-US" dirty="0"/>
          </a:p>
        </p:txBody>
      </p:sp>
      <p:sp>
        <p:nvSpPr>
          <p:cNvPr id="20483" name="Rounded Rectangle 1">
            <a:extLst>
              <a:ext uri="{FF2B5EF4-FFF2-40B4-BE49-F238E27FC236}">
                <a16:creationId xmlns:a16="http://schemas.microsoft.com/office/drawing/2014/main" id="{74FF675B-6D28-7249-4466-8566329E4CF1}"/>
              </a:ext>
            </a:extLst>
          </p:cNvPr>
          <p:cNvSpPr>
            <a:spLocks noChangeArrowheads="1"/>
          </p:cNvSpPr>
          <p:nvPr/>
        </p:nvSpPr>
        <p:spPr bwMode="auto">
          <a:xfrm>
            <a:off x="152400" y="1211263"/>
            <a:ext cx="8153400" cy="1371600"/>
          </a:xfrm>
          <a:prstGeom prst="roundRect">
            <a:avLst>
              <a:gd name="adj" fmla="val 16667"/>
            </a:avLst>
          </a:prstGeom>
          <a:solidFill>
            <a:srgbClr val="00C814"/>
          </a:solidFill>
          <a:ln w="9525">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a:solidFill>
                  <a:srgbClr val="000000"/>
                </a:solidFill>
              </a:rPr>
              <a:t>The proof concludes by verifying that the sequence of terms that was produced was, in fact, a convergent subsequence.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8D1101B-5064-1202-810C-1D86C24A6208}"/>
              </a:ext>
            </a:extLst>
          </p:cNvPr>
          <p:cNvSpPr>
            <a:spLocks noGrp="1" noChangeArrowheads="1"/>
          </p:cNvSpPr>
          <p:nvPr>
            <p:ph type="title"/>
          </p:nvPr>
        </p:nvSpPr>
        <p:spPr/>
        <p:txBody>
          <a:bodyPr/>
          <a:lstStyle/>
          <a:p>
            <a:pPr eaLnBrk="1" hangingPunct="1">
              <a:defRPr/>
            </a:pPr>
            <a:endParaRPr lang="en-US" altLang="en-US" dirty="0">
              <a:effectLst>
                <a:outerShdw blurRad="38100" dist="38100" dir="2700000" algn="tl">
                  <a:srgbClr val="C0C0C0"/>
                </a:outerShdw>
              </a:effectLst>
            </a:endParaRPr>
          </a:p>
        </p:txBody>
      </p:sp>
      <p:sp>
        <p:nvSpPr>
          <p:cNvPr id="16386" name="Rectangle 3">
            <a:extLst>
              <a:ext uri="{FF2B5EF4-FFF2-40B4-BE49-F238E27FC236}">
                <a16:creationId xmlns:a16="http://schemas.microsoft.com/office/drawing/2014/main" id="{44317AB9-F53B-8716-0CD4-1AFEB901D860}"/>
              </a:ext>
            </a:extLst>
          </p:cNvPr>
          <p:cNvSpPr>
            <a:spLocks noGrp="1" noChangeArrowheads="1"/>
          </p:cNvSpPr>
          <p:nvPr>
            <p:ph type="body" idx="1"/>
          </p:nvPr>
        </p:nvSpPr>
        <p:spPr>
          <a:xfrm>
            <a:off x="0" y="0"/>
            <a:ext cx="8991600" cy="6781800"/>
          </a:xfrm>
        </p:spPr>
        <p:txBody>
          <a:bodyPr/>
          <a:lstStyle/>
          <a:p>
            <a:pPr marL="0" indent="0">
              <a:buFontTx/>
              <a:buNone/>
              <a:defRPr/>
            </a:pPr>
            <a:r>
              <a:rPr lang="en-US" sz="1700" dirty="0"/>
              <a:t>[1] Proof. Suppose that (</a:t>
            </a:r>
            <a:r>
              <a:rPr lang="en-US" sz="1700" i="1" dirty="0" err="1"/>
              <a:t>x</a:t>
            </a:r>
            <a:r>
              <a:rPr lang="en-US" sz="1700" i="1" baseline="-25000" dirty="0" err="1"/>
              <a:t>n</a:t>
            </a:r>
            <a:r>
              <a:rPr lang="en-US" sz="1700" dirty="0"/>
              <a:t>) is a bounded sequence of real numbers. </a:t>
            </a:r>
          </a:p>
          <a:p>
            <a:pPr marL="0" indent="0">
              <a:buFontTx/>
              <a:buNone/>
              <a:defRPr/>
            </a:pPr>
            <a:r>
              <a:rPr lang="en-US" sz="1700" dirty="0"/>
              <a:t>[2] Let </a:t>
            </a:r>
            <a:r>
              <a:rPr lang="en-US" sz="1700" i="1" dirty="0"/>
              <a:t>M</a:t>
            </a:r>
            <a:r>
              <a:rPr lang="en-US" sz="1700" dirty="0"/>
              <a:t> = </a:t>
            </a:r>
            <a:r>
              <a:rPr lang="en-US" sz="1700" dirty="0" err="1"/>
              <a:t>sup</a:t>
            </a:r>
            <a:r>
              <a:rPr lang="en-US" sz="1700" i="1" baseline="-25000" dirty="0" err="1"/>
              <a:t>n</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 </a:t>
            </a:r>
            <a:r>
              <a:rPr lang="en-US" sz="1700" i="1" dirty="0"/>
              <a:t>m</a:t>
            </a:r>
            <a:r>
              <a:rPr lang="en-US" sz="1700" dirty="0"/>
              <a:t> = </a:t>
            </a:r>
            <a:r>
              <a:rPr lang="en-US" sz="1700" dirty="0" err="1"/>
              <a:t>inf</a:t>
            </a:r>
            <a:r>
              <a:rPr lang="en-US" sz="1700" baseline="-25000" dirty="0" err="1"/>
              <a:t>∈</a:t>
            </a:r>
            <a:r>
              <a:rPr lang="en-US" sz="1700" b="1" baseline="-25000" dirty="0" err="1"/>
              <a:t>N</a:t>
            </a:r>
            <a:r>
              <a:rPr lang="en-US" sz="1700" i="1" dirty="0"/>
              <a:t> </a:t>
            </a:r>
            <a:r>
              <a:rPr lang="en-US" sz="1700" i="1" dirty="0" err="1"/>
              <a:t>x</a:t>
            </a:r>
            <a:r>
              <a:rPr lang="en-US" sz="1700" i="1" baseline="-25000" dirty="0" err="1"/>
              <a:t>n</a:t>
            </a:r>
            <a:r>
              <a:rPr lang="en-US" sz="1700" dirty="0"/>
              <a:t> ,</a:t>
            </a:r>
          </a:p>
          <a:p>
            <a:pPr marL="0" indent="0">
              <a:buFontTx/>
              <a:buNone/>
              <a:defRPr/>
            </a:pPr>
            <a:r>
              <a:rPr lang="en-US" sz="1700" dirty="0"/>
              <a:t>[3] and define the closed interval </a:t>
            </a:r>
            <a:r>
              <a:rPr lang="en-US" sz="1700" i="1" dirty="0"/>
              <a:t>I</a:t>
            </a:r>
            <a:r>
              <a:rPr lang="en-US" sz="1700" baseline="-25000" dirty="0"/>
              <a:t>0</a:t>
            </a:r>
            <a:r>
              <a:rPr lang="en-US" sz="1700" dirty="0"/>
              <a:t> = [</a:t>
            </a:r>
            <a:r>
              <a:rPr lang="en-US" sz="1700" i="1" dirty="0"/>
              <a:t>m</a:t>
            </a:r>
            <a:r>
              <a:rPr lang="en-US" sz="1700" dirty="0"/>
              <a:t>, </a:t>
            </a:r>
            <a:r>
              <a:rPr lang="en-US" sz="1700" i="1" dirty="0"/>
              <a:t>M</a:t>
            </a:r>
            <a:r>
              <a:rPr lang="en-US" sz="1700" dirty="0"/>
              <a:t>].</a:t>
            </a:r>
          </a:p>
          <a:p>
            <a:pPr marL="0" indent="0">
              <a:buFontTx/>
              <a:buNone/>
              <a:defRPr/>
            </a:pPr>
            <a:r>
              <a:rPr lang="en-US" sz="1700" dirty="0"/>
              <a:t>[4] Divide</a:t>
            </a:r>
            <a:r>
              <a:rPr lang="en-US" sz="1700" i="1" dirty="0"/>
              <a:t> I</a:t>
            </a:r>
            <a:r>
              <a:rPr lang="en-US" sz="1700" baseline="-25000" dirty="0"/>
              <a:t>0</a:t>
            </a:r>
            <a:r>
              <a:rPr lang="en-US" sz="1700" dirty="0"/>
              <a:t> = </a:t>
            </a:r>
            <a:r>
              <a:rPr lang="en-US" sz="1700" i="1" dirty="0"/>
              <a:t>L</a:t>
            </a:r>
            <a:r>
              <a:rPr lang="en-US" sz="1700" baseline="-25000" dirty="0"/>
              <a:t>0</a:t>
            </a:r>
            <a:r>
              <a:rPr lang="en-US" sz="1700" dirty="0"/>
              <a:t> ∪ </a:t>
            </a:r>
            <a:r>
              <a:rPr lang="en-US" sz="1700" i="1" dirty="0"/>
              <a:t>R</a:t>
            </a:r>
            <a:r>
              <a:rPr lang="en-US" sz="1700" baseline="-25000" dirty="0"/>
              <a:t>0</a:t>
            </a:r>
            <a:r>
              <a:rPr lang="en-US" sz="1700" dirty="0"/>
              <a:t> in half into two closed intervals, where </a:t>
            </a:r>
            <a:r>
              <a:rPr lang="en-US" sz="1700" i="1" dirty="0"/>
              <a:t>L</a:t>
            </a:r>
            <a:r>
              <a:rPr lang="en-US" sz="1700" baseline="-25000" dirty="0"/>
              <a:t>0</a:t>
            </a:r>
            <a:r>
              <a:rPr lang="en-US" sz="1700" dirty="0"/>
              <a:t> = [</a:t>
            </a:r>
            <a:r>
              <a:rPr lang="en-US" sz="1700" i="1" dirty="0"/>
              <a:t>m</a:t>
            </a:r>
            <a:r>
              <a:rPr lang="en-US" sz="1700" dirty="0"/>
              <a:t>, (</a:t>
            </a:r>
            <a:r>
              <a:rPr lang="en-US" sz="1700" i="1" dirty="0"/>
              <a:t>m</a:t>
            </a:r>
            <a:r>
              <a:rPr lang="en-US" sz="1700" dirty="0"/>
              <a:t> + </a:t>
            </a:r>
            <a:r>
              <a:rPr lang="en-US" sz="1700" i="1" dirty="0"/>
              <a:t>M</a:t>
            </a:r>
            <a:r>
              <a:rPr lang="en-US" sz="1700" dirty="0"/>
              <a:t>)/2], </a:t>
            </a:r>
            <a:r>
              <a:rPr lang="en-US" sz="1700" i="1" dirty="0"/>
              <a:t>R</a:t>
            </a:r>
            <a:r>
              <a:rPr lang="en-US" sz="1700" baseline="-25000" dirty="0"/>
              <a:t>0</a:t>
            </a:r>
            <a:r>
              <a:rPr lang="en-US" sz="1700" dirty="0"/>
              <a:t> = [(</a:t>
            </a:r>
            <a:r>
              <a:rPr lang="en-US" sz="1700" i="1" dirty="0"/>
              <a:t>m</a:t>
            </a:r>
            <a:r>
              <a:rPr lang="en-US" sz="1700" dirty="0"/>
              <a:t> + </a:t>
            </a:r>
            <a:r>
              <a:rPr lang="en-US" sz="1700" i="1" dirty="0"/>
              <a:t>M</a:t>
            </a:r>
            <a:r>
              <a:rPr lang="en-US" sz="1700" dirty="0"/>
              <a:t>)/2, </a:t>
            </a:r>
            <a:r>
              <a:rPr lang="en-US" sz="1700" i="1" dirty="0"/>
              <a:t>M</a:t>
            </a:r>
            <a:r>
              <a:rPr lang="en-US" sz="1700" dirty="0"/>
              <a:t>].</a:t>
            </a:r>
          </a:p>
          <a:p>
            <a:pPr marL="0" indent="0">
              <a:buFontTx/>
              <a:buNone/>
              <a:defRPr/>
            </a:pPr>
            <a:r>
              <a:rPr lang="en-US" sz="1700" dirty="0"/>
              <a:t>[5] At least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contains infinitely many terms of the sequence, meaning that </a:t>
            </a:r>
            <a:r>
              <a:rPr lang="en-US" sz="1700" i="1" dirty="0" err="1"/>
              <a:t>x</a:t>
            </a:r>
            <a:r>
              <a:rPr lang="en-US" sz="1700" i="1" baseline="-25000" dirty="0" err="1"/>
              <a:t>n</a:t>
            </a:r>
            <a:r>
              <a:rPr lang="en-US" sz="1700" dirty="0"/>
              <a:t> ∈ </a:t>
            </a:r>
            <a:r>
              <a:rPr lang="en-US" sz="1700" i="1" dirty="0"/>
              <a:t>L</a:t>
            </a:r>
            <a:r>
              <a:rPr lang="en-US" sz="1700" baseline="-25000" dirty="0"/>
              <a:t>0</a:t>
            </a:r>
            <a:r>
              <a:rPr lang="en-US" sz="1700" dirty="0"/>
              <a:t> or </a:t>
            </a:r>
            <a:r>
              <a:rPr lang="en-US" sz="1700" i="1" dirty="0" err="1"/>
              <a:t>x</a:t>
            </a:r>
            <a:r>
              <a:rPr lang="en-US" sz="1700" i="1" baseline="-25000" dirty="0" err="1"/>
              <a:t>n</a:t>
            </a:r>
            <a:r>
              <a:rPr lang="en-US" sz="1700" dirty="0"/>
              <a:t> ∈ </a:t>
            </a:r>
            <a:r>
              <a:rPr lang="en-US" sz="1700" i="1" dirty="0"/>
              <a:t>R</a:t>
            </a:r>
            <a:r>
              <a:rPr lang="en-US" sz="1700" baseline="-25000" dirty="0"/>
              <a:t>0</a:t>
            </a:r>
            <a:r>
              <a:rPr lang="en-US" sz="1700" dirty="0"/>
              <a:t> for infinitely many </a:t>
            </a:r>
            <a:r>
              <a:rPr lang="en-US" sz="1700" i="1" dirty="0"/>
              <a:t>n</a:t>
            </a:r>
            <a:r>
              <a:rPr lang="en-US" sz="1700" dirty="0"/>
              <a:t> ∈</a:t>
            </a:r>
            <a:r>
              <a:rPr lang="en-US" sz="1700" i="1" dirty="0"/>
              <a:t> N</a:t>
            </a:r>
            <a:r>
              <a:rPr lang="en-US" sz="1700" dirty="0"/>
              <a:t> (even if the terms themselves are repeated).</a:t>
            </a:r>
          </a:p>
          <a:p>
            <a:pPr marL="0" indent="0">
              <a:buFontTx/>
              <a:buNone/>
              <a:defRPr/>
            </a:pPr>
            <a:r>
              <a:rPr lang="en-US" sz="1700" dirty="0"/>
              <a:t>[6] Choose </a:t>
            </a:r>
            <a:r>
              <a:rPr lang="en-US" sz="1700" i="1" dirty="0"/>
              <a:t>I</a:t>
            </a:r>
            <a:r>
              <a:rPr lang="en-US" sz="1700" baseline="-25000" dirty="0"/>
              <a:t>1</a:t>
            </a:r>
            <a:r>
              <a:rPr lang="en-US" sz="1700" dirty="0"/>
              <a:t> to be one of the intervals </a:t>
            </a:r>
            <a:r>
              <a:rPr lang="en-US" sz="1700" i="1" dirty="0"/>
              <a:t>L</a:t>
            </a:r>
            <a:r>
              <a:rPr lang="en-US" sz="1700" baseline="-25000" dirty="0"/>
              <a:t>0</a:t>
            </a:r>
            <a:r>
              <a:rPr lang="en-US" sz="1700" dirty="0"/>
              <a:t>, </a:t>
            </a:r>
            <a:r>
              <a:rPr lang="en-US" sz="1700" i="1" dirty="0"/>
              <a:t>R</a:t>
            </a:r>
            <a:r>
              <a:rPr lang="en-US" sz="1700" baseline="-25000" dirty="0"/>
              <a:t>0</a:t>
            </a:r>
            <a:r>
              <a:rPr lang="en-US" sz="1700" dirty="0"/>
              <a:t> that contains infinitely many terms</a:t>
            </a:r>
          </a:p>
          <a:p>
            <a:pPr marL="0" indent="0">
              <a:buFontTx/>
              <a:buNone/>
              <a:defRPr/>
            </a:pPr>
            <a:r>
              <a:rPr lang="en-US" sz="1700" dirty="0"/>
              <a:t>and choose </a:t>
            </a:r>
            <a:r>
              <a:rPr lang="en-US" sz="1700" i="1" dirty="0"/>
              <a:t>n</a:t>
            </a:r>
            <a:r>
              <a:rPr lang="en-US" sz="1700" baseline="-25000" dirty="0"/>
              <a:t>1</a:t>
            </a:r>
            <a:r>
              <a:rPr lang="en-US" sz="1700" dirty="0"/>
              <a:t> ∈ </a:t>
            </a:r>
            <a:r>
              <a:rPr lang="en-US" sz="1700" b="1" dirty="0"/>
              <a:t>N</a:t>
            </a:r>
            <a:r>
              <a:rPr lang="en-US" sz="1700" dirty="0"/>
              <a:t> such that </a:t>
            </a:r>
            <a:r>
              <a:rPr lang="en-US" sz="1700" i="1" dirty="0"/>
              <a:t>x</a:t>
            </a:r>
            <a:r>
              <a:rPr lang="en-US" sz="1700" i="1" baseline="-25000" dirty="0"/>
              <a:t>n</a:t>
            </a:r>
            <a:r>
              <a:rPr lang="en-US" sz="1700" baseline="-25000" dirty="0"/>
              <a:t>1</a:t>
            </a:r>
            <a:r>
              <a:rPr lang="en-US" sz="1700" dirty="0"/>
              <a:t> ∈ </a:t>
            </a:r>
            <a:r>
              <a:rPr lang="en-US" sz="1700" i="1" dirty="0"/>
              <a:t>I</a:t>
            </a:r>
            <a:r>
              <a:rPr lang="en-US" sz="1700" baseline="-25000" dirty="0"/>
              <a:t>1</a:t>
            </a:r>
            <a:r>
              <a:rPr lang="en-US" sz="1700" dirty="0"/>
              <a:t>. </a:t>
            </a:r>
          </a:p>
          <a:p>
            <a:pPr marL="0" indent="0">
              <a:buFontTx/>
              <a:buNone/>
              <a:defRPr/>
            </a:pPr>
            <a:r>
              <a:rPr lang="en-US" sz="1700" dirty="0"/>
              <a:t>[7] Divide</a:t>
            </a:r>
            <a:r>
              <a:rPr lang="en-US" sz="1700" i="1" dirty="0"/>
              <a:t> I</a:t>
            </a:r>
            <a:r>
              <a:rPr lang="en-US" sz="1700" baseline="-25000" dirty="0"/>
              <a:t>1</a:t>
            </a:r>
            <a:r>
              <a:rPr lang="en-US" sz="1700" dirty="0"/>
              <a:t> = </a:t>
            </a:r>
            <a:r>
              <a:rPr lang="en-US" sz="1700" i="1" dirty="0"/>
              <a:t>L</a:t>
            </a:r>
            <a:r>
              <a:rPr lang="en-US" sz="1700" baseline="-25000" dirty="0"/>
              <a:t>1</a:t>
            </a:r>
            <a:r>
              <a:rPr lang="en-US" sz="1700" dirty="0"/>
              <a:t> ∪ </a:t>
            </a:r>
            <a:r>
              <a:rPr lang="en-US" sz="1700" i="1" dirty="0"/>
              <a:t>R</a:t>
            </a:r>
            <a:r>
              <a:rPr lang="en-US" sz="1700" baseline="-25000" dirty="0"/>
              <a:t>1</a:t>
            </a:r>
            <a:r>
              <a:rPr lang="en-US" sz="1700" dirty="0"/>
              <a:t> in half into two closed intervals. </a:t>
            </a:r>
          </a:p>
          <a:p>
            <a:pPr marL="0" indent="0">
              <a:buFontTx/>
              <a:buNone/>
              <a:defRPr/>
            </a:pPr>
            <a:r>
              <a:rPr lang="en-US" sz="1700" dirty="0"/>
              <a:t>[8] One or both of the intervals </a:t>
            </a:r>
            <a:r>
              <a:rPr lang="en-US" sz="1700" i="1" dirty="0"/>
              <a:t>L</a:t>
            </a:r>
            <a:r>
              <a:rPr lang="en-US" sz="1700" baseline="-25000" dirty="0"/>
              <a:t>1</a:t>
            </a:r>
            <a:r>
              <a:rPr lang="en-US" sz="1700" dirty="0"/>
              <a:t>, </a:t>
            </a:r>
            <a:r>
              <a:rPr lang="en-US" sz="1700" i="1" dirty="0"/>
              <a:t>R</a:t>
            </a:r>
            <a:r>
              <a:rPr lang="en-US" sz="1700" baseline="-25000" dirty="0"/>
              <a:t>1</a:t>
            </a:r>
            <a:r>
              <a:rPr lang="en-US" sz="1700" dirty="0"/>
              <a:t> contains infinitely many terms of the sequence. </a:t>
            </a:r>
          </a:p>
          <a:p>
            <a:pPr marL="0" indent="0">
              <a:buFontTx/>
              <a:buNone/>
              <a:defRPr/>
            </a:pPr>
            <a:r>
              <a:rPr lang="en-US" sz="1700" dirty="0"/>
              <a:t>[9] Choose </a:t>
            </a:r>
            <a:r>
              <a:rPr lang="en-US" sz="1700" i="1" dirty="0"/>
              <a:t>I</a:t>
            </a:r>
            <a:r>
              <a:rPr lang="en-US" sz="1700" baseline="-25000" dirty="0"/>
              <a:t>2</a:t>
            </a:r>
            <a:r>
              <a:rPr lang="en-US" sz="1700" dirty="0"/>
              <a:t> to be one of these intervals and choose </a:t>
            </a:r>
            <a:r>
              <a:rPr lang="en-US" sz="1700" i="1" dirty="0"/>
              <a:t>n</a:t>
            </a:r>
            <a:r>
              <a:rPr lang="en-US" sz="1700" baseline="-25000" dirty="0"/>
              <a:t>2</a:t>
            </a:r>
            <a:r>
              <a:rPr lang="en-US" sz="1700" dirty="0"/>
              <a:t> &gt; </a:t>
            </a:r>
            <a:r>
              <a:rPr lang="en-US" sz="1700" i="1" dirty="0"/>
              <a:t>n</a:t>
            </a:r>
            <a:r>
              <a:rPr lang="en-US" sz="1700" baseline="-25000" dirty="0"/>
              <a:t>1</a:t>
            </a:r>
            <a:r>
              <a:rPr lang="en-US" sz="1700" dirty="0"/>
              <a:t> such that </a:t>
            </a:r>
            <a:r>
              <a:rPr lang="en-US" sz="1700" i="1" dirty="0"/>
              <a:t>x</a:t>
            </a:r>
            <a:r>
              <a:rPr lang="en-US" sz="1700" baseline="-25000" dirty="0"/>
              <a:t>n2</a:t>
            </a:r>
            <a:r>
              <a:rPr lang="en-US" sz="1700" dirty="0"/>
              <a:t> ∈ </a:t>
            </a:r>
            <a:r>
              <a:rPr lang="en-US" sz="1700" i="1" dirty="0"/>
              <a:t>I</a:t>
            </a:r>
            <a:r>
              <a:rPr lang="en-US" sz="1700" baseline="-25000" dirty="0"/>
              <a:t>2</a:t>
            </a:r>
            <a:r>
              <a:rPr lang="en-US" sz="1700" dirty="0"/>
              <a:t>. </a:t>
            </a:r>
          </a:p>
          <a:p>
            <a:pPr marL="0" indent="0">
              <a:buFontTx/>
              <a:buNone/>
              <a:defRPr/>
            </a:pPr>
            <a:r>
              <a:rPr lang="en-US" sz="1700" dirty="0"/>
              <a:t>[10] This is always possible because </a:t>
            </a:r>
            <a:r>
              <a:rPr lang="en-US" sz="1700" i="1" dirty="0"/>
              <a:t>I</a:t>
            </a:r>
            <a:r>
              <a:rPr lang="en-US" sz="1700" baseline="-25000" dirty="0"/>
              <a:t>2</a:t>
            </a:r>
            <a:r>
              <a:rPr lang="en-US" sz="1700" dirty="0"/>
              <a:t> contains infinitely many terms of the sequence. </a:t>
            </a:r>
          </a:p>
          <a:p>
            <a:pPr marL="0" indent="0">
              <a:buFontTx/>
              <a:buNone/>
              <a:defRPr/>
            </a:pPr>
            <a:r>
              <a:rPr lang="en-US" sz="1700" dirty="0"/>
              <a:t>[11] Divide </a:t>
            </a:r>
            <a:r>
              <a:rPr lang="en-US" sz="1700" i="1" dirty="0"/>
              <a:t>I</a:t>
            </a:r>
            <a:r>
              <a:rPr lang="en-US" sz="1700" baseline="-25000" dirty="0"/>
              <a:t>2</a:t>
            </a:r>
            <a:r>
              <a:rPr lang="en-US" sz="1700" dirty="0"/>
              <a:t> in half, pick a closed half-interval </a:t>
            </a:r>
            <a:r>
              <a:rPr lang="en-US" sz="1700" i="1" dirty="0"/>
              <a:t>I</a:t>
            </a:r>
            <a:r>
              <a:rPr lang="en-US" sz="1700" baseline="-25000" dirty="0"/>
              <a:t>3</a:t>
            </a:r>
            <a:r>
              <a:rPr lang="en-US" sz="1700" dirty="0"/>
              <a:t> that contains infinitely many terms, and choose </a:t>
            </a:r>
            <a:r>
              <a:rPr lang="en-US" sz="1700" i="1" dirty="0"/>
              <a:t>n</a:t>
            </a:r>
            <a:r>
              <a:rPr lang="en-US" sz="1700" baseline="-25000" dirty="0"/>
              <a:t>3</a:t>
            </a:r>
            <a:r>
              <a:rPr lang="en-US" sz="1700" dirty="0"/>
              <a:t> &gt; </a:t>
            </a:r>
            <a:r>
              <a:rPr lang="en-US" sz="1700" i="1" dirty="0"/>
              <a:t>n</a:t>
            </a:r>
            <a:r>
              <a:rPr lang="en-US" sz="1700" baseline="-25000" dirty="0"/>
              <a:t>2</a:t>
            </a:r>
            <a:r>
              <a:rPr lang="en-US" sz="1700" dirty="0"/>
              <a:t> such that </a:t>
            </a:r>
            <a:r>
              <a:rPr lang="en-US" sz="1700" i="1" dirty="0"/>
              <a:t>x</a:t>
            </a:r>
            <a:r>
              <a:rPr lang="en-US" sz="1700" i="1" baseline="-25000" dirty="0"/>
              <a:t>n</a:t>
            </a:r>
            <a:r>
              <a:rPr lang="en-US" sz="1700" baseline="-25000" dirty="0"/>
              <a:t>3</a:t>
            </a:r>
            <a:r>
              <a:rPr lang="en-US" sz="1700" dirty="0"/>
              <a:t> ∈ </a:t>
            </a:r>
            <a:r>
              <a:rPr lang="en-US" sz="1700" i="1" dirty="0"/>
              <a:t>I</a:t>
            </a:r>
            <a:r>
              <a:rPr lang="en-US" sz="1700" baseline="-25000" dirty="0"/>
              <a:t>3</a:t>
            </a:r>
            <a:r>
              <a:rPr lang="en-US" sz="1700" dirty="0"/>
              <a:t>. </a:t>
            </a:r>
          </a:p>
          <a:p>
            <a:pPr marL="0" indent="0">
              <a:buFontTx/>
              <a:buNone/>
              <a:defRPr/>
            </a:pPr>
            <a:r>
              <a:rPr lang="en-US" sz="1700" dirty="0"/>
              <a:t>[12] Continuing in this way, </a:t>
            </a:r>
            <a:r>
              <a:rPr lang="en-US" sz="1700" dirty="0">
                <a:solidFill>
                  <a:srgbClr val="FF0000"/>
                </a:solidFill>
              </a:rPr>
              <a:t>we get a nested sequence of intervals </a:t>
            </a:r>
            <a:r>
              <a:rPr lang="en-US" sz="1700" i="1" dirty="0">
                <a:solidFill>
                  <a:srgbClr val="FF0000"/>
                </a:solidFill>
              </a:rPr>
              <a:t>I</a:t>
            </a:r>
            <a:r>
              <a:rPr lang="en-US" sz="1700" baseline="-25000" dirty="0">
                <a:solidFill>
                  <a:srgbClr val="FF0000"/>
                </a:solidFill>
              </a:rPr>
              <a:t>1</a:t>
            </a:r>
            <a:r>
              <a:rPr lang="en-US" sz="1700" dirty="0">
                <a:solidFill>
                  <a:srgbClr val="FF0000"/>
                </a:solidFill>
              </a:rPr>
              <a:t> ⊃ </a:t>
            </a:r>
            <a:r>
              <a:rPr lang="en-US" sz="1700" i="1" dirty="0">
                <a:solidFill>
                  <a:srgbClr val="FF0000"/>
                </a:solidFill>
              </a:rPr>
              <a:t>I</a:t>
            </a:r>
            <a:r>
              <a:rPr lang="en-US" sz="1700" baseline="-25000" dirty="0">
                <a:solidFill>
                  <a:srgbClr val="FF0000"/>
                </a:solidFill>
              </a:rPr>
              <a:t>2</a:t>
            </a:r>
            <a:r>
              <a:rPr lang="en-US" sz="1700" dirty="0">
                <a:solidFill>
                  <a:srgbClr val="FF0000"/>
                </a:solidFill>
              </a:rPr>
              <a:t> ⊃ </a:t>
            </a:r>
            <a:r>
              <a:rPr lang="en-US" sz="1700" i="1" dirty="0">
                <a:solidFill>
                  <a:srgbClr val="FF0000"/>
                </a:solidFill>
              </a:rPr>
              <a:t>I</a:t>
            </a:r>
            <a:r>
              <a:rPr lang="en-US" sz="1700" baseline="-25000" dirty="0">
                <a:solidFill>
                  <a:srgbClr val="FF0000"/>
                </a:solidFill>
              </a:rPr>
              <a:t>3</a:t>
            </a:r>
            <a:r>
              <a:rPr lang="en-US" sz="1700" dirty="0">
                <a:solidFill>
                  <a:srgbClr val="FF0000"/>
                </a:solidFill>
              </a:rPr>
              <a:t> ⊃ . . .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 . . . of length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 = 2</a:t>
            </a:r>
            <a:r>
              <a:rPr lang="en-US" sz="1700" baseline="30000" dirty="0">
                <a:solidFill>
                  <a:srgbClr val="FF0000"/>
                </a:solidFill>
              </a:rPr>
              <a:t>−</a:t>
            </a:r>
            <a:r>
              <a:rPr lang="en-US" sz="1700" i="1" baseline="30000" dirty="0">
                <a:solidFill>
                  <a:srgbClr val="FF0000"/>
                </a:solidFill>
              </a:rPr>
              <a:t>k</a:t>
            </a:r>
            <a:r>
              <a:rPr lang="en-US" sz="1700" dirty="0">
                <a:solidFill>
                  <a:srgbClr val="FF0000"/>
                </a:solidFill>
              </a:rPr>
              <a:t> (</a:t>
            </a:r>
            <a:r>
              <a:rPr lang="en-US" sz="1700" i="1" dirty="0">
                <a:solidFill>
                  <a:srgbClr val="FF0000"/>
                </a:solidFill>
              </a:rPr>
              <a:t>M − m</a:t>
            </a:r>
            <a:r>
              <a:rPr lang="en-US" sz="1700" dirty="0">
                <a:solidFill>
                  <a:srgbClr val="FF0000"/>
                </a:solidFill>
              </a:rPr>
              <a:t>), together with a subsequence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such that </a:t>
            </a:r>
            <a:r>
              <a:rPr lang="en-US" sz="1700" i="1" dirty="0" err="1">
                <a:solidFill>
                  <a:srgbClr val="FF0000"/>
                </a:solidFill>
              </a:rPr>
              <a:t>x</a:t>
            </a:r>
            <a:r>
              <a:rPr lang="en-US" sz="1700" i="1" baseline="-25000" dirty="0" err="1">
                <a:solidFill>
                  <a:srgbClr val="FF0000"/>
                </a:solidFill>
              </a:rPr>
              <a:t>nk</a:t>
            </a:r>
            <a:r>
              <a:rPr lang="en-US" sz="1700" dirty="0">
                <a:solidFill>
                  <a:srgbClr val="FF0000"/>
                </a:solidFill>
              </a:rPr>
              <a:t> ∈ </a:t>
            </a:r>
            <a:r>
              <a:rPr lang="en-US" sz="1700" i="1" dirty="0" err="1">
                <a:solidFill>
                  <a:srgbClr val="FF0000"/>
                </a:solidFill>
              </a:rPr>
              <a:t>I</a:t>
            </a:r>
            <a:r>
              <a:rPr lang="en-US" sz="1700" i="1" baseline="-25000" dirty="0" err="1">
                <a:solidFill>
                  <a:srgbClr val="FF0000"/>
                </a:solidFill>
              </a:rPr>
              <a:t>k</a:t>
            </a:r>
            <a:r>
              <a:rPr lang="en-US" sz="1700" dirty="0">
                <a:solidFill>
                  <a:srgbClr val="FF0000"/>
                </a:solidFill>
              </a:rPr>
              <a:t>.</a:t>
            </a:r>
          </a:p>
          <a:p>
            <a:pPr marL="0" indent="0">
              <a:buFontTx/>
              <a:buNone/>
              <a:defRPr/>
            </a:pPr>
            <a:r>
              <a:rPr lang="en-US" sz="1700" dirty="0">
                <a:solidFill>
                  <a:srgbClr val="002060"/>
                </a:solidFill>
              </a:rPr>
              <a:t>[13] Let </a:t>
            </a:r>
            <a:r>
              <a:rPr lang="en-US" sz="1700" dirty="0">
                <a:solidFill>
                  <a:srgbClr val="002060"/>
                </a:solidFill>
                <a:latin typeface="Symbol" pitchFamily="2" charset="2"/>
              </a:rPr>
              <a:t>e</a:t>
            </a:r>
            <a:r>
              <a:rPr lang="en-US" sz="1700" dirty="0">
                <a:solidFill>
                  <a:srgbClr val="002060"/>
                </a:solidFill>
              </a:rPr>
              <a:t> &gt; 0 be given. </a:t>
            </a:r>
          </a:p>
          <a:p>
            <a:pPr marL="0" indent="0">
              <a:buFontTx/>
              <a:buNone/>
              <a:defRPr/>
            </a:pPr>
            <a:r>
              <a:rPr lang="en-US" sz="1700" dirty="0">
                <a:solidFill>
                  <a:srgbClr val="002060"/>
                </a:solidFill>
              </a:rPr>
              <a:t>[14] Since |</a:t>
            </a:r>
            <a:r>
              <a:rPr lang="en-US" sz="1700" i="1" dirty="0" err="1">
                <a:solidFill>
                  <a:srgbClr val="002060"/>
                </a:solidFill>
              </a:rPr>
              <a:t>I</a:t>
            </a:r>
            <a:r>
              <a:rPr lang="en-US" sz="1700" i="1" baseline="-25000" dirty="0" err="1">
                <a:solidFill>
                  <a:srgbClr val="002060"/>
                </a:solidFill>
              </a:rPr>
              <a:t>k</a:t>
            </a:r>
            <a:r>
              <a:rPr lang="en-US" sz="1700" dirty="0">
                <a:solidFill>
                  <a:srgbClr val="002060"/>
                </a:solidFill>
              </a:rPr>
              <a:t>| → 0 as </a:t>
            </a:r>
            <a:r>
              <a:rPr lang="en-US" sz="1700" i="1" dirty="0">
                <a:solidFill>
                  <a:srgbClr val="002060"/>
                </a:solidFill>
              </a:rPr>
              <a:t>k</a:t>
            </a:r>
            <a:r>
              <a:rPr lang="en-US" sz="1700" dirty="0">
                <a:solidFill>
                  <a:srgbClr val="002060"/>
                </a:solidFill>
              </a:rPr>
              <a:t> → ∞, there exists K ∈ N such that |</a:t>
            </a:r>
            <a:r>
              <a:rPr lang="en-US" sz="1700" i="1" dirty="0" err="1">
                <a:solidFill>
                  <a:srgbClr val="002060"/>
                </a:solidFill>
              </a:rPr>
              <a:t>I</a:t>
            </a:r>
            <a:r>
              <a:rPr lang="en-US" sz="1700" i="1" baseline="-25000" dirty="0" err="1">
                <a:solidFill>
                  <a:srgbClr val="002060"/>
                </a:solidFill>
              </a:rPr>
              <a:t>k</a:t>
            </a:r>
            <a:r>
              <a:rPr lang="en-US" sz="1700" dirty="0">
                <a:solidFill>
                  <a:srgbClr val="002060"/>
                </a:solidFill>
              </a:rPr>
              <a:t>| &lt; </a:t>
            </a:r>
            <a:r>
              <a:rPr lang="en-US" sz="1700" dirty="0">
                <a:solidFill>
                  <a:srgbClr val="002060"/>
                </a:solidFill>
                <a:latin typeface="Symbol" pitchFamily="2" charset="2"/>
              </a:rPr>
              <a:t>e</a:t>
            </a:r>
            <a:r>
              <a:rPr lang="en-US" sz="1700" dirty="0">
                <a:solidFill>
                  <a:srgbClr val="002060"/>
                </a:solidFill>
              </a:rPr>
              <a:t> for all </a:t>
            </a:r>
            <a:r>
              <a:rPr lang="en-US" sz="1700" i="1" dirty="0">
                <a:solidFill>
                  <a:srgbClr val="002060"/>
                </a:solidFill>
              </a:rPr>
              <a:t>k</a:t>
            </a:r>
            <a:r>
              <a:rPr lang="en-US" sz="1700" dirty="0">
                <a:solidFill>
                  <a:srgbClr val="002060"/>
                </a:solidFill>
              </a:rPr>
              <a:t> &gt; </a:t>
            </a:r>
            <a:r>
              <a:rPr lang="en-US" sz="1700" i="1" dirty="0">
                <a:solidFill>
                  <a:srgbClr val="002060"/>
                </a:solidFill>
              </a:rPr>
              <a:t>K</a:t>
            </a:r>
            <a:r>
              <a:rPr lang="en-US" sz="1700" dirty="0">
                <a:solidFill>
                  <a:srgbClr val="002060"/>
                </a:solidFill>
              </a:rPr>
              <a:t>. </a:t>
            </a:r>
          </a:p>
          <a:p>
            <a:pPr marL="0" indent="0">
              <a:buFontTx/>
              <a:buNone/>
              <a:defRPr/>
            </a:pPr>
            <a:r>
              <a:rPr lang="en-US" sz="1700" dirty="0">
                <a:solidFill>
                  <a:srgbClr val="002060"/>
                </a:solidFill>
              </a:rPr>
              <a:t>[15] Furthermore, since </a:t>
            </a:r>
            <a:r>
              <a:rPr lang="en-US" sz="1700" i="1" dirty="0" err="1">
                <a:solidFill>
                  <a:srgbClr val="002060"/>
                </a:solidFill>
              </a:rPr>
              <a:t>x</a:t>
            </a:r>
            <a:r>
              <a:rPr lang="en-US" sz="1700" i="1" baseline="-25000" dirty="0" err="1">
                <a:solidFill>
                  <a:srgbClr val="002060"/>
                </a:solidFill>
              </a:rPr>
              <a:t>nk</a:t>
            </a:r>
            <a:r>
              <a:rPr lang="en-US" sz="1700" dirty="0">
                <a:solidFill>
                  <a:srgbClr val="002060"/>
                </a:solidFill>
              </a:rPr>
              <a:t> ∈ </a:t>
            </a:r>
            <a:r>
              <a:rPr lang="en-US" sz="1700" i="1" dirty="0">
                <a:solidFill>
                  <a:srgbClr val="002060"/>
                </a:solidFill>
              </a:rPr>
              <a:t>I</a:t>
            </a:r>
            <a:r>
              <a:rPr lang="en-US" sz="1700" i="1" baseline="-25000" dirty="0">
                <a:solidFill>
                  <a:srgbClr val="002060"/>
                </a:solidFill>
              </a:rPr>
              <a:t>K</a:t>
            </a:r>
            <a:r>
              <a:rPr lang="en-US" sz="1700" dirty="0">
                <a:solidFill>
                  <a:srgbClr val="002060"/>
                </a:solidFill>
              </a:rPr>
              <a:t> for all </a:t>
            </a:r>
            <a:r>
              <a:rPr lang="en-US" sz="1700" i="1" dirty="0">
                <a:solidFill>
                  <a:srgbClr val="002060"/>
                </a:solidFill>
              </a:rPr>
              <a:t>k</a:t>
            </a:r>
            <a:r>
              <a:rPr lang="en-US" sz="1700" dirty="0">
                <a:solidFill>
                  <a:srgbClr val="002060"/>
                </a:solidFill>
              </a:rPr>
              <a:t> &gt; </a:t>
            </a:r>
            <a:r>
              <a:rPr lang="en-US" sz="1700" i="1" dirty="0">
                <a:solidFill>
                  <a:srgbClr val="002060"/>
                </a:solidFill>
              </a:rPr>
              <a:t>K</a:t>
            </a:r>
            <a:r>
              <a:rPr lang="en-US" sz="1700" dirty="0">
                <a:solidFill>
                  <a:srgbClr val="002060"/>
                </a:solidFill>
              </a:rPr>
              <a:t> we have |</a:t>
            </a:r>
            <a:r>
              <a:rPr lang="en-US" sz="1700" i="1" dirty="0" err="1">
                <a:solidFill>
                  <a:srgbClr val="002060"/>
                </a:solidFill>
              </a:rPr>
              <a:t>x</a:t>
            </a:r>
            <a:r>
              <a:rPr lang="en-US" sz="1700" i="1" baseline="-25000" dirty="0" err="1">
                <a:solidFill>
                  <a:srgbClr val="002060"/>
                </a:solidFill>
              </a:rPr>
              <a:t>nj</a:t>
            </a:r>
            <a:r>
              <a:rPr lang="en-US" sz="1700" i="1" dirty="0">
                <a:solidFill>
                  <a:srgbClr val="002060"/>
                </a:solidFill>
              </a:rPr>
              <a:t> − </a:t>
            </a:r>
            <a:r>
              <a:rPr lang="en-US" sz="1700" i="1" dirty="0" err="1">
                <a:solidFill>
                  <a:srgbClr val="002060"/>
                </a:solidFill>
              </a:rPr>
              <a:t>x</a:t>
            </a:r>
            <a:r>
              <a:rPr lang="en-US" sz="1700" i="1" baseline="-25000" dirty="0" err="1">
                <a:solidFill>
                  <a:srgbClr val="002060"/>
                </a:solidFill>
              </a:rPr>
              <a:t>nk</a:t>
            </a:r>
            <a:r>
              <a:rPr lang="en-US" sz="1700" dirty="0">
                <a:solidFill>
                  <a:srgbClr val="002060"/>
                </a:solidFill>
              </a:rPr>
              <a:t>| &lt; </a:t>
            </a:r>
            <a:r>
              <a:rPr lang="en-US" sz="1700" dirty="0">
                <a:solidFill>
                  <a:srgbClr val="002060"/>
                </a:solidFill>
                <a:latin typeface="Symbol" pitchFamily="2" charset="2"/>
              </a:rPr>
              <a:t>e</a:t>
            </a:r>
            <a:r>
              <a:rPr lang="en-US" sz="1700" dirty="0">
                <a:solidFill>
                  <a:srgbClr val="002060"/>
                </a:solidFill>
              </a:rPr>
              <a:t> for all </a:t>
            </a:r>
            <a:r>
              <a:rPr lang="en-US" sz="1700" i="1" dirty="0">
                <a:solidFill>
                  <a:srgbClr val="002060"/>
                </a:solidFill>
              </a:rPr>
              <a:t>j, k</a:t>
            </a:r>
            <a:r>
              <a:rPr lang="en-US" sz="1700" dirty="0">
                <a:solidFill>
                  <a:srgbClr val="002060"/>
                </a:solidFill>
              </a:rPr>
              <a:t> &gt; </a:t>
            </a:r>
            <a:r>
              <a:rPr lang="en-US" sz="1700" i="1" dirty="0">
                <a:solidFill>
                  <a:srgbClr val="002060"/>
                </a:solidFill>
              </a:rPr>
              <a:t>K</a:t>
            </a:r>
            <a:r>
              <a:rPr lang="en-US" sz="1700" dirty="0">
                <a:solidFill>
                  <a:srgbClr val="002060"/>
                </a:solidFill>
              </a:rPr>
              <a:t>.</a:t>
            </a:r>
          </a:p>
          <a:p>
            <a:pPr marL="0" indent="0">
              <a:buFontTx/>
              <a:buNone/>
              <a:defRPr/>
            </a:pPr>
            <a:r>
              <a:rPr lang="en-US" sz="1700" dirty="0">
                <a:solidFill>
                  <a:srgbClr val="002060"/>
                </a:solidFill>
              </a:rPr>
              <a:t>[16] This proves that (</a:t>
            </a:r>
            <a:r>
              <a:rPr lang="en-US" sz="1700" i="1" dirty="0" err="1">
                <a:solidFill>
                  <a:srgbClr val="002060"/>
                </a:solidFill>
              </a:rPr>
              <a:t>x</a:t>
            </a:r>
            <a:r>
              <a:rPr lang="en-US" sz="1700" i="1" baseline="-25000" dirty="0" err="1">
                <a:solidFill>
                  <a:srgbClr val="002060"/>
                </a:solidFill>
              </a:rPr>
              <a:t>nk</a:t>
            </a:r>
            <a:r>
              <a:rPr lang="en-US" sz="1700" dirty="0">
                <a:solidFill>
                  <a:srgbClr val="002060"/>
                </a:solidFill>
              </a:rPr>
              <a:t>) is a Cauchy sequence, and therefore it converges by Theorem 3.46.</a:t>
            </a:r>
            <a:r>
              <a:rPr lang="en-US" sz="1700" dirty="0">
                <a:solidFill>
                  <a:srgbClr val="FF0000"/>
                </a:solidFill>
              </a:rPr>
              <a:t>		</a:t>
            </a:r>
            <a:r>
              <a:rPr lang="en-US" sz="1700" dirty="0"/>
              <a:t>	(Hunter, 2014, p. 89)</a:t>
            </a:r>
          </a:p>
          <a:p>
            <a:pPr>
              <a:defRPr/>
            </a:pPr>
            <a:endParaRPr lang="en-US" altLang="en-US" dirty="0"/>
          </a:p>
        </p:txBody>
      </p:sp>
      <p:sp>
        <p:nvSpPr>
          <p:cNvPr id="20483" name="Rounded Rectangle 1">
            <a:extLst>
              <a:ext uri="{FF2B5EF4-FFF2-40B4-BE49-F238E27FC236}">
                <a16:creationId xmlns:a16="http://schemas.microsoft.com/office/drawing/2014/main" id="{74FF675B-6D28-7249-4466-8566329E4CF1}"/>
              </a:ext>
            </a:extLst>
          </p:cNvPr>
          <p:cNvSpPr>
            <a:spLocks noChangeArrowheads="1"/>
          </p:cNvSpPr>
          <p:nvPr/>
        </p:nvSpPr>
        <p:spPr bwMode="auto">
          <a:xfrm>
            <a:off x="152400" y="1211263"/>
            <a:ext cx="8153400" cy="1371600"/>
          </a:xfrm>
          <a:prstGeom prst="roundRect">
            <a:avLst>
              <a:gd name="adj" fmla="val 16667"/>
            </a:avLst>
          </a:prstGeom>
          <a:solidFill>
            <a:srgbClr val="00C814"/>
          </a:solidFill>
          <a:ln w="9525">
            <a:solidFill>
              <a:schemeClr val="tx1"/>
            </a:solidFill>
            <a:round/>
            <a:headEnd/>
            <a:tailEnd/>
          </a:ln>
        </p:spPr>
        <p:txBody>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b="1" dirty="0">
                <a:solidFill>
                  <a:srgbClr val="000000"/>
                </a:solidFill>
              </a:rPr>
              <a:t>Several properties of the constructed objects are not justified and (I suggest) the implicit justification is used on the process used to construct them.</a:t>
            </a:r>
          </a:p>
        </p:txBody>
      </p:sp>
    </p:spTree>
    <p:extLst>
      <p:ext uri="{BB962C8B-B14F-4D97-AF65-F5344CB8AC3E}">
        <p14:creationId xmlns:p14="http://schemas.microsoft.com/office/powerpoint/2010/main" val="134326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br>
              <a:rPr lang="en-US" dirty="0"/>
            </a:br>
            <a:r>
              <a:rPr lang="en-US" dirty="0"/>
              <a:t>Initial positions</a:t>
            </a:r>
          </a:p>
        </p:txBody>
      </p:sp>
      <p:sp>
        <p:nvSpPr>
          <p:cNvPr id="16386" name="Rectangle 3"/>
          <p:cNvSpPr>
            <a:spLocks noGrp="1" noChangeArrowheads="1"/>
          </p:cNvSpPr>
          <p:nvPr>
            <p:ph type="body" idx="1"/>
          </p:nvPr>
        </p:nvSpPr>
        <p:spPr/>
        <p:txBody>
          <a:bodyPr/>
          <a:lstStyle/>
          <a:p>
            <a:pPr eaLnBrk="1" hangingPunct="1">
              <a:defRPr/>
            </a:pPr>
            <a:r>
              <a:rPr lang="en-US" dirty="0">
                <a:latin typeface="Arial" charset="0"/>
                <a:ea typeface="ＭＳ Ｐゴシック" charset="0"/>
                <a:cs typeface="ＭＳ Ｐゴシック" charset="0"/>
              </a:rPr>
              <a:t>The early debates were entertaining, but poorly informed.</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err="1">
                <a:latin typeface="Arial" charset="0"/>
                <a:ea typeface="ＭＳ Ｐゴシック" charset="0"/>
                <a:cs typeface="ＭＳ Ｐゴシック" charset="0"/>
              </a:rPr>
              <a:t>Azzouni</a:t>
            </a:r>
            <a:r>
              <a:rPr lang="en-US" dirty="0">
                <a:latin typeface="Arial" charset="0"/>
                <a:ea typeface="ＭＳ Ｐゴシック" charset="0"/>
                <a:cs typeface="ＭＳ Ｐゴシック" charset="0"/>
              </a:rPr>
              <a:t> (2004) seemed argued that mathematicians had access to the same </a:t>
            </a:r>
            <a:r>
              <a:rPr lang="en-US" i="1" dirty="0">
                <a:latin typeface="Arial" charset="0"/>
                <a:ea typeface="ＭＳ Ｐゴシック" charset="0"/>
                <a:cs typeface="ＭＳ Ｐゴシック" charset="0"/>
              </a:rPr>
              <a:t>specific derivation </a:t>
            </a:r>
            <a:r>
              <a:rPr lang="en-US" dirty="0">
                <a:latin typeface="Arial" charset="0"/>
                <a:ea typeface="ＭＳ Ｐゴシック" charset="0"/>
                <a:cs typeface="ＭＳ Ｐゴシック" charset="0"/>
              </a:rPr>
              <a:t>for a proof. </a:t>
            </a:r>
          </a:p>
          <a:p>
            <a:pPr lvl="1" eaLnBrk="1" hangingPunct="1">
              <a:defRPr/>
            </a:pPr>
            <a:r>
              <a:rPr lang="en-US" dirty="0">
                <a:latin typeface="Arial" charset="0"/>
                <a:ea typeface="ＭＳ Ｐゴシック" charset="0"/>
                <a:cs typeface="ＭＳ Ｐゴシック" charset="0"/>
              </a:rPr>
              <a:t>And that’s why mathematicians usually agreed on the validity of a proof.</a:t>
            </a:r>
          </a:p>
          <a:p>
            <a:pPr lvl="1" eaLnBrk="1" hangingPunct="1">
              <a:defRPr/>
            </a:pPr>
            <a:r>
              <a:rPr lang="en-US" dirty="0">
                <a:latin typeface="Arial" charset="0"/>
                <a:ea typeface="ＭＳ Ｐゴシック" charset="0"/>
                <a:cs typeface="ＭＳ Ｐゴシック" charset="0"/>
              </a:rPr>
              <a:t>These translations are described as “routine” or even “mechanical”.</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a:p>
            <a:pPr eaLnBrk="1" hangingPunct="1">
              <a:defRPr/>
            </a:pPr>
            <a:r>
              <a:rPr lang="en-US" dirty="0" err="1">
                <a:latin typeface="Arial" charset="0"/>
                <a:ea typeface="ＭＳ Ｐゴシック" charset="0"/>
                <a:cs typeface="ＭＳ Ｐゴシック" charset="0"/>
              </a:rPr>
              <a:t>Rav</a:t>
            </a:r>
            <a:r>
              <a:rPr lang="en-US" dirty="0">
                <a:latin typeface="Arial" charset="0"/>
                <a:ea typeface="ＭＳ Ｐゴシック" charset="0"/>
                <a:cs typeface="ＭＳ Ｐゴシック" charset="0"/>
              </a:rPr>
              <a:t> (1999, 2007) and others argued that derivations played no role in mathematical practice and claims that they did bordered on absurd:</a:t>
            </a:r>
          </a:p>
          <a:p>
            <a:pPr lvl="1" eaLnBrk="1" hangingPunct="1">
              <a:defRPr/>
            </a:pPr>
            <a:r>
              <a:rPr lang="en-US" dirty="0">
                <a:latin typeface="Arial" charset="0"/>
                <a:ea typeface="ＭＳ Ｐゴシック" charset="0"/>
                <a:cs typeface="ＭＳ Ｐゴシック" charset="0"/>
              </a:rPr>
              <a:t>Some proofs cannot in principle be transformed into a derivation.</a:t>
            </a:r>
          </a:p>
          <a:p>
            <a:pPr lvl="1" eaLnBrk="1" hangingPunct="1">
              <a:defRPr/>
            </a:pPr>
            <a:r>
              <a:rPr lang="en-US" dirty="0">
                <a:latin typeface="Arial" charset="0"/>
                <a:ea typeface="ＭＳ Ｐゴシック" charset="0"/>
                <a:cs typeface="ＭＳ Ｐゴシック" charset="0"/>
              </a:rPr>
              <a:t>Even if they could, this served no practical value since the meaning would be washed away and no one could understand a derivation anyway.</a:t>
            </a:r>
          </a:p>
        </p:txBody>
      </p:sp>
    </p:spTree>
    <p:extLst>
      <p:ext uri="{BB962C8B-B14F-4D97-AF65-F5344CB8AC3E}">
        <p14:creationId xmlns:p14="http://schemas.microsoft.com/office/powerpoint/2010/main" val="16028328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BCFBFEF-8239-F464-6222-4896427C40B5}"/>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Platonic constructions and formalization come apart:</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The case of the Reflection Theorem</a:t>
            </a:r>
          </a:p>
        </p:txBody>
      </p:sp>
      <p:sp>
        <p:nvSpPr>
          <p:cNvPr id="92162" name="Rectangle 3">
            <a:extLst>
              <a:ext uri="{FF2B5EF4-FFF2-40B4-BE49-F238E27FC236}">
                <a16:creationId xmlns:a16="http://schemas.microsoft.com/office/drawing/2014/main" id="{AB3B6A45-3B8F-09EE-094E-664426278429}"/>
              </a:ext>
            </a:extLst>
          </p:cNvPr>
          <p:cNvSpPr>
            <a:spLocks noGrp="1" noChangeArrowheads="1"/>
          </p:cNvSpPr>
          <p:nvPr>
            <p:ph type="body" idx="1"/>
          </p:nvPr>
        </p:nvSpPr>
        <p:spPr/>
        <p:txBody>
          <a:bodyPr/>
          <a:lstStyle/>
          <a:p>
            <a:pPr marL="0" indent="0" eaLnBrk="1" hangingPunct="1">
              <a:buFontTx/>
              <a:buNone/>
            </a:pPr>
            <a:r>
              <a:rPr lang="en-US" altLang="en-US"/>
              <a:t>“</a:t>
            </a:r>
            <a:r>
              <a:rPr lang="en-US" altLang="en-US">
                <a:solidFill>
                  <a:srgbClr val="FF0000"/>
                </a:solidFill>
              </a:rPr>
              <a:t>Can one, arguing in ZFC, produce a set model of ZFC? </a:t>
            </a:r>
            <a:r>
              <a:rPr lang="en-US" altLang="en-US"/>
              <a:t>This is almost the case. Given any finite list of axioms </a:t>
            </a:r>
            <a:r>
              <a:rPr lang="en-US" altLang="en-US">
                <a:latin typeface="Symbol" pitchFamily="2" charset="2"/>
              </a:rPr>
              <a:t>f</a:t>
            </a:r>
            <a:r>
              <a:rPr lang="en-US" altLang="en-US" baseline="-25000"/>
              <a:t>1</a:t>
            </a:r>
            <a:r>
              <a:rPr lang="en-US" altLang="en-US"/>
              <a:t>, </a:t>
            </a:r>
            <a:r>
              <a:rPr lang="en-US" altLang="en-US">
                <a:latin typeface="Symbol" pitchFamily="2" charset="2"/>
              </a:rPr>
              <a:t>f</a:t>
            </a:r>
            <a:r>
              <a:rPr lang="en-US" altLang="en-US" baseline="-25000">
                <a:latin typeface="Symbol" pitchFamily="2" charset="2"/>
              </a:rPr>
              <a:t>2</a:t>
            </a:r>
            <a:r>
              <a:rPr lang="en-US" altLang="en-US" baseline="-25000"/>
              <a:t> </a:t>
            </a:r>
            <a:r>
              <a:rPr lang="en-US" altLang="en-US"/>
              <a:t>…</a:t>
            </a:r>
            <a:r>
              <a:rPr lang="en-US" altLang="en-US">
                <a:latin typeface="Symbol" pitchFamily="2" charset="2"/>
              </a:rPr>
              <a:t> f</a:t>
            </a:r>
            <a:r>
              <a:rPr lang="en-US" altLang="en-US" baseline="-25000"/>
              <a:t>n</a:t>
            </a:r>
            <a:r>
              <a:rPr lang="en-US" altLang="en-US"/>
              <a:t>, one can prove in ZFC that there is a transitive set in which ’</a:t>
            </a:r>
            <a:r>
              <a:rPr lang="en-US" altLang="en-US">
                <a:latin typeface="Symbol" pitchFamily="2" charset="2"/>
              </a:rPr>
              <a:t> f</a:t>
            </a:r>
            <a:r>
              <a:rPr lang="en-US" altLang="en-US" baseline="-25000"/>
              <a:t>1</a:t>
            </a:r>
            <a:r>
              <a:rPr lang="en-US" altLang="en-US"/>
              <a:t> AND </a:t>
            </a:r>
            <a:r>
              <a:rPr lang="en-US" altLang="en-US">
                <a:latin typeface="Symbol" pitchFamily="2" charset="2"/>
              </a:rPr>
              <a:t>f</a:t>
            </a:r>
            <a:r>
              <a:rPr lang="en-US" altLang="en-US" baseline="-25000">
                <a:latin typeface="Symbol" pitchFamily="2" charset="2"/>
              </a:rPr>
              <a:t>2</a:t>
            </a:r>
            <a:r>
              <a:rPr lang="en-US" altLang="en-US"/>
              <a:t> AND </a:t>
            </a:r>
            <a:r>
              <a:rPr lang="en-US" altLang="en-US">
                <a:latin typeface="Symbol" pitchFamily="2" charset="2"/>
              </a:rPr>
              <a:t>f</a:t>
            </a:r>
            <a:r>
              <a:rPr lang="en-US" altLang="en-US" baseline="-25000"/>
              <a:t>n</a:t>
            </a:r>
            <a:r>
              <a:rPr lang="en-US" altLang="en-US"/>
              <a:t>’ is true. These M will be very important in our discussion of forcing in VII. </a:t>
            </a:r>
            <a:r>
              <a:rPr lang="en-US" altLang="en-US">
                <a:solidFill>
                  <a:srgbClr val="FF0000"/>
                </a:solidFill>
              </a:rPr>
              <a:t>Our construction of M will indicate that it is ‘true’ Platonistically that one can make M satisfy all of ZFC, but by results due to Gödel’s Incompleteness Theorem, this platonistic argument cannot be formalized within ZFC</a:t>
            </a:r>
            <a:r>
              <a:rPr lang="en-US" altLang="en-US"/>
              <a:t> (see section 10)”</a:t>
            </a:r>
          </a:p>
          <a:p>
            <a:pPr marL="0" indent="0" eaLnBrk="1" hangingPunct="1">
              <a:buFontTx/>
              <a:buNone/>
            </a:pPr>
            <a:endParaRPr lang="en-US" altLang="en-US"/>
          </a:p>
          <a:p>
            <a:pPr marL="0" indent="0" eaLnBrk="1" hangingPunct="1">
              <a:buFontTx/>
              <a:buNone/>
            </a:pPr>
            <a:r>
              <a:rPr lang="en-US" altLang="en-US"/>
              <a:t>(p. 134).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3C4272-85F8-2D5B-C58E-FEE184DCB975}"/>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Platonic constructions and formalization come apart:</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The case of the Reflection Theorem</a:t>
            </a:r>
          </a:p>
        </p:txBody>
      </p:sp>
      <p:sp>
        <p:nvSpPr>
          <p:cNvPr id="94210" name="Rectangle 3">
            <a:extLst>
              <a:ext uri="{FF2B5EF4-FFF2-40B4-BE49-F238E27FC236}">
                <a16:creationId xmlns:a16="http://schemas.microsoft.com/office/drawing/2014/main" id="{D2B57264-F950-6EFB-F7D7-ABC603AA1057}"/>
              </a:ext>
            </a:extLst>
          </p:cNvPr>
          <p:cNvSpPr>
            <a:spLocks noGrp="1" noChangeArrowheads="1"/>
          </p:cNvSpPr>
          <p:nvPr>
            <p:ph type="body" idx="1"/>
          </p:nvPr>
        </p:nvSpPr>
        <p:spPr/>
        <p:txBody>
          <a:bodyPr/>
          <a:lstStyle/>
          <a:p>
            <a:pPr eaLnBrk="1" hangingPunct="1"/>
            <a:r>
              <a:rPr lang="en-US" altLang="en-US"/>
              <a:t>Let S</a:t>
            </a:r>
            <a:r>
              <a:rPr lang="en-US" altLang="en-US" baseline="-25000"/>
              <a:t>n</a:t>
            </a:r>
            <a:r>
              <a:rPr lang="en-US" altLang="en-US"/>
              <a:t> be the first n axioms of an enumeration of ZFC.</a:t>
            </a:r>
            <a:br>
              <a:rPr lang="en-US" altLang="en-US"/>
            </a:br>
            <a:endParaRPr lang="en-US" altLang="en-US"/>
          </a:p>
          <a:p>
            <a:pPr eaLnBrk="1" hangingPunct="1"/>
            <a:r>
              <a:rPr lang="en-US" altLang="en-US"/>
              <a:t>Using the (Tarski-Vaught-based) construction methods from Kunen, we can make a series of choices to find an </a:t>
            </a:r>
            <a:r>
              <a:rPr lang="en-US" altLang="en-US">
                <a:latin typeface="Symbol" pitchFamily="2" charset="2"/>
              </a:rPr>
              <a:t>a</a:t>
            </a:r>
            <a:r>
              <a:rPr lang="en-US" altLang="en-US" baseline="-25000"/>
              <a:t>1</a:t>
            </a:r>
            <a:r>
              <a:rPr lang="en-US" altLang="en-US"/>
              <a:t> such that V</a:t>
            </a:r>
            <a:r>
              <a:rPr lang="en-US" altLang="en-US" baseline="-25000">
                <a:latin typeface="Symbol" pitchFamily="2" charset="2"/>
              </a:rPr>
              <a:t>a1</a:t>
            </a:r>
            <a:r>
              <a:rPr lang="en-US" altLang="en-US"/>
              <a:t> satisfies S</a:t>
            </a:r>
            <a:r>
              <a:rPr lang="en-US" altLang="en-US" baseline="-25000"/>
              <a:t>1</a:t>
            </a:r>
            <a:r>
              <a:rPr lang="en-US" altLang="en-US"/>
              <a:t>.</a:t>
            </a:r>
            <a:br>
              <a:rPr lang="en-US" altLang="en-US"/>
            </a:br>
            <a:endParaRPr lang="en-US" altLang="en-US"/>
          </a:p>
          <a:p>
            <a:pPr eaLnBrk="1" hangingPunct="1"/>
            <a:r>
              <a:rPr lang="en-US" altLang="en-US"/>
              <a:t>Given </a:t>
            </a:r>
            <a:r>
              <a:rPr lang="en-US" altLang="en-US">
                <a:latin typeface="Symbol" pitchFamily="2" charset="2"/>
              </a:rPr>
              <a:t>a</a:t>
            </a:r>
            <a:r>
              <a:rPr lang="en-US" altLang="en-US" baseline="-25000"/>
              <a:t>k</a:t>
            </a:r>
            <a:r>
              <a:rPr lang="en-US" altLang="en-US"/>
              <a:t>, in a similar fashion, we can construct an </a:t>
            </a:r>
            <a:r>
              <a:rPr lang="en-US" altLang="en-US">
                <a:latin typeface="Symbol" pitchFamily="2" charset="2"/>
              </a:rPr>
              <a:t>a</a:t>
            </a:r>
            <a:r>
              <a:rPr lang="en-US" altLang="en-US" baseline="-25000"/>
              <a:t>k+1 </a:t>
            </a:r>
            <a:r>
              <a:rPr lang="en-US" altLang="en-US"/>
              <a:t>such that V</a:t>
            </a:r>
            <a:r>
              <a:rPr lang="en-US" altLang="en-US" baseline="-25000">
                <a:latin typeface="Symbol" pitchFamily="2" charset="2"/>
              </a:rPr>
              <a:t>a(</a:t>
            </a:r>
            <a:r>
              <a:rPr lang="en-US" altLang="en-US" baseline="-25000"/>
              <a:t>k+1)</a:t>
            </a:r>
            <a:r>
              <a:rPr lang="en-US" altLang="en-US"/>
              <a:t> satisfies S</a:t>
            </a:r>
            <a:r>
              <a:rPr lang="en-US" altLang="en-US" baseline="-25000"/>
              <a:t>k+1</a:t>
            </a:r>
            <a:r>
              <a:rPr lang="en-US" altLang="en-US"/>
              <a:t>.</a:t>
            </a:r>
            <a:br>
              <a:rPr lang="en-US" altLang="en-US"/>
            </a:br>
            <a:endParaRPr lang="en-US" altLang="en-US"/>
          </a:p>
          <a:p>
            <a:pPr eaLnBrk="1" hangingPunct="1"/>
            <a:r>
              <a:rPr lang="en-US" altLang="en-US"/>
              <a:t>If we let </a:t>
            </a:r>
            <a:r>
              <a:rPr lang="en-US" altLang="en-US">
                <a:latin typeface="Symbol" pitchFamily="2" charset="2"/>
              </a:rPr>
              <a:t>b</a:t>
            </a:r>
            <a:r>
              <a:rPr lang="en-US" altLang="en-US"/>
              <a:t> = sup{</a:t>
            </a:r>
            <a:r>
              <a:rPr lang="en-US" altLang="en-US">
                <a:latin typeface="Symbol" pitchFamily="2" charset="2"/>
              </a:rPr>
              <a:t>a</a:t>
            </a:r>
            <a:r>
              <a:rPr lang="en-US" altLang="en-US" baseline="-25000"/>
              <a:t>n</a:t>
            </a:r>
            <a:r>
              <a:rPr lang="en-US" altLang="en-US"/>
              <a:t>}, V</a:t>
            </a:r>
            <a:r>
              <a:rPr lang="en-US" altLang="en-US" baseline="-25000">
                <a:latin typeface="Symbol" pitchFamily="2" charset="2"/>
              </a:rPr>
              <a:t>b</a:t>
            </a:r>
            <a:r>
              <a:rPr lang="en-US" altLang="en-US"/>
              <a:t> will satisfy all of ZFC.</a:t>
            </a:r>
            <a:br>
              <a:rPr lang="en-US" altLang="en-US"/>
            </a:br>
            <a:endParaRPr lang="en-US" altLang="en-US"/>
          </a:p>
          <a:p>
            <a:pPr eaLnBrk="1" hangingPunct="1"/>
            <a:r>
              <a:rPr lang="en-US" altLang="en-US"/>
              <a:t>While we can “Platonically choose” our (</a:t>
            </a:r>
            <a:r>
              <a:rPr lang="en-US" altLang="en-US">
                <a:latin typeface="Symbol" pitchFamily="2" charset="2"/>
              </a:rPr>
              <a:t>a</a:t>
            </a:r>
            <a:r>
              <a:rPr lang="en-US" altLang="en-US" baseline="-25000"/>
              <a:t>n</a:t>
            </a:r>
            <a:r>
              <a:rPr lang="en-US" altLang="en-US"/>
              <a:t>) sequence, this is not definable in ZFC. (In fact, (</a:t>
            </a:r>
            <a:r>
              <a:rPr lang="en-US" altLang="en-US">
                <a:latin typeface="Symbol" pitchFamily="2" charset="2"/>
              </a:rPr>
              <a:t>a</a:t>
            </a:r>
            <a:r>
              <a:rPr lang="en-US" altLang="en-US" baseline="-25000"/>
              <a:t>n</a:t>
            </a:r>
            <a:r>
              <a:rPr lang="en-US" altLang="en-US"/>
              <a:t>) might be cofinal in our model so sup{</a:t>
            </a:r>
            <a:r>
              <a:rPr lang="en-US" altLang="en-US">
                <a:latin typeface="Symbol" pitchFamily="2" charset="2"/>
              </a:rPr>
              <a:t>a</a:t>
            </a:r>
            <a:r>
              <a:rPr lang="en-US" altLang="en-US" baseline="-25000"/>
              <a:t>n</a:t>
            </a:r>
            <a:r>
              <a:rPr lang="en-US" altLang="en-US"/>
              <a:t>} may not exist in the model).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EF3D066-9751-3452-4222-907B9B0A659C}"/>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Platonic constructions and formalization come apart:</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The case of the Reflection Theorem</a:t>
            </a:r>
          </a:p>
        </p:txBody>
      </p:sp>
      <p:sp>
        <p:nvSpPr>
          <p:cNvPr id="96258" name="Rectangle 3">
            <a:extLst>
              <a:ext uri="{FF2B5EF4-FFF2-40B4-BE49-F238E27FC236}">
                <a16:creationId xmlns:a16="http://schemas.microsoft.com/office/drawing/2014/main" id="{E6CEF36C-12F0-8491-96EE-C0DB5C6EE92F}"/>
              </a:ext>
            </a:extLst>
          </p:cNvPr>
          <p:cNvSpPr>
            <a:spLocks noGrp="1" noChangeArrowheads="1"/>
          </p:cNvSpPr>
          <p:nvPr>
            <p:ph type="body" idx="1"/>
          </p:nvPr>
        </p:nvSpPr>
        <p:spPr/>
        <p:txBody>
          <a:bodyPr/>
          <a:lstStyle/>
          <a:p>
            <a:pPr marL="0" indent="0" eaLnBrk="1" hangingPunct="1">
              <a:buFontTx/>
              <a:buNone/>
            </a:pPr>
            <a:r>
              <a:rPr lang="en-US" altLang="en-US"/>
              <a:t>“</a:t>
            </a:r>
            <a:r>
              <a:rPr lang="en-US" altLang="en-US">
                <a:solidFill>
                  <a:srgbClr val="FF0000"/>
                </a:solidFill>
              </a:rPr>
              <a:t>Can one, arguing in ZFC, produce a set model of ZFC? </a:t>
            </a:r>
            <a:r>
              <a:rPr lang="en-US" altLang="en-US"/>
              <a:t>This is almost the case. Given any finite list of axioms </a:t>
            </a:r>
            <a:r>
              <a:rPr lang="en-US" altLang="en-US">
                <a:latin typeface="Symbol" pitchFamily="2" charset="2"/>
              </a:rPr>
              <a:t>f</a:t>
            </a:r>
            <a:r>
              <a:rPr lang="en-US" altLang="en-US" baseline="-25000"/>
              <a:t>1</a:t>
            </a:r>
            <a:r>
              <a:rPr lang="en-US" altLang="en-US"/>
              <a:t>, </a:t>
            </a:r>
            <a:r>
              <a:rPr lang="en-US" altLang="en-US">
                <a:latin typeface="Symbol" pitchFamily="2" charset="2"/>
              </a:rPr>
              <a:t>f</a:t>
            </a:r>
            <a:r>
              <a:rPr lang="en-US" altLang="en-US" baseline="-25000">
                <a:latin typeface="Symbol" pitchFamily="2" charset="2"/>
              </a:rPr>
              <a:t>2</a:t>
            </a:r>
            <a:r>
              <a:rPr lang="en-US" altLang="en-US" baseline="-25000"/>
              <a:t> </a:t>
            </a:r>
            <a:r>
              <a:rPr lang="en-US" altLang="en-US"/>
              <a:t>…</a:t>
            </a:r>
            <a:r>
              <a:rPr lang="en-US" altLang="en-US">
                <a:latin typeface="Symbol" pitchFamily="2" charset="2"/>
              </a:rPr>
              <a:t> f</a:t>
            </a:r>
            <a:r>
              <a:rPr lang="en-US" altLang="en-US" baseline="-25000"/>
              <a:t>n</a:t>
            </a:r>
            <a:r>
              <a:rPr lang="en-US" altLang="en-US"/>
              <a:t>, one can prove in ZFC that there is a transitive set in which ’</a:t>
            </a:r>
            <a:r>
              <a:rPr lang="en-US" altLang="en-US">
                <a:latin typeface="Symbol" pitchFamily="2" charset="2"/>
              </a:rPr>
              <a:t> f</a:t>
            </a:r>
            <a:r>
              <a:rPr lang="en-US" altLang="en-US" baseline="-25000"/>
              <a:t>1</a:t>
            </a:r>
            <a:r>
              <a:rPr lang="en-US" altLang="en-US"/>
              <a:t> AND </a:t>
            </a:r>
            <a:r>
              <a:rPr lang="en-US" altLang="en-US">
                <a:latin typeface="Symbol" pitchFamily="2" charset="2"/>
              </a:rPr>
              <a:t>f</a:t>
            </a:r>
            <a:r>
              <a:rPr lang="en-US" altLang="en-US" baseline="-25000">
                <a:latin typeface="Symbol" pitchFamily="2" charset="2"/>
              </a:rPr>
              <a:t>2</a:t>
            </a:r>
            <a:r>
              <a:rPr lang="en-US" altLang="en-US"/>
              <a:t> AND </a:t>
            </a:r>
            <a:r>
              <a:rPr lang="en-US" altLang="en-US">
                <a:latin typeface="Symbol" pitchFamily="2" charset="2"/>
              </a:rPr>
              <a:t>f</a:t>
            </a:r>
            <a:r>
              <a:rPr lang="en-US" altLang="en-US" baseline="-25000"/>
              <a:t>n</a:t>
            </a:r>
            <a:r>
              <a:rPr lang="en-US" altLang="en-US"/>
              <a:t>’ is true. These M will be very important in our discussion of forcing in VII. </a:t>
            </a:r>
            <a:r>
              <a:rPr lang="en-US" altLang="en-US">
                <a:solidFill>
                  <a:srgbClr val="FF0000"/>
                </a:solidFill>
              </a:rPr>
              <a:t>Our construction of M will indicate that it is ‘true’ Platonistically that one can make M satisfy all of ZFC, but by results due to Gödel’s Incompleteness Theorem, this platonistic argument cannot be formalized within ZFC</a:t>
            </a:r>
            <a:r>
              <a:rPr lang="en-US" altLang="en-US"/>
              <a:t> (see section 10)”</a:t>
            </a:r>
          </a:p>
          <a:p>
            <a:pPr marL="0" indent="0" eaLnBrk="1" hangingPunct="1">
              <a:buFontTx/>
              <a:buNone/>
            </a:pPr>
            <a:endParaRPr lang="en-US" altLang="en-US"/>
          </a:p>
          <a:p>
            <a:pPr marL="0" indent="0" eaLnBrk="1" hangingPunct="1">
              <a:buFontTx/>
              <a:buNone/>
            </a:pPr>
            <a:r>
              <a:rPr lang="en-US" altLang="en-US"/>
              <a:t>(p. 134).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F9A3F12-5659-866B-541D-DAE04CC200B9}"/>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Platonic constructions and formalization come apart:</a:t>
            </a:r>
            <a:br>
              <a:rPr lang="en-US" altLang="en-US" dirty="0">
                <a:effectLst>
                  <a:outerShdw blurRad="38100" dist="38100" dir="2700000" algn="tl">
                    <a:srgbClr val="C0C0C0"/>
                  </a:outerShdw>
                </a:effectLst>
              </a:rPr>
            </a:br>
            <a:r>
              <a:rPr lang="en-US" altLang="en-US" dirty="0">
                <a:effectLst>
                  <a:outerShdw blurRad="38100" dist="38100" dir="2700000" algn="tl">
                    <a:srgbClr val="C0C0C0"/>
                  </a:outerShdw>
                </a:effectLst>
              </a:rPr>
              <a:t>The case of the Reflection Theorem</a:t>
            </a:r>
          </a:p>
        </p:txBody>
      </p:sp>
      <p:sp>
        <p:nvSpPr>
          <p:cNvPr id="108546" name="Rectangle 3">
            <a:extLst>
              <a:ext uri="{FF2B5EF4-FFF2-40B4-BE49-F238E27FC236}">
                <a16:creationId xmlns:a16="http://schemas.microsoft.com/office/drawing/2014/main" id="{46548E0E-3C2E-F2AE-83F9-0DB9DECDCE54}"/>
              </a:ext>
            </a:extLst>
          </p:cNvPr>
          <p:cNvSpPr>
            <a:spLocks noGrp="1" noChangeArrowheads="1"/>
          </p:cNvSpPr>
          <p:nvPr>
            <p:ph type="body" idx="1"/>
          </p:nvPr>
        </p:nvSpPr>
        <p:spPr/>
        <p:txBody>
          <a:bodyPr/>
          <a:lstStyle/>
          <a:p>
            <a:pPr marL="0" indent="0" eaLnBrk="1" hangingPunct="1">
              <a:buFontTx/>
              <a:buNone/>
            </a:pPr>
            <a:r>
              <a:rPr lang="en-US" altLang="en-US" dirty="0"/>
              <a:t>The </a:t>
            </a:r>
            <a:r>
              <a:rPr lang="en-US" altLang="en-US" dirty="0" err="1"/>
              <a:t>Löwenheim-Skolem</a:t>
            </a:r>
            <a:r>
              <a:rPr lang="en-US" altLang="en-US" dirty="0"/>
              <a:t> theorem allows us to pass to countable sub-models of a given model. Now, the “universe” does not form a set and so we cannot, in ZF, prove the existence of a countable sub-model. However, </a:t>
            </a:r>
            <a:r>
              <a:rPr lang="en-US" altLang="en-US" dirty="0">
                <a:solidFill>
                  <a:srgbClr val="FF0000"/>
                </a:solidFill>
              </a:rPr>
              <a:t>informally we can repeat the proof </a:t>
            </a:r>
            <a:r>
              <a:rPr lang="en-US" altLang="en-US" dirty="0"/>
              <a:t>of the theorem. We recall that the </a:t>
            </a:r>
            <a:r>
              <a:rPr lang="en-US" altLang="en-US" dirty="0">
                <a:solidFill>
                  <a:srgbClr val="FF0000"/>
                </a:solidFill>
              </a:rPr>
              <a:t>proof merely consisted of choosing successively sets which satisfied certain properties</a:t>
            </a:r>
            <a:r>
              <a:rPr lang="en-US" altLang="en-US" dirty="0"/>
              <a:t>, if such a set existed. In ZF we can do this process finitely often. </a:t>
            </a:r>
            <a:r>
              <a:rPr lang="en-US" altLang="en-US" dirty="0">
                <a:solidFill>
                  <a:srgbClr val="FF0000"/>
                </a:solidFill>
              </a:rPr>
              <a:t>There is no reason to believe that in the real world this process cannot be done countably many times</a:t>
            </a:r>
            <a:r>
              <a:rPr lang="en-US" altLang="en-US" dirty="0"/>
              <a:t> and thus yield a countable standard model for ZF. </a:t>
            </a:r>
          </a:p>
          <a:p>
            <a:pPr marL="0" indent="0" eaLnBrk="1" hangingPunct="1">
              <a:buFontTx/>
              <a:buNone/>
            </a:pPr>
            <a:endParaRPr lang="en-US" altLang="en-US" dirty="0"/>
          </a:p>
          <a:p>
            <a:pPr marL="0" indent="0" eaLnBrk="1" hangingPunct="1">
              <a:buFontTx/>
              <a:buNone/>
            </a:pPr>
            <a:r>
              <a:rPr lang="en-US" altLang="en-US" dirty="0"/>
              <a:t>(Cohen, 1966, p. 79)</a:t>
            </a:r>
          </a:p>
          <a:p>
            <a:pPr marL="0" indent="0" eaLnBrk="1" hangingPunct="1">
              <a:buFontTx/>
              <a:buNone/>
            </a:pPr>
            <a:endParaRPr lang="en-US"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3C4272-85F8-2D5B-C58E-FEE184DCB975}"/>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Summary</a:t>
            </a:r>
          </a:p>
        </p:txBody>
      </p:sp>
      <p:sp>
        <p:nvSpPr>
          <p:cNvPr id="94210" name="Rectangle 3">
            <a:extLst>
              <a:ext uri="{FF2B5EF4-FFF2-40B4-BE49-F238E27FC236}">
                <a16:creationId xmlns:a16="http://schemas.microsoft.com/office/drawing/2014/main" id="{D2B57264-F950-6EFB-F7D7-ABC603AA1057}"/>
              </a:ext>
            </a:extLst>
          </p:cNvPr>
          <p:cNvSpPr>
            <a:spLocks noGrp="1" noChangeArrowheads="1"/>
          </p:cNvSpPr>
          <p:nvPr>
            <p:ph type="body" idx="1"/>
          </p:nvPr>
        </p:nvSpPr>
        <p:spPr/>
        <p:txBody>
          <a:bodyPr/>
          <a:lstStyle/>
          <a:p>
            <a:pPr eaLnBrk="1" hangingPunct="1"/>
            <a:r>
              <a:rPr lang="en-US" altLang="en-US" dirty="0"/>
              <a:t>Proofs often contain instructions (imperatives and “we X” statements”)</a:t>
            </a:r>
            <a:br>
              <a:rPr lang="en-US" altLang="en-US" dirty="0"/>
            </a:br>
            <a:endParaRPr lang="en-US" altLang="en-US" dirty="0"/>
          </a:p>
          <a:p>
            <a:pPr eaLnBrk="1" hangingPunct="1"/>
            <a:r>
              <a:rPr lang="en-US" altLang="en-US" dirty="0"/>
              <a:t>In some cases, it is difficult to translate these inferences into assertions and it is unlikely that students or mathematicians do so.</a:t>
            </a:r>
            <a:br>
              <a:rPr lang="en-US" altLang="en-US" dirty="0"/>
            </a:br>
            <a:endParaRPr lang="en-US" altLang="en-US" dirty="0"/>
          </a:p>
          <a:p>
            <a:pPr eaLnBrk="1" hangingPunct="1"/>
            <a:r>
              <a:rPr lang="en-US" altLang="en-US" dirty="0"/>
              <a:t>Proofs often contain constructions– sequences of exclusive instructions that build a new mathematical object.</a:t>
            </a:r>
            <a:br>
              <a:rPr lang="en-US" altLang="en-US" dirty="0"/>
            </a:br>
            <a:endParaRPr lang="en-US" altLang="en-US" dirty="0"/>
          </a:p>
          <a:p>
            <a:pPr eaLnBrk="1" hangingPunct="1"/>
            <a:r>
              <a:rPr lang="en-US" altLang="en-US" dirty="0"/>
              <a:t>In practice, we can imagine or anticipate the result of the construction process and this is a legitimate inferential act.</a:t>
            </a:r>
          </a:p>
        </p:txBody>
      </p:sp>
    </p:spTree>
    <p:extLst>
      <p:ext uri="{BB962C8B-B14F-4D97-AF65-F5344CB8AC3E}">
        <p14:creationId xmlns:p14="http://schemas.microsoft.com/office/powerpoint/2010/main" val="2673094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3C4272-85F8-2D5B-C58E-FEE184DCB975}"/>
              </a:ext>
            </a:extLst>
          </p:cNvPr>
          <p:cNvSpPr>
            <a:spLocks noGrp="1" noChangeArrowheads="1"/>
          </p:cNvSpPr>
          <p:nvPr>
            <p:ph type="title"/>
          </p:nvPr>
        </p:nvSpPr>
        <p:spPr/>
        <p:txBody>
          <a:bodyPr/>
          <a:lstStyle/>
          <a:p>
            <a:pPr eaLnBrk="1" hangingPunct="1">
              <a:defRPr/>
            </a:pPr>
            <a:r>
              <a:rPr lang="en-US" altLang="en-US" dirty="0">
                <a:effectLst>
                  <a:outerShdw blurRad="38100" dist="38100" dir="2700000" algn="tl">
                    <a:srgbClr val="C0C0C0"/>
                  </a:outerShdw>
                </a:effectLst>
              </a:rPr>
              <a:t>Thanks for your attention</a:t>
            </a:r>
          </a:p>
        </p:txBody>
      </p:sp>
      <p:sp>
        <p:nvSpPr>
          <p:cNvPr id="94210" name="Rectangle 3">
            <a:extLst>
              <a:ext uri="{FF2B5EF4-FFF2-40B4-BE49-F238E27FC236}">
                <a16:creationId xmlns:a16="http://schemas.microsoft.com/office/drawing/2014/main" id="{D2B57264-F950-6EFB-F7D7-ABC603AA1057}"/>
              </a:ext>
            </a:extLst>
          </p:cNvPr>
          <p:cNvSpPr>
            <a:spLocks noGrp="1" noChangeArrowheads="1"/>
          </p:cNvSpPr>
          <p:nvPr>
            <p:ph type="body" idx="1"/>
          </p:nvPr>
        </p:nvSpPr>
        <p:spPr>
          <a:xfrm>
            <a:off x="649357" y="1785730"/>
            <a:ext cx="7772400" cy="4114800"/>
          </a:xfrm>
        </p:spPr>
        <p:txBody>
          <a:bodyPr/>
          <a:lstStyle/>
          <a:p>
            <a:pPr marL="0" indent="0" eaLnBrk="1" hangingPunct="1">
              <a:buNone/>
            </a:pPr>
            <a:r>
              <a:rPr lang="en-US" altLang="en-US" dirty="0"/>
              <a:t>Please feel free to contact me with questions, comments, papers, or to continue the conversation.</a:t>
            </a:r>
          </a:p>
          <a:p>
            <a:pPr marL="0" indent="0" eaLnBrk="1" hangingPunct="1">
              <a:buNone/>
            </a:pPr>
            <a:endParaRPr lang="en-US" altLang="en-US" dirty="0"/>
          </a:p>
          <a:p>
            <a:pPr marL="0" indent="0" eaLnBrk="1" hangingPunct="1">
              <a:buNone/>
            </a:pPr>
            <a:endParaRPr lang="en-US" altLang="en-US" dirty="0"/>
          </a:p>
          <a:p>
            <a:pPr marL="0" indent="0" algn="ctr" eaLnBrk="1" hangingPunct="1">
              <a:buNone/>
            </a:pPr>
            <a:r>
              <a:rPr lang="en-US" altLang="en-US" dirty="0"/>
              <a:t>Keith Weber</a:t>
            </a:r>
          </a:p>
          <a:p>
            <a:pPr marL="0" indent="0" algn="ctr" eaLnBrk="1" hangingPunct="1">
              <a:buNone/>
            </a:pPr>
            <a:r>
              <a:rPr lang="en-US" altLang="en-US" dirty="0" err="1"/>
              <a:t>keith.weber@gse.rutgers.edu</a:t>
            </a:r>
            <a:endParaRPr lang="en-US" altLang="en-US" dirty="0"/>
          </a:p>
        </p:txBody>
      </p:sp>
    </p:spTree>
    <p:extLst>
      <p:ext uri="{BB962C8B-B14F-4D97-AF65-F5344CB8AC3E}">
        <p14:creationId xmlns:p14="http://schemas.microsoft.com/office/powerpoint/2010/main" val="383470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en-US" dirty="0"/>
              <a:t>A little background:</a:t>
            </a:r>
            <a:br>
              <a:rPr lang="en-US" dirty="0"/>
            </a:br>
            <a:r>
              <a:rPr lang="en-US" dirty="0"/>
              <a:t>Progress</a:t>
            </a:r>
          </a:p>
        </p:txBody>
      </p:sp>
      <p:sp>
        <p:nvSpPr>
          <p:cNvPr id="16386" name="Rectangle 3"/>
          <p:cNvSpPr>
            <a:spLocks noGrp="1" noChangeArrowheads="1"/>
          </p:cNvSpPr>
          <p:nvPr>
            <p:ph type="body" idx="1"/>
          </p:nvPr>
        </p:nvSpPr>
        <p:spPr/>
        <p:txBody>
          <a:bodyPr/>
          <a:lstStyle/>
          <a:p>
            <a:pPr eaLnBrk="1" hangingPunct="1">
              <a:defRPr/>
            </a:pPr>
            <a:r>
              <a:rPr lang="en-US" dirty="0" err="1">
                <a:latin typeface="Arial" charset="0"/>
                <a:ea typeface="ＭＳ Ｐゴシック" charset="0"/>
                <a:cs typeface="ＭＳ Ｐゴシック" charset="0"/>
              </a:rPr>
              <a:t>Yacin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Hamami</a:t>
            </a:r>
            <a:r>
              <a:rPr lang="en-US" dirty="0">
                <a:latin typeface="Arial" charset="0"/>
                <a:ea typeface="ＭＳ Ｐゴシック" charset="0"/>
                <a:cs typeface="ＭＳ Ｐゴシック" charset="0"/>
              </a:rPr>
              <a:t> (2022) put forward a coherent approach by which derivations can underpin rigor.</a:t>
            </a:r>
          </a:p>
          <a:p>
            <a:pPr lvl="1" eaLnBrk="1" hangingPunct="1">
              <a:defRPr/>
            </a:pPr>
            <a:r>
              <a:rPr lang="en-US" dirty="0">
                <a:latin typeface="Arial" charset="0"/>
                <a:ea typeface="ＭＳ Ｐゴシック" charset="0"/>
                <a:cs typeface="ＭＳ Ｐゴシック" charset="0"/>
              </a:rPr>
              <a:t>We learn through a recursive process. We start with an initial set of “accepted statements” and “rules of inference” in early college.</a:t>
            </a:r>
          </a:p>
          <a:p>
            <a:pPr lvl="1" eaLnBrk="1" hangingPunct="1">
              <a:defRPr/>
            </a:pPr>
            <a:r>
              <a:rPr lang="en-US" dirty="0">
                <a:latin typeface="Arial" charset="0"/>
                <a:ea typeface="ＭＳ Ｐゴシック" charset="0"/>
                <a:cs typeface="ＭＳ Ｐゴシック" charset="0"/>
              </a:rPr>
              <a:t>A proof P is rigorously checked when it is expanded to a proof P* where each step in P* is one of our accepted statements or rules of inference.</a:t>
            </a:r>
          </a:p>
          <a:p>
            <a:pPr lvl="1" eaLnBrk="1" hangingPunct="1">
              <a:defRPr/>
            </a:pPr>
            <a:r>
              <a:rPr lang="en-US" dirty="0">
                <a:latin typeface="Arial" charset="0"/>
                <a:ea typeface="ＭＳ Ｐゴシック" charset="0"/>
                <a:cs typeface="ＭＳ Ｐゴシック" charset="0"/>
              </a:rPr>
              <a:t>We add accepted statements and rules of inference to our repertoire for future use when we rigorously proved them. (We can also always add a definition as an accepted statement).</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5278157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pyrus"/>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96250</TotalTime>
  <Words>10447</Words>
  <Application>Microsoft Macintosh PowerPoint</Application>
  <PresentationFormat>On-screen Show (4:3)</PresentationFormat>
  <Paragraphs>876</Paragraphs>
  <Slides>85</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MS Mincho</vt:lpstr>
      <vt:lpstr>Arial</vt:lpstr>
      <vt:lpstr>Calibri</vt:lpstr>
      <vt:lpstr>Cambria</vt:lpstr>
      <vt:lpstr>Papyrus</vt:lpstr>
      <vt:lpstr>Symbol</vt:lpstr>
      <vt:lpstr>Times New Roman</vt:lpstr>
      <vt:lpstr>Blank Presentation</vt:lpstr>
      <vt:lpstr>Acceptable inferences in mathematical proofs in mathematical practice and the mathematical classroom</vt:lpstr>
      <vt:lpstr>PowerPoint Presentation</vt:lpstr>
      <vt:lpstr>PowerPoint Presentation</vt:lpstr>
      <vt:lpstr>PowerPoint Presentation</vt:lpstr>
      <vt:lpstr>Plan for today</vt:lpstr>
      <vt:lpstr>A little background</vt:lpstr>
      <vt:lpstr>A little background</vt:lpstr>
      <vt:lpstr>A little background: Initial positions</vt:lpstr>
      <vt:lpstr>A little background: Progress</vt:lpstr>
      <vt:lpstr>A little background: Progress</vt:lpstr>
      <vt:lpstr>A little background: Progress</vt:lpstr>
      <vt:lpstr>PowerPoint Presentation</vt:lpstr>
      <vt:lpstr>PowerPoint Presentation</vt:lpstr>
      <vt:lpstr>What to make of Euclid’s proof?</vt:lpstr>
      <vt:lpstr>What to make of Euclid’s proof?</vt:lpstr>
      <vt:lpstr>What to make of Euclid’s proof?</vt:lpstr>
      <vt:lpstr>What to make of Euclid’s proof?</vt:lpstr>
      <vt:lpstr>But does this occur in contemporary mathematical practice?</vt:lpstr>
      <vt:lpstr>But does this occur in contemporary mathematical practice?</vt:lpstr>
      <vt:lpstr>PowerPoint Presentation</vt:lpstr>
      <vt:lpstr>Knots and enhanced manipulative imagination</vt:lpstr>
      <vt:lpstr>Knots and enhanced manipulative imagination</vt:lpstr>
      <vt:lpstr>But this is a (perhaps unique) mathematical practice? Do we draw inferences from diagrams in undergraduate mathematics?</vt:lpstr>
      <vt:lpstr>PowerPoint Presentation</vt:lpstr>
      <vt:lpstr>Diagrams and proofs: Three hypotheses from the literature</vt:lpstr>
      <vt:lpstr>Diagrams and proofs: Methods</vt:lpstr>
      <vt:lpstr>Diagrams and proofs: Methods</vt:lpstr>
      <vt:lpstr>Diagrams and proofs: Methods</vt:lpstr>
      <vt:lpstr>Diagrams and proofs: Methods</vt:lpstr>
      <vt:lpstr>Reading proofs and checking proofs for correctness</vt:lpstr>
      <vt:lpstr>Diagrams and proofs: Results</vt:lpstr>
      <vt:lpstr>Diagrams and proofs: results</vt:lpstr>
      <vt:lpstr>Diagrams and proofs: results</vt:lpstr>
      <vt:lpstr>Diagrams and proofs: results</vt:lpstr>
      <vt:lpstr>Why didn’t using diagrams help students?</vt:lpstr>
      <vt:lpstr>Why didn’t using diagrams help students?</vt:lpstr>
      <vt:lpstr>Why didn’t using diagrams help students?</vt:lpstr>
      <vt:lpstr>Why didn’t using diagrams help students?</vt:lpstr>
      <vt:lpstr>Which diagrammatic inferences did students think were permissible?</vt:lpstr>
      <vt:lpstr>Which diagrammatic inferences did students think were permissible?</vt:lpstr>
      <vt:lpstr>Which diagrammatic inferences did students think were permissible?</vt:lpstr>
      <vt:lpstr>Which diagrammatic inferences did students think were permissible?</vt:lpstr>
      <vt:lpstr>Which diagrammatic inferences did students think were permissible?</vt:lpstr>
      <vt:lpstr>PowerPoint Presentation</vt:lpstr>
      <vt:lpstr>PowerPoint Presentation</vt:lpstr>
      <vt:lpstr>PowerPoint Presentation</vt:lpstr>
      <vt:lpstr>Which diagrammatic inferences did students think were permissible?: results of study</vt:lpstr>
      <vt:lpstr>Which diagrammatic inferences did students think were permissible?: results of study</vt:lpstr>
      <vt:lpstr>Which diagrammatic inferences did students think were permissible?:  Conclusions</vt:lpstr>
      <vt:lpstr>PowerPoint Presentation</vt:lpstr>
      <vt:lpstr>Which diagrammatic inferences did students think were permissible?: results of study</vt:lpstr>
      <vt:lpstr>Which diagrammatic inferences did students think were permissible?: Results of study</vt:lpstr>
      <vt:lpstr>Summary about diagrams</vt:lpstr>
      <vt:lpstr>Instructions and constructions in proof</vt:lpstr>
      <vt:lpstr>PowerPoint Presentation</vt:lpstr>
      <vt:lpstr>PowerPoint Presentation</vt:lpstr>
      <vt:lpstr>Proofs as series of assertions?</vt:lpstr>
      <vt:lpstr>Proofs as series of assertions?</vt:lpstr>
      <vt:lpstr>Proofs as series of assertions?</vt:lpstr>
      <vt:lpstr>Can we translate?</vt:lpstr>
      <vt:lpstr>Can we translate?</vt:lpstr>
      <vt:lpstr>Can we translate?</vt:lpstr>
      <vt:lpstr>PowerPoint Presentation</vt:lpstr>
      <vt:lpstr>The Axiom of Choice</vt:lpstr>
      <vt:lpstr>PowerPoint Presentation</vt:lpstr>
      <vt:lpstr>Methods</vt:lpstr>
      <vt:lpstr>Methods</vt:lpstr>
      <vt:lpstr>Results: Instructions were common</vt:lpstr>
      <vt:lpstr>Results: There was a variety of instructions</vt:lpstr>
      <vt:lpstr>Inclusive instructions</vt:lpstr>
      <vt:lpstr>Exclusive instructions</vt:lpstr>
      <vt:lpstr>Results: Five types of instructions</vt:lpstr>
      <vt:lpstr>Results: Five types of instructions</vt:lpstr>
      <vt:lpstr>Constructions</vt:lpstr>
      <vt:lpstr>PowerPoint Presentation</vt:lpstr>
      <vt:lpstr>PowerPoint Presentation</vt:lpstr>
      <vt:lpstr>PowerPoint Presentation</vt:lpstr>
      <vt:lpstr>PowerPoint Presentation</vt:lpstr>
      <vt:lpstr>PowerPoint Presentation</vt:lpstr>
      <vt:lpstr>Platonic constructions and formalization come apart: The case of the Reflection Theorem</vt:lpstr>
      <vt:lpstr>Platonic constructions and formalization come apart: The case of the Reflection Theorem</vt:lpstr>
      <vt:lpstr>Platonic constructions and formalization come apart: The case of the Reflection Theorem</vt:lpstr>
      <vt:lpstr>Platonic constructions and formalization come apart: The case of the Reflection Theorem</vt:lpstr>
      <vt:lpstr>Summary</vt:lpstr>
      <vt:lpstr>Thanks for your attention</vt:lpstr>
    </vt:vector>
  </TitlesOfParts>
  <Company>Matthew Inglis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Paradigms for the Teaching and Learning of Proof</dc:title>
  <dc:creator>Matthew Inglis</dc:creator>
  <cp:lastModifiedBy>Keith Weber</cp:lastModifiedBy>
  <cp:revision>694</cp:revision>
  <dcterms:created xsi:type="dcterms:W3CDTF">2007-10-04T03:22:50Z</dcterms:created>
  <dcterms:modified xsi:type="dcterms:W3CDTF">2023-06-23T08:39:02Z</dcterms:modified>
</cp:coreProperties>
</file>