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1"/>
  </p:notesMasterIdLst>
  <p:sldIdLst>
    <p:sldId id="341" r:id="rId2"/>
    <p:sldId id="919" r:id="rId3"/>
    <p:sldId id="920" r:id="rId4"/>
    <p:sldId id="856" r:id="rId5"/>
    <p:sldId id="916" r:id="rId6"/>
    <p:sldId id="918" r:id="rId7"/>
    <p:sldId id="915" r:id="rId8"/>
    <p:sldId id="898" r:id="rId9"/>
    <p:sldId id="921" r:id="rId10"/>
    <p:sldId id="941" r:id="rId11"/>
    <p:sldId id="884" r:id="rId12"/>
    <p:sldId id="885" r:id="rId13"/>
    <p:sldId id="888" r:id="rId14"/>
    <p:sldId id="889" r:id="rId15"/>
    <p:sldId id="890" r:id="rId16"/>
    <p:sldId id="892" r:id="rId17"/>
    <p:sldId id="950" r:id="rId18"/>
    <p:sldId id="893" r:id="rId19"/>
    <p:sldId id="894" r:id="rId20"/>
    <p:sldId id="951" r:id="rId21"/>
    <p:sldId id="896" r:id="rId22"/>
    <p:sldId id="922" r:id="rId23"/>
    <p:sldId id="899" r:id="rId24"/>
    <p:sldId id="900" r:id="rId25"/>
    <p:sldId id="901" r:id="rId26"/>
    <p:sldId id="923" r:id="rId27"/>
    <p:sldId id="902" r:id="rId28"/>
    <p:sldId id="903" r:id="rId29"/>
    <p:sldId id="942" r:id="rId30"/>
    <p:sldId id="904" r:id="rId31"/>
    <p:sldId id="906" r:id="rId32"/>
    <p:sldId id="907" r:id="rId33"/>
    <p:sldId id="905" r:id="rId34"/>
    <p:sldId id="908" r:id="rId35"/>
    <p:sldId id="943" r:id="rId36"/>
    <p:sldId id="944" r:id="rId37"/>
    <p:sldId id="909" r:id="rId38"/>
    <p:sldId id="945" r:id="rId39"/>
    <p:sldId id="911" r:id="rId40"/>
    <p:sldId id="946" r:id="rId41"/>
    <p:sldId id="912" r:id="rId42"/>
    <p:sldId id="913" r:id="rId43"/>
    <p:sldId id="914" r:id="rId44"/>
    <p:sldId id="924" r:id="rId45"/>
    <p:sldId id="926" r:id="rId46"/>
    <p:sldId id="655" r:id="rId47"/>
    <p:sldId id="632" r:id="rId48"/>
    <p:sldId id="633" r:id="rId49"/>
    <p:sldId id="624" r:id="rId50"/>
    <p:sldId id="635" r:id="rId51"/>
    <p:sldId id="636" r:id="rId52"/>
    <p:sldId id="661" r:id="rId53"/>
    <p:sldId id="662" r:id="rId54"/>
    <p:sldId id="663" r:id="rId55"/>
    <p:sldId id="664" r:id="rId56"/>
    <p:sldId id="638" r:id="rId57"/>
    <p:sldId id="639" r:id="rId58"/>
    <p:sldId id="642" r:id="rId59"/>
    <p:sldId id="643" r:id="rId60"/>
    <p:sldId id="644" r:id="rId61"/>
    <p:sldId id="646" r:id="rId62"/>
    <p:sldId id="647" r:id="rId63"/>
    <p:sldId id="927" r:id="rId64"/>
    <p:sldId id="928" r:id="rId65"/>
    <p:sldId id="929" r:id="rId66"/>
    <p:sldId id="930" r:id="rId67"/>
    <p:sldId id="931" r:id="rId68"/>
    <p:sldId id="932" r:id="rId69"/>
    <p:sldId id="933" r:id="rId70"/>
    <p:sldId id="934" r:id="rId71"/>
    <p:sldId id="935" r:id="rId72"/>
    <p:sldId id="936" r:id="rId73"/>
    <p:sldId id="937" r:id="rId74"/>
    <p:sldId id="938" r:id="rId75"/>
    <p:sldId id="939" r:id="rId76"/>
    <p:sldId id="947" r:id="rId77"/>
    <p:sldId id="948" r:id="rId78"/>
    <p:sldId id="949" r:id="rId79"/>
    <p:sldId id="940" r:id="rId8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14"/>
    <a:srgbClr val="FD5D42"/>
    <a:srgbClr val="26AC96"/>
    <a:srgbClr val="FD2B34"/>
    <a:srgbClr val="D83BCA"/>
    <a:srgbClr val="7B1C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0"/>
    <p:restoredTop sz="92925" autoAdjust="0"/>
  </p:normalViewPr>
  <p:slideViewPr>
    <p:cSldViewPr>
      <p:cViewPr varScale="1">
        <p:scale>
          <a:sx n="119" d="100"/>
          <a:sy n="119" d="100"/>
        </p:scale>
        <p:origin x="17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5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3111C772-CA9A-E046-82A2-B6EDAC5D4F24}" type="slidenum">
              <a:rPr lang="en-US"/>
              <a:pPr>
                <a:defRPr/>
              </a:pPr>
              <a:t>‹#›</a:t>
            </a:fld>
            <a:endParaRPr lang="en-US"/>
          </a:p>
        </p:txBody>
      </p:sp>
    </p:spTree>
    <p:extLst>
      <p:ext uri="{BB962C8B-B14F-4D97-AF65-F5344CB8AC3E}">
        <p14:creationId xmlns:p14="http://schemas.microsoft.com/office/powerpoint/2010/main" val="319824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2CC6EC-4F15-494B-8F29-30374FD6CD4B}" type="slidenum">
              <a:rPr lang="en-US"/>
              <a:pPr>
                <a:defRPr/>
              </a:pPr>
              <a:t>1</a:t>
            </a:fld>
            <a:endParaRPr lang="en-US"/>
          </a:p>
        </p:txBody>
      </p:sp>
      <p:sp>
        <p:nvSpPr>
          <p:cNvPr id="1505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531"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561845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909182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707685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572779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446092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4033147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160471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358789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110007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19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906627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706834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926965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872963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778240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8446197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92379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9547166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4235808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352301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2325983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29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527652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651703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5889325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688706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897097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6387972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5283462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625414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606152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4735131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4447036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39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608676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8514821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41705862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11737725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5481242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1549618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5593871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45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2428734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46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47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48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49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6892967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59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284421003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41082597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158986314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125802954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407291071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51684410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118039811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69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1912434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26803335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70</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217053896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71</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r>
              <a:rPr lang="en-US" dirty="0"/>
              <a:t>So what’s the big issue? How do mathematicians</a:t>
            </a:r>
            <a:r>
              <a:rPr lang="en-US" baseline="0" dirty="0"/>
              <a:t> secure knowledge.</a:t>
            </a:r>
          </a:p>
          <a:p>
            <a:pPr eaLnBrk="1" hangingPunct="1">
              <a:defRPr/>
            </a:pPr>
            <a:endParaRPr lang="en-US" baseline="0" dirty="0"/>
          </a:p>
          <a:p>
            <a:pPr eaLnBrk="1" hangingPunct="1">
              <a:defRPr/>
            </a:pPr>
            <a:r>
              <a:rPr lang="en-US" baseline="0" dirty="0"/>
              <a:t>The broad battle lines are drawn as follows. By a </a:t>
            </a:r>
            <a:r>
              <a:rPr lang="en-US" baseline="0" dirty="0" err="1"/>
              <a:t>derivationist</a:t>
            </a:r>
            <a:r>
              <a:rPr lang="en-US" baseline="0" dirty="0"/>
              <a:t> account, when </a:t>
            </a:r>
            <a:r>
              <a:rPr lang="en-US" baseline="0" dirty="0" err="1"/>
              <a:t>mathematiicians</a:t>
            </a:r>
            <a:r>
              <a:rPr lang="en-US" baseline="0" dirty="0"/>
              <a:t> read a proof of a theorem, they can see why a related formal derivation of the theorem in an appropriate formal logical system exists. Because the logical system is sound and the derivation is valid, the theorem must be true.</a:t>
            </a:r>
          </a:p>
          <a:p>
            <a:pPr eaLnBrk="1" hangingPunct="1">
              <a:defRPr/>
            </a:pPr>
            <a:endParaRPr lang="en-US" baseline="0" dirty="0"/>
          </a:p>
          <a:p>
            <a:pPr eaLnBrk="1" hangingPunct="1">
              <a:defRPr/>
            </a:pPr>
            <a:r>
              <a:rPr lang="en-US" baseline="0" dirty="0"/>
              <a:t>Many philosophers of mathematicians disagree. They either try to refute the </a:t>
            </a:r>
            <a:r>
              <a:rPr lang="en-US" baseline="0" dirty="0" err="1"/>
              <a:t>derivationist</a:t>
            </a:r>
            <a:r>
              <a:rPr lang="en-US" baseline="0" dirty="0"/>
              <a:t> account by saying its impossible, or by providing examples that resist formalization in some way.</a:t>
            </a:r>
            <a:endParaRPr lang="en-US" dirty="0"/>
          </a:p>
        </p:txBody>
      </p:sp>
    </p:spTree>
    <p:extLst>
      <p:ext uri="{BB962C8B-B14F-4D97-AF65-F5344CB8AC3E}">
        <p14:creationId xmlns:p14="http://schemas.microsoft.com/office/powerpoint/2010/main" val="30658509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72</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39654281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73</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3379178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74</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15948699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75</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174942366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76</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418906357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77</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237184426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48787909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4840F5-99EA-D741-AFEC-68C5D63A89C5}" type="slidenum">
              <a:rPr lang="en-US"/>
              <a:pPr>
                <a:defRPr/>
              </a:pPr>
              <a:t>79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dirty="0"/>
          </a:p>
        </p:txBody>
      </p:sp>
    </p:spTree>
    <p:extLst>
      <p:ext uri="{BB962C8B-B14F-4D97-AF65-F5344CB8AC3E}">
        <p14:creationId xmlns:p14="http://schemas.microsoft.com/office/powerpoint/2010/main" val="3113526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8</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7387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BD69C-3DE3-7143-910E-A2576F620EBA}" type="slidenum">
              <a:rPr lang="en-US"/>
              <a:pPr>
                <a:defRPr/>
              </a:pPr>
              <a:t>9</a:t>
            </a:fld>
            <a:endParaRPr lang="en-US"/>
          </a:p>
        </p:txBody>
      </p:sp>
      <p:sp>
        <p:nvSpPr>
          <p:cNvPr id="322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2563" name="Rectangle 3"/>
          <p:cNvSpPr>
            <a:spLocks noGrp="1" noChangeArrowheads="1"/>
          </p:cNvSpPr>
          <p:nvPr>
            <p:ph type="body" idx="1"/>
          </p:nvPr>
        </p:nvSpPr>
        <p:spPr/>
        <p:txBody>
          <a:bodyPr/>
          <a:lstStyle/>
          <a:p>
            <a:pPr eaLnBrk="1" hangingPunct="1">
              <a:defRPr/>
            </a:pPr>
            <a:endParaRPr lang="en-US" baseline="0" dirty="0"/>
          </a:p>
        </p:txBody>
      </p:sp>
    </p:spTree>
    <p:extLst>
      <p:ext uri="{BB962C8B-B14F-4D97-AF65-F5344CB8AC3E}">
        <p14:creationId xmlns:p14="http://schemas.microsoft.com/office/powerpoint/2010/main" val="3420899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AD8BCE-92B1-2247-87FD-AA32D83D89BF}" type="slidenum">
              <a:rPr lang="en-US"/>
              <a:pPr>
                <a:defRPr/>
              </a:pPr>
              <a:t>‹#›</a:t>
            </a:fld>
            <a:endParaRPr lang="en-US"/>
          </a:p>
        </p:txBody>
      </p:sp>
    </p:spTree>
    <p:extLst>
      <p:ext uri="{BB962C8B-B14F-4D97-AF65-F5344CB8AC3E}">
        <p14:creationId xmlns:p14="http://schemas.microsoft.com/office/powerpoint/2010/main" val="192513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0480F0-3DE1-FD4C-A0E1-B61BCB834147}" type="slidenum">
              <a:rPr lang="en-US"/>
              <a:pPr>
                <a:defRPr/>
              </a:pPr>
              <a:t>‹#›</a:t>
            </a:fld>
            <a:endParaRPr lang="en-US"/>
          </a:p>
        </p:txBody>
      </p:sp>
    </p:spTree>
    <p:extLst>
      <p:ext uri="{BB962C8B-B14F-4D97-AF65-F5344CB8AC3E}">
        <p14:creationId xmlns:p14="http://schemas.microsoft.com/office/powerpoint/2010/main" val="228721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BDC0B1-2853-B143-A187-F729A65A0A61}" type="slidenum">
              <a:rPr lang="en-US"/>
              <a:pPr>
                <a:defRPr/>
              </a:pPr>
              <a:t>‹#›</a:t>
            </a:fld>
            <a:endParaRPr lang="en-US"/>
          </a:p>
        </p:txBody>
      </p:sp>
    </p:spTree>
    <p:extLst>
      <p:ext uri="{BB962C8B-B14F-4D97-AF65-F5344CB8AC3E}">
        <p14:creationId xmlns:p14="http://schemas.microsoft.com/office/powerpoint/2010/main" val="37216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6586A6-7090-CE4C-9B08-92A63A38B0AF}" type="slidenum">
              <a:rPr lang="en-US"/>
              <a:pPr>
                <a:defRPr/>
              </a:pPr>
              <a:t>‹#›</a:t>
            </a:fld>
            <a:endParaRPr lang="en-US"/>
          </a:p>
        </p:txBody>
      </p:sp>
    </p:spTree>
    <p:extLst>
      <p:ext uri="{BB962C8B-B14F-4D97-AF65-F5344CB8AC3E}">
        <p14:creationId xmlns:p14="http://schemas.microsoft.com/office/powerpoint/2010/main" val="279587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0CC25C-C44F-D241-9EC5-E01AF6699BF7}" type="slidenum">
              <a:rPr lang="en-US"/>
              <a:pPr>
                <a:defRPr/>
              </a:pPr>
              <a:t>‹#›</a:t>
            </a:fld>
            <a:endParaRPr lang="en-US"/>
          </a:p>
        </p:txBody>
      </p:sp>
    </p:spTree>
    <p:extLst>
      <p:ext uri="{BB962C8B-B14F-4D97-AF65-F5344CB8AC3E}">
        <p14:creationId xmlns:p14="http://schemas.microsoft.com/office/powerpoint/2010/main" val="205241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ADBA0E-C00D-E945-BF54-0E5148E12ED9}" type="slidenum">
              <a:rPr lang="en-US"/>
              <a:pPr>
                <a:defRPr/>
              </a:pPr>
              <a:t>‹#›</a:t>
            </a:fld>
            <a:endParaRPr lang="en-US"/>
          </a:p>
        </p:txBody>
      </p:sp>
    </p:spTree>
    <p:extLst>
      <p:ext uri="{BB962C8B-B14F-4D97-AF65-F5344CB8AC3E}">
        <p14:creationId xmlns:p14="http://schemas.microsoft.com/office/powerpoint/2010/main" val="334742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121C44-39FF-0F4B-8E74-2972AD5CE22C}" type="slidenum">
              <a:rPr lang="en-US"/>
              <a:pPr>
                <a:defRPr/>
              </a:pPr>
              <a:t>‹#›</a:t>
            </a:fld>
            <a:endParaRPr lang="en-US"/>
          </a:p>
        </p:txBody>
      </p:sp>
    </p:spTree>
    <p:extLst>
      <p:ext uri="{BB962C8B-B14F-4D97-AF65-F5344CB8AC3E}">
        <p14:creationId xmlns:p14="http://schemas.microsoft.com/office/powerpoint/2010/main" val="264014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781477B-D6B3-DE45-8DA2-2B131858624A}" type="slidenum">
              <a:rPr lang="en-US"/>
              <a:pPr>
                <a:defRPr/>
              </a:pPr>
              <a:t>‹#›</a:t>
            </a:fld>
            <a:endParaRPr lang="en-US"/>
          </a:p>
        </p:txBody>
      </p:sp>
    </p:spTree>
    <p:extLst>
      <p:ext uri="{BB962C8B-B14F-4D97-AF65-F5344CB8AC3E}">
        <p14:creationId xmlns:p14="http://schemas.microsoft.com/office/powerpoint/2010/main" val="365637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DE2F9A-0E89-8347-A149-A928F07E27EB}" type="slidenum">
              <a:rPr lang="en-US"/>
              <a:pPr>
                <a:defRPr/>
              </a:pPr>
              <a:t>‹#›</a:t>
            </a:fld>
            <a:endParaRPr lang="en-US"/>
          </a:p>
        </p:txBody>
      </p:sp>
    </p:spTree>
    <p:extLst>
      <p:ext uri="{BB962C8B-B14F-4D97-AF65-F5344CB8AC3E}">
        <p14:creationId xmlns:p14="http://schemas.microsoft.com/office/powerpoint/2010/main" val="425761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26216C-0459-2248-8CCD-1B671AB118F1}" type="slidenum">
              <a:rPr lang="en-US"/>
              <a:pPr>
                <a:defRPr/>
              </a:pPr>
              <a:t>‹#›</a:t>
            </a:fld>
            <a:endParaRPr lang="en-US"/>
          </a:p>
        </p:txBody>
      </p:sp>
    </p:spTree>
    <p:extLst>
      <p:ext uri="{BB962C8B-B14F-4D97-AF65-F5344CB8AC3E}">
        <p14:creationId xmlns:p14="http://schemas.microsoft.com/office/powerpoint/2010/main" val="150175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CA1DE6-1516-3E43-8467-A8474869A31D}" type="slidenum">
              <a:rPr lang="en-US"/>
              <a:pPr>
                <a:defRPr/>
              </a:pPr>
              <a:t>‹#›</a:t>
            </a:fld>
            <a:endParaRPr lang="en-US"/>
          </a:p>
        </p:txBody>
      </p:sp>
    </p:spTree>
    <p:extLst>
      <p:ext uri="{BB962C8B-B14F-4D97-AF65-F5344CB8AC3E}">
        <p14:creationId xmlns:p14="http://schemas.microsoft.com/office/powerpoint/2010/main" val="63774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19E6B66F-03ED-6E4C-94B8-19F65651E8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mj-lt"/>
          <a:ea typeface="+mj-ea"/>
          <a:cs typeface="+mj-cs"/>
        </a:defRPr>
      </a:lvl1pPr>
      <a:lvl2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2pPr>
      <a:lvl3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3pPr>
      <a:lvl4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4pPr>
      <a:lvl5pPr algn="ctr" rtl="0" eaLnBrk="0" fontAlgn="base" hangingPunct="0">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5pPr>
      <a:lvl6pPr marL="4572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6pPr>
      <a:lvl7pPr marL="9144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7pPr>
      <a:lvl8pPr marL="13716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8pPr>
      <a:lvl9pPr marL="1828800" algn="ctr" rtl="0" fontAlgn="base">
        <a:spcBef>
          <a:spcPct val="0"/>
        </a:spcBef>
        <a:spcAft>
          <a:spcPct val="0"/>
        </a:spcAft>
        <a:defRPr sz="3600" b="1">
          <a:solidFill>
            <a:srgbClr val="7B1C36"/>
          </a:solidFill>
          <a:effectLst>
            <a:outerShdw blurRad="38100" dist="38100" dir="2700000" algn="tl">
              <a:srgbClr val="DDDDDD"/>
            </a:outerShdw>
          </a:effectLst>
          <a:latin typeface="Papyrus"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defRPr/>
            </a:pPr>
            <a:r>
              <a:rPr lang="en-US" dirty="0"/>
              <a:t>How are proofs read, checked, and understood?</a:t>
            </a:r>
          </a:p>
        </p:txBody>
      </p:sp>
      <p:sp>
        <p:nvSpPr>
          <p:cNvPr id="14338" name="Rectangle 3"/>
          <p:cNvSpPr>
            <a:spLocks noGrp="1" noChangeArrowheads="1"/>
          </p:cNvSpPr>
          <p:nvPr>
            <p:ph type="subTitle" idx="1"/>
          </p:nvPr>
        </p:nvSpPr>
        <p:spPr/>
        <p:txBody>
          <a:bodyPr/>
          <a:lstStyle/>
          <a:p>
            <a:pPr eaLnBrk="1" hangingPunct="1"/>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Keith Weber</a:t>
            </a:r>
          </a:p>
          <a:p>
            <a:pPr eaLnBrk="1" hangingPunct="1"/>
            <a:r>
              <a:rPr lang="en-US" dirty="0">
                <a:latin typeface="Arial" charset="0"/>
                <a:ea typeface="ＭＳ Ｐゴシック" charset="0"/>
                <a:cs typeface="ＭＳ Ｐゴシック" charset="0"/>
              </a:rPr>
              <a:t>Rutgers University</a:t>
            </a:r>
          </a:p>
        </p:txBody>
      </p:sp>
    </p:spTree>
    <p:extLst>
      <p:ext uri="{BB962C8B-B14F-4D97-AF65-F5344CB8AC3E}">
        <p14:creationId xmlns:p14="http://schemas.microsoft.com/office/powerpoint/2010/main" val="2930781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Reading proofs and checking proofs for correctness</a:t>
            </a:r>
          </a:p>
        </p:txBody>
      </p:sp>
      <p:sp>
        <p:nvSpPr>
          <p:cNvPr id="16386" name="Rectangle 3"/>
          <p:cNvSpPr>
            <a:spLocks noGrp="1" noChangeArrowheads="1"/>
          </p:cNvSpPr>
          <p:nvPr>
            <p:ph type="body" idx="1"/>
          </p:nvPr>
        </p:nvSpPr>
        <p:spPr/>
        <p:txBody>
          <a:bodyPr/>
          <a:lstStyle/>
          <a:p>
            <a:pPr eaLnBrk="1" hangingPunct="1">
              <a:defRPr/>
            </a:pPr>
            <a:r>
              <a:rPr lang="en-US" dirty="0">
                <a:latin typeface="Arial" charset="0"/>
                <a:ea typeface="ＭＳ Ｐゴシック" charset="0"/>
                <a:cs typeface="ＭＳ Ｐゴシック" charset="0"/>
              </a:rPr>
              <a:t>The literature often says that undergraduates are at “chance level” when checking proofs for correctness. But that’s not quite right.</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Students will usually confirm correct proofs are valid. But they will also frequently evaluate incorrect proofs as valid.</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On a positive note, if interviewers talk with students about the proof and ask them to explain aspects of the proof, students’ performance can improve dramatically (Selden &amp; Selden, 2003).</a:t>
            </a:r>
          </a:p>
        </p:txBody>
      </p:sp>
    </p:spTree>
    <p:extLst>
      <p:ext uri="{BB962C8B-B14F-4D97-AF65-F5344CB8AC3E}">
        <p14:creationId xmlns:p14="http://schemas.microsoft.com/office/powerpoint/2010/main" val="79799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do mathematicians do when they check proofs for correctness?</a:t>
            </a:r>
          </a:p>
        </p:txBody>
      </p:sp>
      <p:sp>
        <p:nvSpPr>
          <p:cNvPr id="16386" name="Rectangle 3"/>
          <p:cNvSpPr>
            <a:spLocks noGrp="1" noChangeArrowheads="1"/>
          </p:cNvSpPr>
          <p:nvPr>
            <p:ph type="body" idx="1"/>
          </p:nvPr>
        </p:nvSpPr>
        <p:spPr/>
        <p:txBody>
          <a:bodyPr/>
          <a:lstStyle/>
          <a:p>
            <a:pPr eaLnBrk="1" hangingPunct="1">
              <a:defRPr/>
            </a:pPr>
            <a:r>
              <a:rPr lang="en-US" dirty="0">
                <a:latin typeface="Arial" charset="0"/>
                <a:ea typeface="ＭＳ Ｐゴシック" charset="0"/>
                <a:cs typeface="ＭＳ Ｐゴシック" charset="0"/>
              </a:rPr>
              <a:t>I conducted task-based interviews with 8 mathematicians.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They were handed purported proofs, one-by-one, and asked to ”think aloud”  while determining if the proofs were valid.</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Four were student-generated proofs from the Selden and Selden (2003) study on student proof reading, Four were more advanced proofs in number theory taken from expository journals such as </a:t>
            </a:r>
            <a:r>
              <a:rPr lang="en-US" i="1" dirty="0">
                <a:latin typeface="Arial" charset="0"/>
                <a:ea typeface="ＭＳ Ｐゴシック" charset="0"/>
                <a:cs typeface="ＭＳ Ｐゴシック" charset="0"/>
              </a:rPr>
              <a:t>American Mathematical Monthly</a:t>
            </a:r>
            <a:r>
              <a:rPr lang="en-US" dirty="0">
                <a:latin typeface="Arial" charset="0"/>
                <a:ea typeface="ＭＳ Ｐゴシック" charset="0"/>
                <a:cs typeface="ＭＳ Ｐゴシック" charset="0"/>
              </a:rPr>
              <a:t>. (One was a foil with a mistake that I generated).</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Mathematicians scored eight proofs or stopped when 45 minutes elapsed (whichever came first) and then asked general questions about how they read proofs. </a:t>
            </a:r>
          </a:p>
        </p:txBody>
      </p:sp>
    </p:spTree>
    <p:extLst>
      <p:ext uri="{BB962C8B-B14F-4D97-AF65-F5344CB8AC3E}">
        <p14:creationId xmlns:p14="http://schemas.microsoft.com/office/powerpoint/2010/main" val="311776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An interesting case</a:t>
            </a:r>
          </a:p>
        </p:txBody>
      </p:sp>
      <p:sp>
        <p:nvSpPr>
          <p:cNvPr id="16386" name="Rectangle 3"/>
          <p:cNvSpPr>
            <a:spLocks noGrp="1" noChangeArrowheads="1"/>
          </p:cNvSpPr>
          <p:nvPr>
            <p:ph type="body" idx="1"/>
          </p:nvPr>
        </p:nvSpPr>
        <p:spPr/>
        <p:txBody>
          <a:bodyPr/>
          <a:lstStyle/>
          <a:p>
            <a:pPr marL="0" indent="0" eaLnBrk="1" hangingPunct="1">
              <a:buNone/>
              <a:defRPr/>
            </a:pPr>
            <a:r>
              <a:rPr lang="en-US" i="1" dirty="0">
                <a:latin typeface="Arial" charset="0"/>
                <a:ea typeface="ＭＳ Ｐゴシック" charset="0"/>
                <a:cs typeface="ＭＳ Ｐゴシック" charset="0"/>
              </a:rPr>
              <a:t>Claim</a:t>
            </a:r>
            <a:r>
              <a:rPr lang="en-US" dirty="0">
                <a:latin typeface="Arial" charset="0"/>
                <a:ea typeface="ＭＳ Ｐゴシック" charset="0"/>
                <a:cs typeface="ＭＳ Ｐゴシック" charset="0"/>
              </a:rPr>
              <a:t>. For any positive integer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if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is divisible by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divisible by 3.</a:t>
            </a:r>
          </a:p>
          <a:p>
            <a:pPr marL="0" indent="0" eaLnBrk="1" hangingPunct="1">
              <a:buNone/>
              <a:defRPr/>
            </a:pPr>
            <a:endParaRPr lang="en-US" i="1"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Proof</a:t>
            </a:r>
            <a:r>
              <a:rPr lang="en-US" dirty="0">
                <a:latin typeface="Arial" charset="0"/>
                <a:ea typeface="ＭＳ Ｐゴシック" charset="0"/>
                <a:cs typeface="ＭＳ Ｐゴシック" charset="0"/>
              </a:rPr>
              <a:t>. Let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be an integer such that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 3</a:t>
            </a:r>
            <a:r>
              <a:rPr lang="en-US" i="1" dirty="0">
                <a:latin typeface="Arial" charset="0"/>
                <a:ea typeface="ＭＳ Ｐゴシック" charset="0"/>
                <a:cs typeface="ＭＳ Ｐゴシック" charset="0"/>
              </a:rPr>
              <a:t>x</a:t>
            </a:r>
            <a:r>
              <a:rPr lang="en-US" dirty="0">
                <a:latin typeface="Arial" charset="0"/>
                <a:ea typeface="ＭＳ Ｐゴシック" charset="0"/>
                <a:cs typeface="ＭＳ Ｐゴシック" charset="0"/>
              </a:rPr>
              <a:t>, where </a:t>
            </a:r>
            <a:r>
              <a:rPr lang="en-US" i="1" dirty="0">
                <a:latin typeface="Arial" charset="0"/>
                <a:ea typeface="ＭＳ Ｐゴシック" charset="0"/>
                <a:cs typeface="ＭＳ Ｐゴシック" charset="0"/>
              </a:rPr>
              <a:t>x</a:t>
            </a:r>
            <a:r>
              <a:rPr lang="en-US" dirty="0">
                <a:latin typeface="Arial" charset="0"/>
                <a:ea typeface="ＭＳ Ｐゴシック" charset="0"/>
                <a:cs typeface="ＭＳ Ｐゴシック" charset="0"/>
              </a:rPr>
              <a:t> is an integer.</a:t>
            </a:r>
          </a:p>
          <a:p>
            <a:pPr marL="0" indent="0" eaLnBrk="1" hangingPunct="1">
              <a:buNone/>
              <a:defRPr/>
            </a:pPr>
            <a:r>
              <a:rPr lang="en-US" dirty="0">
                <a:latin typeface="Arial" charset="0"/>
                <a:ea typeface="ＭＳ Ｐゴシック" charset="0"/>
                <a:cs typeface="ＭＳ Ｐゴシック" charset="0"/>
              </a:rPr>
              <a:t>Then 3|</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Since </a:t>
            </a:r>
            <a:r>
              <a:rPr lang="en-US" i="1" dirty="0">
                <a:latin typeface="Arial" charset="0"/>
                <a:ea typeface="ＭＳ Ｐゴシック" charset="0"/>
                <a:cs typeface="ＭＳ Ｐゴシック" charset="0"/>
              </a:rPr>
              <a:t>n</a:t>
            </a:r>
            <a:r>
              <a:rPr lang="en-US" i="1" baseline="30000" dirty="0">
                <a:latin typeface="Arial" charset="0"/>
                <a:ea typeface="ＭＳ Ｐゴシック" charset="0"/>
                <a:cs typeface="ＭＳ Ｐゴシック" charset="0"/>
              </a:rPr>
              <a:t>2</a:t>
            </a:r>
            <a:r>
              <a:rPr lang="en-US" i="1" dirty="0">
                <a:latin typeface="Arial" charset="0"/>
                <a:ea typeface="ＭＳ Ｐゴシック" charset="0"/>
                <a:cs typeface="ＭＳ Ｐゴシック" charset="0"/>
              </a:rPr>
              <a:t> = </a:t>
            </a:r>
            <a:r>
              <a:rPr lang="en-US" dirty="0">
                <a:latin typeface="Arial" charset="0"/>
                <a:ea typeface="ＭＳ Ｐゴシック" charset="0"/>
                <a:cs typeface="ＭＳ Ｐゴシック" charset="0"/>
              </a:rPr>
              <a:t>3</a:t>
            </a:r>
            <a:r>
              <a:rPr lang="en-US" i="1" dirty="0">
                <a:latin typeface="Arial" charset="0"/>
                <a:ea typeface="ＭＳ Ｐゴシック" charset="0"/>
                <a:cs typeface="ＭＳ Ｐゴシック" charset="0"/>
              </a:rPr>
              <a:t>x</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x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 3</a:t>
            </a:r>
            <a:r>
              <a:rPr lang="en-US" i="1" dirty="0">
                <a:latin typeface="Arial" charset="0"/>
                <a:ea typeface="ＭＳ Ｐゴシック" charset="0"/>
                <a:cs typeface="ＭＳ Ｐゴシック" charset="0"/>
              </a:rPr>
              <a:t>x</a:t>
            </a:r>
            <a:r>
              <a:rPr lang="en-US" dirty="0">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Thus, 3|</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Therefore if </a:t>
            </a:r>
            <a:r>
              <a:rPr lang="en-US" i="1" dirty="0">
                <a:latin typeface="Arial" charset="0"/>
                <a:ea typeface="ＭＳ Ｐゴシック" charset="0"/>
                <a:cs typeface="ＭＳ Ｐゴシック" charset="0"/>
              </a:rPr>
              <a:t>n</a:t>
            </a:r>
            <a:r>
              <a:rPr lang="en-US" i="1" baseline="30000" dirty="0">
                <a:latin typeface="Arial" charset="0"/>
                <a:ea typeface="ＭＳ Ｐゴシック" charset="0"/>
                <a:cs typeface="ＭＳ Ｐゴシック" charset="0"/>
              </a:rPr>
              <a:t>2</a:t>
            </a:r>
            <a:r>
              <a:rPr lang="en-US" i="1" dirty="0">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is a multiple of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a multiple of 3.</a:t>
            </a:r>
          </a:p>
        </p:txBody>
      </p:sp>
    </p:spTree>
    <p:extLst>
      <p:ext uri="{BB962C8B-B14F-4D97-AF65-F5344CB8AC3E}">
        <p14:creationId xmlns:p14="http://schemas.microsoft.com/office/powerpoint/2010/main" val="2387977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An interesting case</a:t>
            </a:r>
          </a:p>
        </p:txBody>
      </p:sp>
      <p:sp>
        <p:nvSpPr>
          <p:cNvPr id="16386" name="Rectangle 3"/>
          <p:cNvSpPr>
            <a:spLocks noGrp="1" noChangeArrowheads="1"/>
          </p:cNvSpPr>
          <p:nvPr>
            <p:ph type="body" idx="1"/>
          </p:nvPr>
        </p:nvSpPr>
        <p:spPr/>
        <p:txBody>
          <a:bodyPr/>
          <a:lstStyle/>
          <a:p>
            <a:pPr marL="0" indent="0" eaLnBrk="1" hangingPunct="1">
              <a:buNone/>
              <a:defRPr/>
            </a:pPr>
            <a:r>
              <a:rPr lang="en-US" i="1" dirty="0">
                <a:latin typeface="Arial" charset="0"/>
                <a:ea typeface="ＭＳ Ｐゴシック" charset="0"/>
                <a:cs typeface="ＭＳ Ｐゴシック" charset="0"/>
              </a:rPr>
              <a:t>Claim</a:t>
            </a:r>
            <a:r>
              <a:rPr lang="en-US" dirty="0">
                <a:latin typeface="Arial" charset="0"/>
                <a:ea typeface="ＭＳ Ｐゴシック" charset="0"/>
                <a:cs typeface="ＭＳ Ｐゴシック" charset="0"/>
              </a:rPr>
              <a:t>. For any positive integer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if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is divisible by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divisible by 3.</a:t>
            </a:r>
          </a:p>
          <a:p>
            <a:pPr marL="0" indent="0" eaLnBrk="1" hangingPunct="1">
              <a:buNone/>
              <a:defRPr/>
            </a:pPr>
            <a:endParaRPr lang="en-US" i="1"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Proof</a:t>
            </a:r>
            <a:r>
              <a:rPr lang="en-US" dirty="0">
                <a:latin typeface="Arial" charset="0"/>
                <a:ea typeface="ＭＳ Ｐゴシック" charset="0"/>
                <a:cs typeface="ＭＳ Ｐゴシック" charset="0"/>
              </a:rPr>
              <a:t>. Let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be an integer such that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 3</a:t>
            </a:r>
            <a:r>
              <a:rPr lang="en-US" i="1" dirty="0">
                <a:latin typeface="Arial" charset="0"/>
                <a:ea typeface="ＭＳ Ｐゴシック" charset="0"/>
                <a:cs typeface="ＭＳ Ｐゴシック" charset="0"/>
              </a:rPr>
              <a:t>x</a:t>
            </a:r>
            <a:r>
              <a:rPr lang="en-US" dirty="0">
                <a:latin typeface="Arial" charset="0"/>
                <a:ea typeface="ＭＳ Ｐゴシック" charset="0"/>
                <a:cs typeface="ＭＳ Ｐゴシック" charset="0"/>
              </a:rPr>
              <a:t>, where </a:t>
            </a:r>
            <a:r>
              <a:rPr lang="en-US" i="1" dirty="0">
                <a:latin typeface="Arial" charset="0"/>
                <a:ea typeface="ＭＳ Ｐゴシック" charset="0"/>
                <a:cs typeface="ＭＳ Ｐゴシック" charset="0"/>
              </a:rPr>
              <a:t>x</a:t>
            </a:r>
            <a:r>
              <a:rPr lang="en-US" dirty="0">
                <a:latin typeface="Arial" charset="0"/>
                <a:ea typeface="ＭＳ Ｐゴシック" charset="0"/>
                <a:cs typeface="ＭＳ Ｐゴシック" charset="0"/>
              </a:rPr>
              <a:t> is an integer.</a:t>
            </a:r>
          </a:p>
          <a:p>
            <a:pPr marL="0" indent="0" eaLnBrk="1" hangingPunct="1">
              <a:buNone/>
              <a:defRPr/>
            </a:pPr>
            <a:r>
              <a:rPr lang="en-US" dirty="0">
                <a:latin typeface="Arial" charset="0"/>
                <a:ea typeface="ＭＳ Ｐゴシック" charset="0"/>
                <a:cs typeface="ＭＳ Ｐゴシック" charset="0"/>
              </a:rPr>
              <a:t>Then 3|</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a:t>
            </a:r>
          </a:p>
          <a:p>
            <a:pPr marL="0" indent="0" eaLnBrk="1" hangingPunct="1">
              <a:buNone/>
              <a:defRPr/>
            </a:pPr>
            <a:r>
              <a:rPr lang="en-US" dirty="0">
                <a:solidFill>
                  <a:srgbClr val="FF0000"/>
                </a:solidFill>
                <a:latin typeface="Arial" charset="0"/>
                <a:ea typeface="ＭＳ Ｐゴシック" charset="0"/>
                <a:cs typeface="ＭＳ Ｐゴシック" charset="0"/>
              </a:rPr>
              <a:t>Since </a:t>
            </a:r>
            <a:r>
              <a:rPr lang="en-US" i="1" dirty="0">
                <a:solidFill>
                  <a:srgbClr val="FF0000"/>
                </a:solidFill>
                <a:latin typeface="Arial" charset="0"/>
                <a:ea typeface="ＭＳ Ｐゴシック" charset="0"/>
                <a:cs typeface="ＭＳ Ｐゴシック" charset="0"/>
              </a:rPr>
              <a:t>n</a:t>
            </a:r>
            <a:r>
              <a:rPr lang="en-US" i="1" baseline="30000" dirty="0">
                <a:solidFill>
                  <a:srgbClr val="FF0000"/>
                </a:solidFill>
                <a:latin typeface="Arial" charset="0"/>
                <a:ea typeface="ＭＳ Ｐゴシック" charset="0"/>
                <a:cs typeface="ＭＳ Ｐゴシック" charset="0"/>
              </a:rPr>
              <a:t>2</a:t>
            </a:r>
            <a:r>
              <a:rPr lang="en-US" i="1" dirty="0">
                <a:solidFill>
                  <a:srgbClr val="FF0000"/>
                </a:solidFill>
                <a:latin typeface="Arial" charset="0"/>
                <a:ea typeface="ＭＳ Ｐゴシック" charset="0"/>
                <a:cs typeface="ＭＳ Ｐゴシック" charset="0"/>
              </a:rPr>
              <a:t> = </a:t>
            </a:r>
            <a:r>
              <a:rPr lang="en-US" dirty="0">
                <a:solidFill>
                  <a:srgbClr val="FF0000"/>
                </a:solidFill>
                <a:latin typeface="Arial" charset="0"/>
                <a:ea typeface="ＭＳ Ｐゴシック" charset="0"/>
                <a:cs typeface="ＭＳ Ｐゴシック" charset="0"/>
              </a:rPr>
              <a:t>3</a:t>
            </a:r>
            <a:r>
              <a:rPr lang="en-US" i="1" dirty="0">
                <a:solidFill>
                  <a:srgbClr val="FF0000"/>
                </a:solidFill>
                <a:latin typeface="Arial" charset="0"/>
                <a:ea typeface="ＭＳ Ｐゴシック" charset="0"/>
                <a:cs typeface="ＭＳ Ｐゴシック" charset="0"/>
              </a:rPr>
              <a:t>x</a:t>
            </a:r>
            <a:r>
              <a:rPr lang="en-US" dirty="0">
                <a:solidFill>
                  <a:srgbClr val="FF0000"/>
                </a:solidFill>
                <a:latin typeface="Arial" charset="0"/>
                <a:ea typeface="ＭＳ Ｐゴシック" charset="0"/>
                <a:cs typeface="ＭＳ Ｐゴシック" charset="0"/>
              </a:rPr>
              <a:t>, </a:t>
            </a:r>
            <a:r>
              <a:rPr lang="en-US" i="1" dirty="0">
                <a:solidFill>
                  <a:srgbClr val="FF0000"/>
                </a:solidFill>
                <a:latin typeface="Arial" charset="0"/>
                <a:ea typeface="ＭＳ Ｐゴシック" charset="0"/>
                <a:cs typeface="ＭＳ Ｐゴシック" charset="0"/>
              </a:rPr>
              <a:t>n</a:t>
            </a:r>
            <a:r>
              <a:rPr lang="en-US" dirty="0">
                <a:solidFill>
                  <a:srgbClr val="FF0000"/>
                </a:solidFill>
                <a:latin typeface="Arial" charset="0"/>
                <a:ea typeface="ＭＳ Ｐゴシック" charset="0"/>
                <a:cs typeface="ＭＳ Ｐゴシック" charset="0"/>
              </a:rPr>
              <a:t> x </a:t>
            </a:r>
            <a:r>
              <a:rPr lang="en-US" i="1" dirty="0">
                <a:solidFill>
                  <a:srgbClr val="FF0000"/>
                </a:solidFill>
                <a:latin typeface="Arial" charset="0"/>
                <a:ea typeface="ＭＳ Ｐゴシック" charset="0"/>
                <a:cs typeface="ＭＳ Ｐゴシック" charset="0"/>
              </a:rPr>
              <a:t>n</a:t>
            </a:r>
            <a:r>
              <a:rPr lang="en-US" dirty="0">
                <a:solidFill>
                  <a:srgbClr val="FF0000"/>
                </a:solidFill>
                <a:latin typeface="Arial" charset="0"/>
                <a:ea typeface="ＭＳ Ｐゴシック" charset="0"/>
                <a:cs typeface="ＭＳ Ｐゴシック" charset="0"/>
              </a:rPr>
              <a:t> = 3</a:t>
            </a:r>
            <a:r>
              <a:rPr lang="en-US" i="1" dirty="0">
                <a:solidFill>
                  <a:srgbClr val="FF0000"/>
                </a:solidFill>
                <a:latin typeface="Arial" charset="0"/>
                <a:ea typeface="ＭＳ Ｐゴシック" charset="0"/>
                <a:cs typeface="ＭＳ Ｐゴシック" charset="0"/>
              </a:rPr>
              <a:t>x</a:t>
            </a:r>
            <a:r>
              <a:rPr lang="en-US" dirty="0">
                <a:solidFill>
                  <a:srgbClr val="FF0000"/>
                </a:solidFill>
                <a:latin typeface="Arial" charset="0"/>
                <a:ea typeface="ＭＳ Ｐゴシック" charset="0"/>
                <a:cs typeface="ＭＳ Ｐゴシック" charset="0"/>
              </a:rPr>
              <a:t>.</a:t>
            </a:r>
          </a:p>
          <a:p>
            <a:pPr marL="0" indent="0" eaLnBrk="1" hangingPunct="1">
              <a:buNone/>
              <a:defRPr/>
            </a:pPr>
            <a:r>
              <a:rPr lang="en-US" dirty="0">
                <a:solidFill>
                  <a:srgbClr val="FF0000"/>
                </a:solidFill>
                <a:latin typeface="Arial" charset="0"/>
                <a:ea typeface="ＭＳ Ｐゴシック" charset="0"/>
                <a:cs typeface="ＭＳ Ｐゴシック" charset="0"/>
              </a:rPr>
              <a:t>Thus, 3|</a:t>
            </a:r>
            <a:r>
              <a:rPr lang="en-US" i="1" dirty="0">
                <a:solidFill>
                  <a:srgbClr val="FF0000"/>
                </a:solidFill>
                <a:latin typeface="Arial" charset="0"/>
                <a:ea typeface="ＭＳ Ｐゴシック" charset="0"/>
                <a:cs typeface="ＭＳ Ｐゴシック" charset="0"/>
              </a:rPr>
              <a:t>n</a:t>
            </a:r>
            <a:r>
              <a:rPr lang="en-US" dirty="0">
                <a:solidFill>
                  <a:srgbClr val="FF0000"/>
                </a:solidFill>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Therefore if </a:t>
            </a:r>
            <a:r>
              <a:rPr lang="en-US" i="1" dirty="0">
                <a:latin typeface="Arial" charset="0"/>
                <a:ea typeface="ＭＳ Ｐゴシック" charset="0"/>
                <a:cs typeface="ＭＳ Ｐゴシック" charset="0"/>
              </a:rPr>
              <a:t>n</a:t>
            </a:r>
            <a:r>
              <a:rPr lang="en-US" i="1" baseline="30000" dirty="0">
                <a:latin typeface="Arial" charset="0"/>
                <a:ea typeface="ＭＳ Ｐゴシック" charset="0"/>
                <a:cs typeface="ＭＳ Ｐゴシック" charset="0"/>
              </a:rPr>
              <a:t>2</a:t>
            </a:r>
            <a:r>
              <a:rPr lang="en-US" i="1" dirty="0">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is a multiple of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a multiple of 3.</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5 mathematicians said invalid, 2 mathematicians said valid, 1 said he couldn’t decide.</a:t>
            </a:r>
          </a:p>
          <a:p>
            <a:pPr marL="0" indent="0" eaLnBrk="1" hangingPunct="1">
              <a:buNone/>
              <a:defRPr/>
            </a:pPr>
            <a:r>
              <a:rPr lang="en-US" dirty="0">
                <a:latin typeface="Arial" charset="0"/>
                <a:ea typeface="ＭＳ Ｐゴシック" charset="0"/>
                <a:cs typeface="ＭＳ Ｐゴシック" charset="0"/>
              </a:rPr>
              <a:t>Inglis and </a:t>
            </a:r>
            <a:r>
              <a:rPr lang="en-US" dirty="0" err="1">
                <a:latin typeface="Arial" charset="0"/>
                <a:ea typeface="ＭＳ Ｐゴシック" charset="0"/>
                <a:cs typeface="ＭＳ Ｐゴシック" charset="0"/>
              </a:rPr>
              <a:t>Alcock</a:t>
            </a:r>
            <a:r>
              <a:rPr lang="en-US" dirty="0">
                <a:latin typeface="Arial" charset="0"/>
                <a:ea typeface="ＭＳ Ｐゴシック" charset="0"/>
                <a:cs typeface="ＭＳ Ｐゴシック" charset="0"/>
              </a:rPr>
              <a:t> (2012) found 7 mathematicians said invalid, 5 valid.</a:t>
            </a:r>
          </a:p>
        </p:txBody>
      </p:sp>
    </p:spTree>
    <p:extLst>
      <p:ext uri="{BB962C8B-B14F-4D97-AF65-F5344CB8AC3E}">
        <p14:creationId xmlns:p14="http://schemas.microsoft.com/office/powerpoint/2010/main" val="420199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p>
        </p:txBody>
      </p:sp>
      <p:sp>
        <p:nvSpPr>
          <p:cNvPr id="16386" name="Rectangle 3"/>
          <p:cNvSpPr>
            <a:spLocks noGrp="1" noChangeArrowheads="1"/>
          </p:cNvSpPr>
          <p:nvPr>
            <p:ph type="body" idx="1"/>
          </p:nvPr>
        </p:nvSpPr>
        <p:spPr/>
        <p:txBody>
          <a:bodyPr/>
          <a:lstStyle/>
          <a:p>
            <a:pPr eaLnBrk="1" hangingPunct="1">
              <a:defRPr/>
            </a:pPr>
            <a:r>
              <a:rPr lang="en-US" dirty="0">
                <a:latin typeface="Arial" charset="0"/>
                <a:ea typeface="ＭＳ Ｐゴシック" charset="0"/>
                <a:cs typeface="ＭＳ Ｐゴシック" charset="0"/>
              </a:rPr>
              <a:t>Mathematicians would first check to see if the structure of the proof was valid (i.e., the assumptions and conclusion of the proof were sensible), and then proceed to check if each step followed from previous assertions.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“I will first try to understand the structure of the proof, to get a feel for the argument that’s being used. After that, if that’s reasonable, I’ll check the individual steps to make sure each of them are valid”.</a:t>
            </a:r>
          </a:p>
        </p:txBody>
      </p:sp>
    </p:spTree>
    <p:extLst>
      <p:ext uri="{BB962C8B-B14F-4D97-AF65-F5344CB8AC3E}">
        <p14:creationId xmlns:p14="http://schemas.microsoft.com/office/powerpoint/2010/main" val="3665234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There were 77 instances in which a participant encountered a step in the proof that they were initially unsure of.</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678667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There were 77 instances in which a participant encountered a step in the proof that they were initially unsure of.</a:t>
            </a:r>
          </a:p>
          <a:p>
            <a:pPr marL="0" indent="0" eaLnBrk="1" hangingPunct="1">
              <a:buNone/>
              <a:defRPr/>
            </a:pP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In 15 cases, they constructed a sub-proof.</a:t>
            </a:r>
          </a:p>
          <a:p>
            <a:pPr eaLnBrk="1" hangingPunct="1">
              <a:defRPr/>
            </a:pPr>
            <a:r>
              <a:rPr lang="en-US" dirty="0">
                <a:latin typeface="Arial" charset="0"/>
                <a:ea typeface="ＭＳ Ｐゴシック" charset="0"/>
                <a:cs typeface="ＭＳ Ｐゴシック" charset="0"/>
              </a:rPr>
              <a:t>In 33 cases, they constructed an informal argument.</a:t>
            </a:r>
          </a:p>
          <a:p>
            <a:pPr eaLnBrk="1" hangingPunct="1">
              <a:defRPr/>
            </a:pPr>
            <a:r>
              <a:rPr lang="en-US" dirty="0">
                <a:latin typeface="Arial" charset="0"/>
                <a:ea typeface="ＭＳ Ｐゴシック" charset="0"/>
                <a:cs typeface="ＭＳ Ｐゴシック" charset="0"/>
              </a:rPr>
              <a:t>In 19 cases, they resolved their doubt by checking the claim with examples.</a:t>
            </a:r>
          </a:p>
          <a:p>
            <a:pPr eaLnBrk="1" hangingPunct="1">
              <a:defRPr/>
            </a:pPr>
            <a:r>
              <a:rPr lang="en-US" dirty="0">
                <a:latin typeface="Arial" charset="0"/>
                <a:ea typeface="ＭＳ Ｐゴシック" charset="0"/>
                <a:cs typeface="ＭＳ Ｐゴシック" charset="0"/>
              </a:rPr>
              <a:t>10 other cases were idiosyncratic and could not be classified (i.e., coded as “other”).</a:t>
            </a:r>
          </a:p>
        </p:txBody>
      </p:sp>
    </p:spTree>
    <p:extLst>
      <p:ext uri="{BB962C8B-B14F-4D97-AF65-F5344CB8AC3E}">
        <p14:creationId xmlns:p14="http://schemas.microsoft.com/office/powerpoint/2010/main" val="3941138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An instance of a sub-proof:</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Previous assertion:</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congruent to 3 (mod 4).</a:t>
            </a:r>
          </a:p>
          <a:p>
            <a:pPr marL="0" indent="0" eaLnBrk="1" hangingPunct="1">
              <a:buNone/>
              <a:defRPr/>
            </a:pPr>
            <a:r>
              <a:rPr lang="en-US" i="1" dirty="0">
                <a:latin typeface="Arial" charset="0"/>
                <a:ea typeface="ＭＳ Ｐゴシック" charset="0"/>
                <a:cs typeface="ＭＳ Ｐゴシック" charset="0"/>
              </a:rPr>
              <a:t>Next assertion: </a:t>
            </a:r>
            <a:r>
              <a:rPr lang="en-US" dirty="0">
                <a:latin typeface="Arial" charset="0"/>
                <a:ea typeface="ＭＳ Ｐゴシック" charset="0"/>
                <a:cs typeface="ＭＳ Ｐゴシック" charset="0"/>
              </a:rPr>
              <a:t>Note that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not a perfect square.</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768229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An instance of a sub-proof:</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Previous assertion:</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congruent to 3 (mod 4).</a:t>
            </a:r>
          </a:p>
          <a:p>
            <a:pPr marL="0" indent="0" eaLnBrk="1" hangingPunct="1">
              <a:buNone/>
              <a:defRPr/>
            </a:pPr>
            <a:r>
              <a:rPr lang="en-US" i="1" dirty="0">
                <a:latin typeface="Arial" charset="0"/>
                <a:ea typeface="ＭＳ Ｐゴシック" charset="0"/>
                <a:cs typeface="ＭＳ Ｐゴシック" charset="0"/>
              </a:rPr>
              <a:t>Next assertion: </a:t>
            </a:r>
            <a:r>
              <a:rPr lang="en-US" dirty="0">
                <a:latin typeface="Arial" charset="0"/>
                <a:ea typeface="ＭＳ Ｐゴシック" charset="0"/>
                <a:cs typeface="ＭＳ Ｐゴシック" charset="0"/>
              </a:rPr>
              <a:t>Note that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not a perfect square.</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a:t>
            </a:r>
            <a:r>
              <a:rPr lang="en-US" dirty="0">
                <a:effectLst/>
                <a:latin typeface="Helvetica" pitchFamily="2" charset="0"/>
              </a:rPr>
              <a:t>So if you take an odd number and square it, 2k + 1 , and I assume that when you square it out . . . </a:t>
            </a:r>
          </a:p>
          <a:p>
            <a:pPr marL="0" indent="0" eaLnBrk="1" hangingPunct="1">
              <a:buNone/>
              <a:defRPr/>
            </a:pPr>
            <a:endParaRPr lang="en-US" dirty="0">
              <a:effectLst/>
              <a:latin typeface="Helvetica" pitchFamily="2" charset="0"/>
            </a:endParaRPr>
          </a:p>
          <a:p>
            <a:pPr marL="0" indent="0" eaLnBrk="1" hangingPunct="1">
              <a:buNone/>
              <a:defRPr/>
            </a:pPr>
            <a:r>
              <a:rPr lang="en-US" dirty="0">
                <a:effectLst/>
                <a:latin typeface="Helvetica" pitchFamily="2" charset="0"/>
              </a:rPr>
              <a:t>[the participant writes: (2k + 1)</a:t>
            </a:r>
            <a:r>
              <a:rPr lang="en-US" baseline="30000" dirty="0">
                <a:effectLst/>
                <a:latin typeface="Helvetica" pitchFamily="2" charset="0"/>
              </a:rPr>
              <a:t>2 </a:t>
            </a:r>
            <a:r>
              <a:rPr lang="en-US" dirty="0">
                <a:effectLst/>
                <a:latin typeface="Helvetica" pitchFamily="2" charset="0"/>
              </a:rPr>
              <a:t>= 4k</a:t>
            </a:r>
            <a:r>
              <a:rPr lang="en-US" baseline="30000" dirty="0">
                <a:effectLst/>
                <a:latin typeface="Helvetica" pitchFamily="2" charset="0"/>
              </a:rPr>
              <a:t>2</a:t>
            </a:r>
            <a:r>
              <a:rPr lang="en-US" dirty="0">
                <a:effectLst/>
                <a:latin typeface="Helvetica" pitchFamily="2" charset="0"/>
              </a:rPr>
              <a:t> + 4k + 1 = 4(k</a:t>
            </a:r>
            <a:r>
              <a:rPr lang="en-US" baseline="30000" dirty="0">
                <a:effectLst/>
                <a:latin typeface="Helvetica" pitchFamily="2" charset="0"/>
              </a:rPr>
              <a:t>2</a:t>
            </a:r>
            <a:r>
              <a:rPr lang="en-US" dirty="0">
                <a:effectLst/>
                <a:latin typeface="Helvetica" pitchFamily="2" charset="0"/>
              </a:rPr>
              <a:t> + k) + 1] </a:t>
            </a:r>
          </a:p>
          <a:p>
            <a:pPr marL="0" indent="0" eaLnBrk="1" hangingPunct="1">
              <a:buNone/>
              <a:defRPr/>
            </a:pPr>
            <a:endParaRPr lang="en-US" dirty="0">
              <a:latin typeface="Helvetica" pitchFamily="2" charset="0"/>
            </a:endParaRPr>
          </a:p>
          <a:p>
            <a:pPr marL="0" indent="0" eaLnBrk="1" hangingPunct="1">
              <a:buNone/>
              <a:defRPr/>
            </a:pPr>
            <a:r>
              <a:rPr lang="en-US" dirty="0">
                <a:latin typeface="Helvetica" pitchFamily="2" charset="0"/>
              </a:rPr>
              <a:t>T</a:t>
            </a:r>
            <a:r>
              <a:rPr lang="en-US" dirty="0">
                <a:effectLst/>
                <a:latin typeface="Helvetica" pitchFamily="2" charset="0"/>
              </a:rPr>
              <a:t>hat would be, yeah, that would be 1 mod 4. OK, note that n is not a perfect square. OK, I think I'm OK with that”</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514233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An instance of an informal argument:</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Previous assertion:</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ab</a:t>
            </a:r>
            <a:r>
              <a:rPr lang="en-US" dirty="0">
                <a:latin typeface="Arial" charset="0"/>
                <a:ea typeface="ＭＳ Ｐゴシック" charset="0"/>
                <a:cs typeface="ＭＳ Ｐゴシック" charset="0"/>
              </a:rPr>
              <a:t> is congruent to 3 (mod 4).</a:t>
            </a:r>
          </a:p>
          <a:p>
            <a:pPr marL="0" indent="0" eaLnBrk="1" hangingPunct="1">
              <a:buNone/>
              <a:defRPr/>
            </a:pPr>
            <a:r>
              <a:rPr lang="en-US" i="1" dirty="0">
                <a:latin typeface="Arial" charset="0"/>
                <a:ea typeface="ＭＳ Ｐゴシック" charset="0"/>
                <a:cs typeface="ＭＳ Ｐゴシック" charset="0"/>
              </a:rPr>
              <a:t>Next assertion:</a:t>
            </a:r>
            <a:r>
              <a:rPr lang="en-US" dirty="0">
                <a:latin typeface="Arial" charset="0"/>
                <a:ea typeface="ＭＳ Ｐゴシック" charset="0"/>
                <a:cs typeface="ＭＳ Ｐゴシック" charset="0"/>
              </a:rPr>
              <a:t> Either </a:t>
            </a:r>
            <a:r>
              <a:rPr lang="en-US" i="1" dirty="0">
                <a:latin typeface="Arial" charset="0"/>
                <a:ea typeface="ＭＳ Ｐゴシック" charset="0"/>
                <a:cs typeface="ＭＳ Ｐゴシック" charset="0"/>
              </a:rPr>
              <a:t>a</a:t>
            </a:r>
            <a:r>
              <a:rPr lang="en-US" dirty="0">
                <a:latin typeface="Arial" charset="0"/>
                <a:ea typeface="ＭＳ Ｐゴシック" charset="0"/>
                <a:cs typeface="ＭＳ Ｐゴシック" charset="0"/>
              </a:rPr>
              <a:t> is congruent to 3 (mod 4) and </a:t>
            </a:r>
            <a:r>
              <a:rPr lang="en-US" i="1" dirty="0">
                <a:latin typeface="Arial" charset="0"/>
                <a:ea typeface="ＭＳ Ｐゴシック" charset="0"/>
                <a:cs typeface="ＭＳ Ｐゴシック" charset="0"/>
              </a:rPr>
              <a:t>b</a:t>
            </a:r>
            <a:r>
              <a:rPr lang="en-US" dirty="0">
                <a:latin typeface="Arial" charset="0"/>
                <a:ea typeface="ＭＳ Ｐゴシック" charset="0"/>
                <a:cs typeface="ＭＳ Ｐゴシック" charset="0"/>
              </a:rPr>
              <a:t> is congruent to 1 (mod 4), or </a:t>
            </a:r>
            <a:r>
              <a:rPr lang="en-US" i="1" dirty="0">
                <a:latin typeface="Arial" charset="0"/>
                <a:ea typeface="ＭＳ Ｐゴシック" charset="0"/>
                <a:cs typeface="ＭＳ Ｐゴシック" charset="0"/>
              </a:rPr>
              <a:t>a</a:t>
            </a:r>
            <a:r>
              <a:rPr lang="en-US" dirty="0">
                <a:latin typeface="Arial" charset="0"/>
                <a:ea typeface="ＭＳ Ｐゴシック" charset="0"/>
                <a:cs typeface="ＭＳ Ｐゴシック" charset="0"/>
              </a:rPr>
              <a:t> is congruent to 1 (mod 4) and </a:t>
            </a:r>
            <a:r>
              <a:rPr lang="en-US" i="1" dirty="0">
                <a:latin typeface="Arial" charset="0"/>
                <a:ea typeface="ＭＳ Ｐゴシック" charset="0"/>
                <a:cs typeface="ＭＳ Ｐゴシック" charset="0"/>
              </a:rPr>
              <a:t>b</a:t>
            </a:r>
            <a:r>
              <a:rPr lang="en-US" dirty="0">
                <a:latin typeface="Arial" charset="0"/>
                <a:ea typeface="ＭＳ Ｐゴシック" charset="0"/>
                <a:cs typeface="ＭＳ Ｐゴシック" charset="0"/>
              </a:rPr>
              <a:t> is congruent to 3 (mod 4).</a:t>
            </a:r>
          </a:p>
          <a:p>
            <a:pPr marL="0" indent="0" eaLnBrk="1" hangingPunct="1">
              <a:buNone/>
              <a:defRPr/>
            </a:pPr>
            <a:endParaRPr lang="en-US" i="1"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I guess that’s a fact. I mean, how do you take two numbers in </a:t>
            </a:r>
            <a:r>
              <a:rPr lang="en-US" b="1" dirty="0">
                <a:latin typeface="Arial" charset="0"/>
                <a:ea typeface="ＭＳ Ｐゴシック" charset="0"/>
                <a:cs typeface="ＭＳ Ｐゴシック" charset="0"/>
              </a:rPr>
              <a:t>Z</a:t>
            </a:r>
            <a:r>
              <a:rPr lang="en-US" baseline="-25000" dirty="0">
                <a:latin typeface="Arial" charset="0"/>
                <a:ea typeface="ＭＳ Ｐゴシック" charset="0"/>
                <a:cs typeface="ＭＳ Ｐゴシック" charset="0"/>
              </a:rPr>
              <a:t>4</a:t>
            </a:r>
            <a:r>
              <a:rPr lang="en-US" b="1" dirty="0">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and multiply them together to get three?”</a:t>
            </a:r>
            <a:endParaRPr lang="en-US" i="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368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Plan for today</a:t>
            </a:r>
          </a:p>
        </p:txBody>
      </p:sp>
      <p:sp>
        <p:nvSpPr>
          <p:cNvPr id="16386" name="Rectangle 3"/>
          <p:cNvSpPr>
            <a:spLocks noGrp="1" noChangeArrowheads="1"/>
          </p:cNvSpPr>
          <p:nvPr>
            <p:ph type="body" idx="1"/>
          </p:nvPr>
        </p:nvSpPr>
        <p:spPr/>
        <p:txBody>
          <a:bodyPr/>
          <a:lstStyle/>
          <a:p>
            <a:pPr eaLnBrk="1" hangingPunct="1">
              <a:defRPr/>
            </a:pPr>
            <a:r>
              <a:rPr lang="en-US" dirty="0">
                <a:latin typeface="Arial" panose="020B0604020202020204" pitchFamily="34" charset="0"/>
                <a:ea typeface="ＭＳ Ｐゴシック" charset="0"/>
                <a:cs typeface="Arial" panose="020B0604020202020204" pitchFamily="34" charset="0"/>
              </a:rPr>
              <a:t>How do students and mathematicians check proofs for correctness?</a:t>
            </a:r>
            <a:br>
              <a:rPr lang="en-US" dirty="0">
                <a:latin typeface="Arial" panose="020B0604020202020204" pitchFamily="34" charset="0"/>
                <a:ea typeface="ＭＳ Ｐゴシック" charset="0"/>
                <a:cs typeface="Arial" panose="020B0604020202020204" pitchFamily="34" charset="0"/>
              </a:rPr>
            </a:br>
            <a:endParaRPr lang="en-US" dirty="0">
              <a:latin typeface="Arial" panose="020B0604020202020204" pitchFamily="34" charset="0"/>
              <a:ea typeface="ＭＳ Ｐゴシック" charset="0"/>
              <a:cs typeface="Arial" panose="020B0604020202020204" pitchFamily="34" charset="0"/>
            </a:endParaRPr>
          </a:p>
          <a:p>
            <a:pPr eaLnBrk="1" hangingPunct="1">
              <a:defRPr/>
            </a:pPr>
            <a:r>
              <a:rPr lang="en-US" dirty="0">
                <a:latin typeface="Arial" panose="020B0604020202020204" pitchFamily="34" charset="0"/>
                <a:ea typeface="ＭＳ Ｐゴシック" charset="0"/>
                <a:cs typeface="Arial" panose="020B0604020202020204" pitchFamily="34" charset="0"/>
              </a:rPr>
              <a:t>How and why do mathematicians read proofs?</a:t>
            </a:r>
            <a:br>
              <a:rPr lang="en-US" dirty="0">
                <a:latin typeface="Arial" panose="020B0604020202020204" pitchFamily="34" charset="0"/>
                <a:ea typeface="ＭＳ Ｐゴシック" charset="0"/>
                <a:cs typeface="Arial" panose="020B0604020202020204" pitchFamily="34" charset="0"/>
              </a:rPr>
            </a:br>
            <a:endParaRPr lang="en-US" dirty="0">
              <a:latin typeface="Arial" panose="020B0604020202020204" pitchFamily="34" charset="0"/>
              <a:ea typeface="ＭＳ Ｐゴシック" charset="0"/>
              <a:cs typeface="Arial" panose="020B0604020202020204" pitchFamily="34" charset="0"/>
            </a:endParaRPr>
          </a:p>
          <a:p>
            <a:pPr eaLnBrk="1" hangingPunct="1">
              <a:defRPr/>
            </a:pPr>
            <a:r>
              <a:rPr lang="en-US" dirty="0">
                <a:latin typeface="Arial" panose="020B0604020202020204" pitchFamily="34" charset="0"/>
                <a:ea typeface="ＭＳ Ｐゴシック" charset="0"/>
                <a:cs typeface="Arial" panose="020B0604020202020204" pitchFamily="34" charset="0"/>
              </a:rPr>
              <a:t>How can we measure students’ proof understanding?</a:t>
            </a:r>
            <a:br>
              <a:rPr lang="en-US" dirty="0">
                <a:latin typeface="Arial" panose="020B0604020202020204" pitchFamily="34" charset="0"/>
                <a:ea typeface="ＭＳ Ｐゴシック" charset="0"/>
                <a:cs typeface="Arial" panose="020B0604020202020204" pitchFamily="34" charset="0"/>
              </a:rPr>
            </a:br>
            <a:endParaRPr lang="en-US" dirty="0">
              <a:latin typeface="Arial" panose="020B0604020202020204" pitchFamily="34" charset="0"/>
              <a:ea typeface="ＭＳ Ｐゴシック" charset="0"/>
              <a:cs typeface="Arial" panose="020B0604020202020204" pitchFamily="34" charset="0"/>
            </a:endParaRPr>
          </a:p>
          <a:p>
            <a:pPr eaLnBrk="1" hangingPunct="1">
              <a:defRPr/>
            </a:pPr>
            <a:r>
              <a:rPr lang="en-US" dirty="0">
                <a:latin typeface="Arial" panose="020B0604020202020204" pitchFamily="34" charset="0"/>
                <a:ea typeface="ＭＳ Ｐゴシック" charset="0"/>
                <a:cs typeface="Arial" panose="020B0604020202020204" pitchFamily="34" charset="0"/>
              </a:rPr>
              <a:t>How can we help students understand proofs better?</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45837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An instance of a sub-proof:</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Previous assertion:</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congruent to 3 (mod 4).</a:t>
            </a:r>
          </a:p>
          <a:p>
            <a:pPr marL="0" indent="0" eaLnBrk="1" hangingPunct="1">
              <a:buNone/>
              <a:defRPr/>
            </a:pPr>
            <a:r>
              <a:rPr lang="en-US" i="1" dirty="0">
                <a:latin typeface="Arial" charset="0"/>
                <a:ea typeface="ＭＳ Ｐゴシック" charset="0"/>
                <a:cs typeface="ＭＳ Ｐゴシック" charset="0"/>
              </a:rPr>
              <a:t>Next assertion: </a:t>
            </a:r>
            <a:r>
              <a:rPr lang="en-US" dirty="0">
                <a:latin typeface="Arial" charset="0"/>
                <a:ea typeface="ＭＳ Ｐゴシック" charset="0"/>
                <a:cs typeface="ＭＳ Ｐゴシック" charset="0"/>
              </a:rPr>
              <a:t>Note that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not a perfect square.</a:t>
            </a:r>
          </a:p>
          <a:p>
            <a:pPr marL="0" indent="0" eaLnBrk="1" hangingPunct="1">
              <a:buNone/>
              <a:defRPr/>
            </a:pPr>
            <a:endParaRPr lang="en-US" dirty="0">
              <a:latin typeface="Arial" charset="0"/>
              <a:ea typeface="ＭＳ Ｐゴシック" charset="0"/>
              <a:cs typeface="ＭＳ Ｐゴシック" charset="0"/>
            </a:endParaRPr>
          </a:p>
          <a:p>
            <a:pPr marL="0" indent="0">
              <a:buNone/>
            </a:pPr>
            <a:r>
              <a:rPr lang="en-US" dirty="0">
                <a:effectLst/>
                <a:latin typeface="Helvetica" pitchFamily="2" charset="0"/>
              </a:rPr>
              <a:t>I'm using examples to see what, where the proof is coming from. So 5</a:t>
            </a:r>
            <a:r>
              <a:rPr lang="en-US" baseline="30000" dirty="0">
                <a:effectLst/>
                <a:latin typeface="Helvetica" pitchFamily="2" charset="0"/>
              </a:rPr>
              <a:t>2</a:t>
            </a:r>
            <a:r>
              <a:rPr lang="en-US" dirty="0">
                <a:effectLst/>
                <a:latin typeface="Helvetica" pitchFamily="2" charset="0"/>
              </a:rPr>
              <a:t> is 25 and that's 1 mod 4, 36 is 0 mod 4, 49 is 1 mod 4, 64 is 0 mod 4. I'm thinking that, ah! So it is ... 24 times 24, that's 0 mod 4. So a perfect square has to be 1 mod 4, doesn't it? n</a:t>
            </a:r>
            <a:r>
              <a:rPr lang="en-US" baseline="30000" dirty="0">
                <a:effectLst/>
                <a:latin typeface="Helvetica" pitchFamily="2" charset="0"/>
              </a:rPr>
              <a:t>2</a:t>
            </a:r>
            <a:r>
              <a:rPr lang="en-US" dirty="0">
                <a:effectLst/>
                <a:latin typeface="Helvetica" pitchFamily="2" charset="0"/>
              </a:rPr>
              <a:t> equals 1 mod 4 or 0 mod 4. Alright. </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837679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effectLst/>
                <a:latin typeface="Helvetica" pitchFamily="2" charset="0"/>
              </a:rPr>
              <a:t>Interviewer: I noticed that at times you used examples to help you validate the proofs. </a:t>
            </a:r>
          </a:p>
          <a:p>
            <a:pPr marL="0" indent="0" eaLnBrk="1" hangingPunct="1">
              <a:buNone/>
              <a:defRPr/>
            </a:pPr>
            <a:endParaRPr lang="en-US" dirty="0">
              <a:latin typeface="Helvetica" pitchFamily="2" charset="0"/>
            </a:endParaRPr>
          </a:p>
          <a:p>
            <a:pPr marL="0" indent="0" eaLnBrk="1" hangingPunct="1">
              <a:buNone/>
              <a:defRPr/>
            </a:pPr>
            <a:r>
              <a:rPr lang="en-US" dirty="0">
                <a:effectLst/>
                <a:latin typeface="Helvetica" pitchFamily="2" charset="0"/>
              </a:rPr>
              <a:t>Mathematician H: Yes. I think with the proofs with number theory, they [examples] are a little easier to use. You can show it's true for some and then use induction arguments to show that it's true for all of them. Topology [Mathematician H's area of research] you don't quite have that. </a:t>
            </a:r>
          </a:p>
          <a:p>
            <a:pPr marL="0" indent="0" eaLnBrk="1" hangingPunct="1">
              <a:buNone/>
              <a:defRPr/>
            </a:pPr>
            <a:endParaRPr lang="en-US" i="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105508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did mathematicians do?</a:t>
            </a:r>
            <a:br>
              <a:rPr lang="en-US" dirty="0"/>
            </a:br>
            <a:r>
              <a:rPr lang="en-US" dirty="0"/>
              <a:t>Line-by-line check</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An example of an informal argument:</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Previous assertion:</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a natural number.</a:t>
            </a:r>
          </a:p>
          <a:p>
            <a:pPr marL="0" indent="0" eaLnBrk="1" hangingPunct="1">
              <a:buNone/>
              <a:defRPr/>
            </a:pPr>
            <a:r>
              <a:rPr lang="en-US" i="1" dirty="0">
                <a:latin typeface="Arial" charset="0"/>
                <a:ea typeface="ＭＳ Ｐゴシック" charset="0"/>
                <a:cs typeface="ＭＳ Ｐゴシック" charset="0"/>
              </a:rPr>
              <a:t>Next assertion: </a:t>
            </a:r>
            <a:r>
              <a:rPr lang="en-US" dirty="0">
                <a:latin typeface="Arial" charset="0"/>
                <a:ea typeface="ＭＳ Ｐゴシック" charset="0"/>
                <a:cs typeface="ＭＳ Ｐゴシック" charset="0"/>
              </a:rPr>
              <a:t>There exists an odd integer </a:t>
            </a:r>
            <a:r>
              <a:rPr lang="en-US" i="1" dirty="0">
                <a:latin typeface="Arial" charset="0"/>
                <a:ea typeface="ＭＳ Ｐゴシック" charset="0"/>
                <a:cs typeface="ＭＳ Ｐゴシック" charset="0"/>
              </a:rPr>
              <a:t>m</a:t>
            </a:r>
            <a:r>
              <a:rPr lang="en-US" dirty="0">
                <a:latin typeface="Arial" charset="0"/>
                <a:ea typeface="ＭＳ Ｐゴシック" charset="0"/>
                <a:cs typeface="ＭＳ Ｐゴシック" charset="0"/>
              </a:rPr>
              <a:t> and a non-zero integer </a:t>
            </a:r>
            <a:r>
              <a:rPr lang="en-US" i="1" dirty="0">
                <a:latin typeface="Arial" charset="0"/>
                <a:ea typeface="ＭＳ Ｐゴシック" charset="0"/>
                <a:cs typeface="ＭＳ Ｐゴシック" charset="0"/>
              </a:rPr>
              <a:t>l </a:t>
            </a:r>
            <a:r>
              <a:rPr lang="en-US" dirty="0">
                <a:latin typeface="Arial" charset="0"/>
                <a:ea typeface="ＭＳ Ｐゴシック" charset="0"/>
                <a:cs typeface="ＭＳ Ｐゴシック" charset="0"/>
              </a:rPr>
              <a:t>such that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 2</a:t>
            </a:r>
            <a:r>
              <a:rPr lang="en-US" i="1" baseline="30000" dirty="0">
                <a:latin typeface="Arial" charset="0"/>
                <a:ea typeface="ＭＳ Ｐゴシック" charset="0"/>
                <a:cs typeface="ＭＳ Ｐゴシック" charset="0"/>
              </a:rPr>
              <a:t>l</a:t>
            </a:r>
            <a:r>
              <a:rPr lang="en-US" i="1" dirty="0">
                <a:latin typeface="Arial" charset="0"/>
                <a:ea typeface="ＭＳ Ｐゴシック" charset="0"/>
                <a:cs typeface="ＭＳ Ｐゴシック" charset="0"/>
              </a:rPr>
              <a:t>m</a:t>
            </a:r>
            <a:r>
              <a:rPr lang="en-US" dirty="0">
                <a:latin typeface="Arial" charset="0"/>
                <a:ea typeface="ＭＳ Ｐゴシック" charset="0"/>
                <a:cs typeface="ＭＳ Ｐゴシック" charset="0"/>
              </a:rPr>
              <a:t>.</a:t>
            </a:r>
          </a:p>
          <a:p>
            <a:pPr marL="0" indent="0" eaLnBrk="1" hangingPunct="1">
              <a:buNone/>
              <a:defRPr/>
            </a:pPr>
            <a:endParaRPr lang="en-US" i="1" dirty="0">
              <a:latin typeface="Arial" charset="0"/>
              <a:ea typeface="ＭＳ Ｐゴシック" charset="0"/>
              <a:cs typeface="ＭＳ Ｐゴシック" charset="0"/>
            </a:endParaRPr>
          </a:p>
          <a:p>
            <a:pPr marL="0" indent="0">
              <a:buNone/>
            </a:pPr>
            <a:r>
              <a:rPr lang="en-US" dirty="0">
                <a:effectLst/>
                <a:latin typeface="Helvetica" pitchFamily="2" charset="0"/>
              </a:rPr>
              <a:t>Math. E: Hmm . . . can we express every integer in that way? Well, 1 is / = 0, </a:t>
            </a:r>
            <a:r>
              <a:rPr lang="en-US" i="1" dirty="0">
                <a:effectLst/>
                <a:latin typeface="Helvetica" pitchFamily="2" charset="0"/>
              </a:rPr>
              <a:t>m</a:t>
            </a:r>
            <a:r>
              <a:rPr lang="en-US" dirty="0">
                <a:effectLst/>
                <a:latin typeface="Helvetica" pitchFamily="2" charset="0"/>
              </a:rPr>
              <a:t> = 1 . 2, 4, and 8 are powers, but can we express every integer in that way? What about 3? Um, let </a:t>
            </a:r>
            <a:r>
              <a:rPr lang="en-US" i="1" dirty="0">
                <a:effectLst/>
                <a:latin typeface="Helvetica" pitchFamily="2" charset="0"/>
              </a:rPr>
              <a:t>m</a:t>
            </a:r>
            <a:r>
              <a:rPr lang="en-US" dirty="0">
                <a:effectLst/>
                <a:latin typeface="Helvetica" pitchFamily="2" charset="0"/>
              </a:rPr>
              <a:t> = 3 and / = 0. And 5, let </a:t>
            </a:r>
            <a:r>
              <a:rPr lang="en-US" i="1" dirty="0">
                <a:effectLst/>
                <a:latin typeface="Helvetica" pitchFamily="2" charset="0"/>
              </a:rPr>
              <a:t>m</a:t>
            </a:r>
            <a:r>
              <a:rPr lang="en-US" dirty="0">
                <a:effectLst/>
                <a:latin typeface="Helvetica" pitchFamily="2" charset="0"/>
              </a:rPr>
              <a:t> = 5 and / = 0. What about 6? 6 is 2 cubed times 3 [sic], OK, I guess this sounds reasonable. </a:t>
            </a:r>
          </a:p>
        </p:txBody>
      </p:sp>
    </p:spTree>
    <p:extLst>
      <p:ext uri="{BB962C8B-B14F-4D97-AF65-F5344CB8AC3E}">
        <p14:creationId xmlns:p14="http://schemas.microsoft.com/office/powerpoint/2010/main" val="3963237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Differences between mathematicians and students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Mathematicians focus on structure:</a:t>
            </a:r>
          </a:p>
          <a:p>
            <a:pPr eaLnBrk="1" hangingPunct="1">
              <a:defRPr/>
            </a:pPr>
            <a:r>
              <a:rPr lang="en-US" dirty="0">
                <a:latin typeface="Arial" charset="0"/>
                <a:ea typeface="ＭＳ Ｐゴシック" charset="0"/>
                <a:cs typeface="ＭＳ Ｐゴシック" charset="0"/>
              </a:rPr>
              <a:t>There was one statement that proved “If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is divisible by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divisible by 3” by proving the converse. </a:t>
            </a:r>
          </a:p>
          <a:p>
            <a:pPr lvl="1" eaLnBrk="1" hangingPunct="1">
              <a:defRPr/>
            </a:pPr>
            <a:r>
              <a:rPr lang="en-US" dirty="0">
                <a:latin typeface="Arial" charset="0"/>
                <a:ea typeface="ＭＳ Ｐゴシック" charset="0"/>
                <a:cs typeface="ＭＳ Ｐゴシック" charset="0"/>
              </a:rPr>
              <a:t>All 20 mathematicians in Weber (2010) and Inglis and </a:t>
            </a:r>
            <a:r>
              <a:rPr lang="en-US" dirty="0" err="1">
                <a:latin typeface="Arial" charset="0"/>
                <a:ea typeface="ＭＳ Ｐゴシック" charset="0"/>
                <a:cs typeface="ＭＳ Ｐゴシック" charset="0"/>
              </a:rPr>
              <a:t>Alcock’s</a:t>
            </a:r>
            <a:r>
              <a:rPr lang="en-US" dirty="0">
                <a:latin typeface="Arial" charset="0"/>
                <a:ea typeface="ＭＳ Ｐゴシック" charset="0"/>
                <a:cs typeface="ＭＳ Ｐゴシック" charset="0"/>
              </a:rPr>
              <a:t> (2012) study rejected the argument.</a:t>
            </a:r>
          </a:p>
          <a:p>
            <a:pPr lvl="1" eaLnBrk="1" hangingPunct="1">
              <a:defRPr/>
            </a:pPr>
            <a:r>
              <a:rPr lang="en-US" dirty="0">
                <a:latin typeface="Arial" charset="0"/>
                <a:ea typeface="ＭＳ Ｐゴシック" charset="0"/>
                <a:cs typeface="ＭＳ Ｐゴシック" charset="0"/>
              </a:rPr>
              <a:t>24 of 54 (44%) of the undergraduates in Weber (2010), Inglis and </a:t>
            </a:r>
            <a:r>
              <a:rPr lang="en-US" dirty="0" err="1">
                <a:latin typeface="Arial" charset="0"/>
                <a:ea typeface="ＭＳ Ｐゴシック" charset="0"/>
                <a:cs typeface="ＭＳ Ｐゴシック" charset="0"/>
              </a:rPr>
              <a:t>Alcock</a:t>
            </a:r>
            <a:r>
              <a:rPr lang="en-US" dirty="0">
                <a:latin typeface="Arial" charset="0"/>
                <a:ea typeface="ＭＳ Ｐゴシック" charset="0"/>
                <a:cs typeface="ＭＳ Ｐゴシック" charset="0"/>
              </a:rPr>
              <a:t> (2012), and Selden and Selden’s (2003) study rejected the argument.</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595966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Differences between mathematicians and students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Mathematicians search for warrants:</a:t>
            </a:r>
          </a:p>
          <a:p>
            <a:pPr eaLnBrk="1" hangingPunct="1">
              <a:defRPr/>
            </a:pPr>
            <a:r>
              <a:rPr lang="en-US" dirty="0">
                <a:latin typeface="Arial" charset="0"/>
                <a:ea typeface="ＭＳ Ｐゴシック" charset="0"/>
                <a:cs typeface="ＭＳ Ｐゴシック" charset="0"/>
              </a:rPr>
              <a:t>When a mathematician sees a statement in line </a:t>
            </a:r>
            <a:r>
              <a:rPr lang="en-US" i="1" dirty="0">
                <a:latin typeface="Arial" charset="0"/>
                <a:ea typeface="ＭＳ Ｐゴシック" charset="0"/>
                <a:cs typeface="ＭＳ Ｐゴシック" charset="0"/>
              </a:rPr>
              <a:t>n, </a:t>
            </a:r>
            <a:r>
              <a:rPr lang="en-US" dirty="0">
                <a:latin typeface="Arial" charset="0"/>
                <a:ea typeface="ＭＳ Ｐゴシック" charset="0"/>
                <a:cs typeface="ＭＳ Ｐゴシック" charset="0"/>
              </a:rPr>
              <a:t>they search for a reason (or ‘warrant’) for why that statement follows from previous assertions in the proof.</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Inglis and </a:t>
            </a:r>
            <a:r>
              <a:rPr lang="en-US" dirty="0" err="1">
                <a:latin typeface="Arial" charset="0"/>
                <a:ea typeface="ＭＳ Ｐゴシック" charset="0"/>
                <a:cs typeface="ＭＳ Ｐゴシック" charset="0"/>
              </a:rPr>
              <a:t>Alcock</a:t>
            </a:r>
            <a:r>
              <a:rPr lang="en-US" dirty="0">
                <a:latin typeface="Arial" charset="0"/>
                <a:ea typeface="ＭＳ Ｐゴシック" charset="0"/>
                <a:cs typeface="ＭＳ Ｐゴシック" charset="0"/>
              </a:rPr>
              <a:t> (2012) did an eye-tracking study.</a:t>
            </a:r>
          </a:p>
          <a:p>
            <a:pPr lvl="1" eaLnBrk="1" hangingPunct="1">
              <a:defRPr/>
            </a:pPr>
            <a:r>
              <a:rPr lang="en-US" dirty="0">
                <a:latin typeface="Arial" charset="0"/>
                <a:ea typeface="ＭＳ Ｐゴシック" charset="0"/>
                <a:cs typeface="ＭＳ Ｐゴシック" charset="0"/>
              </a:rPr>
              <a:t>They found that for statements requiring a warrant, mathematicians would follow the pattern of fixating on line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then line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-1, and then line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again, more often than when a warrant was not required.</a:t>
            </a:r>
          </a:p>
          <a:p>
            <a:pPr lvl="1" eaLnBrk="1" hangingPunct="1">
              <a:defRPr/>
            </a:pPr>
            <a:r>
              <a:rPr lang="en-US" dirty="0">
                <a:latin typeface="Arial" charset="0"/>
                <a:ea typeface="ＭＳ Ｐゴシック" charset="0"/>
                <a:cs typeface="ＭＳ Ｐゴシック" charset="0"/>
              </a:rPr>
              <a:t>They also found that most undergraduate mathematics students rarely engaged in this behavior.</a:t>
            </a:r>
          </a:p>
          <a:p>
            <a:pPr lvl="1" eaLnBrk="1" hangingPunct="1">
              <a:defRPr/>
            </a:pPr>
            <a:r>
              <a:rPr lang="en-US" dirty="0">
                <a:latin typeface="Arial" charset="0"/>
                <a:ea typeface="ＭＳ Ｐゴシック" charset="0"/>
                <a:cs typeface="ＭＳ Ｐゴシック" charset="0"/>
              </a:rPr>
              <a:t>When students were requested to explain how new statements in a proof followed from previous assertions, their ability to evaluate proofs improved (</a:t>
            </a:r>
            <a:r>
              <a:rPr lang="en-US" dirty="0" err="1">
                <a:latin typeface="Arial" charset="0"/>
                <a:ea typeface="ＭＳ Ｐゴシック" charset="0"/>
                <a:cs typeface="ＭＳ Ｐゴシック" charset="0"/>
              </a:rPr>
              <a:t>Alcock</a:t>
            </a:r>
            <a:r>
              <a:rPr lang="en-US" dirty="0">
                <a:latin typeface="Arial" charset="0"/>
                <a:ea typeface="ＭＳ Ｐゴシック" charset="0"/>
                <a:cs typeface="ＭＳ Ｐゴシック" charset="0"/>
              </a:rPr>
              <a:t> &amp; Weber, 2005; Selden &amp; Selden, 2003).</a:t>
            </a:r>
          </a:p>
        </p:txBody>
      </p:sp>
    </p:spTree>
    <p:extLst>
      <p:ext uri="{BB962C8B-B14F-4D97-AF65-F5344CB8AC3E}">
        <p14:creationId xmlns:p14="http://schemas.microsoft.com/office/powerpoint/2010/main" val="642165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Differences between mathematicians and students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Students tended to focus on formula and calculations:</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Students tended to focus on formula and calculations:</a:t>
            </a:r>
          </a:p>
          <a:p>
            <a:pPr eaLnBrk="1" hangingPunct="1">
              <a:defRPr/>
            </a:pPr>
            <a:r>
              <a:rPr lang="en-US" dirty="0">
                <a:latin typeface="Arial" charset="0"/>
                <a:ea typeface="ＭＳ Ｐゴシック" charset="0"/>
                <a:cs typeface="ＭＳ Ｐゴシック" charset="0"/>
              </a:rPr>
              <a:t>In Inglis and </a:t>
            </a:r>
            <a:r>
              <a:rPr lang="en-US" dirty="0" err="1">
                <a:latin typeface="Arial" charset="0"/>
                <a:ea typeface="ＭＳ Ｐゴシック" charset="0"/>
                <a:cs typeface="ＭＳ Ｐゴシック" charset="0"/>
              </a:rPr>
              <a:t>Alcock’s</a:t>
            </a:r>
            <a:r>
              <a:rPr lang="en-US" dirty="0">
                <a:latin typeface="Arial" charset="0"/>
                <a:ea typeface="ＭＳ Ｐゴシック" charset="0"/>
                <a:cs typeface="ＭＳ Ｐゴシック" charset="0"/>
              </a:rPr>
              <a:t> (2012) study, undergraduate mathematics students and mathematicians spent roughly an equal amount of time dwelling on formulas.</a:t>
            </a:r>
          </a:p>
          <a:p>
            <a:pPr eaLnBrk="1" hangingPunct="1">
              <a:defRPr/>
            </a:pPr>
            <a:r>
              <a:rPr lang="en-US" dirty="0">
                <a:latin typeface="Arial" charset="0"/>
                <a:ea typeface="ＭＳ Ｐゴシック" charset="0"/>
                <a:cs typeface="ＭＳ Ｐゴシック" charset="0"/>
              </a:rPr>
              <a:t>But mathematicians spent 50% longer when reading statements that did not have formulas in them. </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Students read proofs quickly</a:t>
            </a:r>
          </a:p>
          <a:p>
            <a:pPr eaLnBrk="1" hangingPunct="1">
              <a:defRPr/>
            </a:pPr>
            <a:r>
              <a:rPr lang="en-US" dirty="0">
                <a:latin typeface="Arial" charset="0"/>
                <a:ea typeface="ＭＳ Ｐゴシック" charset="0"/>
                <a:cs typeface="ＭＳ Ｐゴシック" charset="0"/>
              </a:rPr>
              <a:t>Students would often spend two minutes or less reading the proofs in Weber’s (2010) study, even on proofs where mathematicians would spend five minutes or more.</a:t>
            </a:r>
          </a:p>
        </p:txBody>
      </p:sp>
    </p:spTree>
    <p:extLst>
      <p:ext uri="{BB962C8B-B14F-4D97-AF65-F5344CB8AC3E}">
        <p14:creationId xmlns:p14="http://schemas.microsoft.com/office/powerpoint/2010/main" val="2185575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For any positive integer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if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 then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r>
              <a:rPr lang="en-US" i="1" dirty="0">
                <a:latin typeface="Arial" panose="020B0604020202020204" pitchFamily="34" charset="0"/>
                <a:ea typeface="ＭＳ Ｐゴシック" charset="0"/>
                <a:cs typeface="Arial" panose="020B0604020202020204" pitchFamily="34" charset="0"/>
              </a:rPr>
              <a:t>Proof</a:t>
            </a:r>
            <a:r>
              <a:rPr lang="en-US" dirty="0">
                <a:latin typeface="Arial" panose="020B0604020202020204" pitchFamily="34" charset="0"/>
                <a:ea typeface="ＭＳ Ｐゴシック" charset="0"/>
                <a:cs typeface="Arial" panose="020B0604020202020204" pitchFamily="34" charset="0"/>
              </a:rPr>
              <a:t>. Assume that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a:t>
            </a:r>
            <a:r>
              <a:rPr lang="en-US" dirty="0">
                <a:latin typeface="Arial" panose="020B0604020202020204" pitchFamily="34" charset="0"/>
                <a:ea typeface="ＭＳ Ｐゴシック" charset="0"/>
                <a:cs typeface="Arial" panose="020B0604020202020204" pitchFamily="34" charset="0"/>
              </a:rPr>
              <a:t>is a positive integer that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That is,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+1)</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+ 6</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+ 1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+2) + 1.</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Assume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even and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Then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 </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If we factor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we get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which means that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495094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Questions</a:t>
            </a:r>
          </a:p>
        </p:txBody>
      </p:sp>
      <p:sp>
        <p:nvSpPr>
          <p:cNvPr id="16386" name="Rectangle 3"/>
          <p:cNvSpPr>
            <a:spLocks noGrp="1" noChangeArrowheads="1"/>
          </p:cNvSpPr>
          <p:nvPr>
            <p:ph type="body" idx="1"/>
          </p:nvPr>
        </p:nvSpPr>
        <p:spPr/>
        <p:txBody>
          <a:bodyPr/>
          <a:lstStyle/>
          <a:p>
            <a:pPr eaLnBrk="1" hangingPunct="1">
              <a:defRPr/>
            </a:pPr>
            <a:r>
              <a:rPr lang="en-US" dirty="0">
                <a:latin typeface="Arial" charset="0"/>
                <a:ea typeface="ＭＳ Ｐゴシック" charset="0"/>
                <a:cs typeface="ＭＳ Ｐゴシック" charset="0"/>
              </a:rPr>
              <a:t>Would writing up arguments, or checking other arguments, with an ITP help students engage in mathematicians’ proving processes?</a:t>
            </a:r>
          </a:p>
        </p:txBody>
      </p:sp>
    </p:spTree>
    <p:extLst>
      <p:ext uri="{BB962C8B-B14F-4D97-AF65-F5344CB8AC3E}">
        <p14:creationId xmlns:p14="http://schemas.microsoft.com/office/powerpoint/2010/main" val="2800973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Accounting for the previous data in terms of beliefs about proving</a:t>
            </a:r>
          </a:p>
        </p:txBody>
      </p:sp>
      <p:sp>
        <p:nvSpPr>
          <p:cNvPr id="16386" name="Rectangle 3"/>
          <p:cNvSpPr>
            <a:spLocks noGrp="1" noChangeArrowheads="1"/>
          </p:cNvSpPr>
          <p:nvPr>
            <p:ph type="body" idx="1"/>
          </p:nvPr>
        </p:nvSpPr>
        <p:spPr/>
        <p:txBody>
          <a:bodyPr/>
          <a:lstStyle/>
          <a:p>
            <a:pPr marL="0" indent="0" eaLnBrk="1" hangingPunct="1">
              <a:buNone/>
              <a:defRPr/>
            </a:pPr>
            <a:r>
              <a:rPr lang="en-US" sz="1800" dirty="0">
                <a:solidFill>
                  <a:srgbClr val="000000"/>
                </a:solidFill>
                <a:effectLst/>
                <a:ea typeface="Times New Roman" panose="02020603050405020304" pitchFamily="18" charset="0"/>
              </a:rPr>
              <a:t>Weber, K. (2008). How mathematicians determine if an argument is a valid proof. </a:t>
            </a:r>
            <a:r>
              <a:rPr lang="en-US" sz="1800" i="1" dirty="0">
                <a:solidFill>
                  <a:srgbClr val="000000"/>
                </a:solidFill>
                <a:effectLst/>
                <a:ea typeface="Times New Roman" panose="02020603050405020304" pitchFamily="18" charset="0"/>
              </a:rPr>
              <a:t>Journal for Research in Mathematics Education</a:t>
            </a:r>
            <a:r>
              <a:rPr lang="en-US" sz="1800" dirty="0">
                <a:solidFill>
                  <a:srgbClr val="000000"/>
                </a:solidFill>
                <a:effectLst/>
                <a:ea typeface="Times New Roman" panose="02020603050405020304" pitchFamily="18" charset="0"/>
              </a:rPr>
              <a:t>, 39, 431-459.</a:t>
            </a:r>
            <a:endParaRPr lang="en-US" sz="1800" dirty="0">
              <a:effectLst/>
              <a:ea typeface="Times New Roman" panose="02020603050405020304" pitchFamily="18" charset="0"/>
            </a:endParaRPr>
          </a:p>
          <a:p>
            <a:pPr marL="0" indent="0" eaLnBrk="1" hangingPunct="1">
              <a:buNone/>
              <a:defRPr/>
            </a:pPr>
            <a:endParaRPr lang="en-US" dirty="0">
              <a:ea typeface="ＭＳ Ｐゴシック" charset="0"/>
              <a:cs typeface="ＭＳ Ｐゴシック" charset="0"/>
            </a:endParaRPr>
          </a:p>
          <a:p>
            <a:pPr marL="0" indent="0" eaLnBrk="1" hangingPunct="1">
              <a:buNone/>
              <a:defRPr/>
            </a:pPr>
            <a:r>
              <a:rPr lang="en-US" sz="1800" dirty="0">
                <a:solidFill>
                  <a:srgbClr val="000000"/>
                </a:solidFill>
                <a:effectLst/>
                <a:ea typeface="Times New Roman" panose="02020603050405020304" pitchFamily="18" charset="0"/>
              </a:rPr>
              <a:t>Weber, K. &amp; Mejia-Ramos, J.P.  (2011). How and why mathematicians read proofs: An exploratory study. </a:t>
            </a:r>
            <a:r>
              <a:rPr lang="en-US" sz="1800" i="1" dirty="0">
                <a:solidFill>
                  <a:srgbClr val="000000"/>
                </a:solidFill>
                <a:effectLst/>
                <a:ea typeface="Times New Roman" panose="02020603050405020304" pitchFamily="18" charset="0"/>
              </a:rPr>
              <a:t>Educational Studies in Mathematics</a:t>
            </a:r>
            <a:r>
              <a:rPr lang="en-US" sz="1800" dirty="0">
                <a:solidFill>
                  <a:srgbClr val="000000"/>
                </a:solidFill>
                <a:effectLst/>
                <a:ea typeface="Times New Roman" panose="02020603050405020304" pitchFamily="18" charset="0"/>
              </a:rPr>
              <a:t>, 76, 329-344.</a:t>
            </a:r>
            <a:endParaRPr lang="en-US" sz="1800" dirty="0">
              <a:effectLst/>
              <a:ea typeface="Times New Roman" panose="02020603050405020304" pitchFamily="18" charset="0"/>
            </a:endParaRPr>
          </a:p>
          <a:p>
            <a:pPr marL="0" indent="0" eaLnBrk="1" hangingPunct="1">
              <a:buNone/>
              <a:defRPr/>
            </a:pPr>
            <a:endParaRPr lang="en-US" dirty="0">
              <a:ea typeface="ＭＳ Ｐゴシック" charset="0"/>
              <a:cs typeface="ＭＳ Ｐゴシック" charset="0"/>
            </a:endParaRPr>
          </a:p>
          <a:p>
            <a:pPr marL="0" indent="0" eaLnBrk="1" hangingPunct="1">
              <a:buNone/>
              <a:defRPr/>
            </a:pPr>
            <a:r>
              <a:rPr lang="en-US" sz="1800" dirty="0">
                <a:solidFill>
                  <a:srgbClr val="000000"/>
                </a:solidFill>
                <a:effectLst/>
                <a:ea typeface="Times New Roman" panose="02020603050405020304" pitchFamily="18" charset="0"/>
              </a:rPr>
              <a:t>Mejia-Ramos, J.P. &amp; Weber, K. (2014). How and why mathematicians read proofs: Further evidence from a survey study. </a:t>
            </a:r>
            <a:r>
              <a:rPr lang="en-US" sz="1800" i="1" dirty="0">
                <a:solidFill>
                  <a:srgbClr val="000000"/>
                </a:solidFill>
                <a:effectLst/>
                <a:ea typeface="Times New Roman" panose="02020603050405020304" pitchFamily="18" charset="0"/>
              </a:rPr>
              <a:t>Educational Studies in Mathematics</a:t>
            </a:r>
            <a:r>
              <a:rPr lang="en-US" sz="1800" dirty="0">
                <a:solidFill>
                  <a:srgbClr val="000000"/>
                </a:solidFill>
                <a:effectLst/>
                <a:ea typeface="Times New Roman" panose="02020603050405020304" pitchFamily="18" charset="0"/>
              </a:rPr>
              <a:t>, 85, 161-173.</a:t>
            </a:r>
            <a:endParaRPr lang="en-US" sz="1800" dirty="0">
              <a:effectLst/>
              <a:ea typeface="Times New Roman" panose="02020603050405020304" pitchFamily="18" charset="0"/>
            </a:endParaRPr>
          </a:p>
          <a:p>
            <a:pPr marL="0" indent="0" eaLnBrk="1" hangingPunct="1">
              <a:buNone/>
              <a:defRPr/>
            </a:pPr>
            <a:endParaRPr lang="en-US" dirty="0">
              <a:ea typeface="ＭＳ Ｐゴシック" charset="0"/>
              <a:cs typeface="ＭＳ Ｐゴシック" charset="0"/>
            </a:endParaRPr>
          </a:p>
          <a:p>
            <a:pPr marL="0" indent="0" eaLnBrk="1" hangingPunct="1">
              <a:buNone/>
              <a:defRPr/>
            </a:pPr>
            <a:r>
              <a:rPr lang="en-US" sz="1800" dirty="0">
                <a:solidFill>
                  <a:srgbClr val="000000"/>
                </a:solidFill>
                <a:effectLst/>
                <a:ea typeface="Times New Roman" panose="02020603050405020304" pitchFamily="18" charset="0"/>
              </a:rPr>
              <a:t>Weber, K. &amp; Mejia-Ramos, J.P.  (2014). Mathematics majors’ beliefs about proof reading. </a:t>
            </a:r>
            <a:r>
              <a:rPr lang="en-US" sz="1800" i="1" dirty="0">
                <a:solidFill>
                  <a:srgbClr val="000000"/>
                </a:solidFill>
                <a:effectLst/>
                <a:ea typeface="Times New Roman" panose="02020603050405020304" pitchFamily="18" charset="0"/>
              </a:rPr>
              <a:t>International Journal of Mathematics Education in Science and Technology, </a:t>
            </a:r>
            <a:r>
              <a:rPr lang="en-US" sz="1800" dirty="0">
                <a:solidFill>
                  <a:srgbClr val="000000"/>
                </a:solidFill>
                <a:effectLst/>
                <a:ea typeface="Times New Roman" panose="02020603050405020304" pitchFamily="18" charset="0"/>
              </a:rPr>
              <a:t>45, 89-103.</a:t>
            </a:r>
            <a:endParaRPr lang="en-US" sz="1800" dirty="0">
              <a:effectLst/>
              <a:ea typeface="Times New Roman" panose="02020603050405020304" pitchFamily="18"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021600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Accounting for the previous data in terms of beliefs about proving</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Standard view:</a:t>
            </a:r>
          </a:p>
          <a:p>
            <a:pPr eaLnBrk="1" hangingPunct="1">
              <a:defRPr/>
            </a:pPr>
            <a:r>
              <a:rPr lang="en-US" dirty="0">
                <a:latin typeface="Arial" charset="0"/>
                <a:ea typeface="ＭＳ Ｐゴシック" charset="0"/>
                <a:cs typeface="ＭＳ Ｐゴシック" charset="0"/>
              </a:rPr>
              <a:t>Mathematicians read proofs to gain certainty (or near certainty) that theorems are true.</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Empirical arguments (“proof by example”) cannot provide certainty (or near certainty) that mathematical statements are true.</a:t>
            </a:r>
          </a:p>
          <a:p>
            <a:pPr lvl="1" eaLnBrk="1" hangingPunct="1">
              <a:defRPr/>
            </a:pPr>
            <a:r>
              <a:rPr lang="en-US" dirty="0">
                <a:latin typeface="Arial" charset="0"/>
                <a:ea typeface="ＭＳ Ｐゴシック" charset="0"/>
                <a:cs typeface="ＭＳ Ｐゴシック" charset="0"/>
              </a:rPr>
              <a:t>That’s why we need proof!</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Mathematicians check steps in proofs with empirical arguments alone.</a:t>
            </a:r>
          </a:p>
        </p:txBody>
      </p:sp>
    </p:spTree>
    <p:extLst>
      <p:ext uri="{BB962C8B-B14F-4D97-AF65-F5344CB8AC3E}">
        <p14:creationId xmlns:p14="http://schemas.microsoft.com/office/powerpoint/2010/main" val="116502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Plan for today</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Students’ understanding of a proof depends less on how proofs are presented and more on the activity that they engage in.</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558413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Why do mathematicians check proofs with examples?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When I read a proof in a respected journal, it is not uncommon for me to see how the steps in a proof apply to a specific example. This increases my confidence that the proof is correct.</a:t>
            </a:r>
          </a:p>
          <a:p>
            <a:pPr marL="0" indent="0" eaLnBrk="1" hangingPunct="1">
              <a:buNone/>
              <a:defRPr/>
            </a:pPr>
            <a:r>
              <a:rPr lang="en-US" b="1" dirty="0">
                <a:solidFill>
                  <a:srgbClr val="00B050"/>
                </a:solidFill>
                <a:latin typeface="Arial" charset="0"/>
                <a:ea typeface="ＭＳ Ｐゴシック" charset="0"/>
                <a:cs typeface="ＭＳ Ｐゴシック" charset="0"/>
              </a:rPr>
              <a:t>83%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8% DISAGREE</a:t>
            </a:r>
          </a:p>
          <a:p>
            <a:pPr marL="0" indent="0" eaLnBrk="1" hangingPunct="1">
              <a:buNone/>
              <a:defRPr/>
            </a:pPr>
            <a:endParaRPr lang="en-US" dirty="0">
              <a:solidFill>
                <a:srgbClr val="FF0000"/>
              </a:solidFill>
              <a:latin typeface="Arial" charset="0"/>
              <a:ea typeface="ＭＳ Ｐゴシック" charset="0"/>
              <a:cs typeface="ＭＳ Ｐゴシック" charset="0"/>
            </a:endParaRPr>
          </a:p>
          <a:p>
            <a:pPr marL="0" indent="0">
              <a:buNone/>
            </a:pPr>
            <a:r>
              <a:rPr lang="en-US" dirty="0">
                <a:ea typeface="ＭＳ Ｐゴシック" charset="0"/>
                <a:cs typeface="ＭＳ Ｐゴシック" charset="0"/>
              </a:rPr>
              <a:t>When I read a proof in a respected journal and I am </a:t>
            </a:r>
            <a:r>
              <a:rPr lang="en-US" dirty="0">
                <a:solidFill>
                  <a:srgbClr val="131413"/>
                </a:solidFill>
                <a:effectLst/>
              </a:rPr>
              <a:t>not immediately sure that a statement in the proof is true, it is not uncommon for me to gain a</a:t>
            </a:r>
            <a:r>
              <a:rPr lang="en-US" dirty="0">
                <a:solidFill>
                  <a:srgbClr val="131413"/>
                </a:solidFill>
              </a:rPr>
              <a:t> </a:t>
            </a:r>
            <a:r>
              <a:rPr lang="en-US" dirty="0">
                <a:solidFill>
                  <a:srgbClr val="131413"/>
                </a:solidFill>
                <a:effectLst/>
              </a:rPr>
              <a:t>sufficiently high level of confidence in the statement by checking it with one or more carefully chosen</a:t>
            </a:r>
            <a:r>
              <a:rPr lang="en-US" dirty="0">
                <a:solidFill>
                  <a:srgbClr val="131413"/>
                </a:solidFill>
              </a:rPr>
              <a:t> </a:t>
            </a:r>
            <a:r>
              <a:rPr lang="en-US" dirty="0">
                <a:solidFill>
                  <a:srgbClr val="131413"/>
                </a:solidFill>
                <a:effectLst/>
              </a:rPr>
              <a:t>examples to assume the claim is correct and continue reading the proof.</a:t>
            </a:r>
          </a:p>
          <a:p>
            <a:pPr marL="0" indent="0" eaLnBrk="1" hangingPunct="1">
              <a:buNone/>
              <a:defRPr/>
            </a:pPr>
            <a:r>
              <a:rPr lang="en-US" b="1" dirty="0">
                <a:solidFill>
                  <a:srgbClr val="00B050"/>
                </a:solidFill>
                <a:latin typeface="Arial" charset="0"/>
                <a:ea typeface="ＭＳ Ｐゴシック" charset="0"/>
                <a:cs typeface="ＭＳ Ｐゴシック" charset="0"/>
              </a:rPr>
              <a:t>56%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30% DISAGREE</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58644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Are mathematicians checking for correctness?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“I tend to hope that the proof will give me some insight into the problem it was solving. Checking for validity is subordinate really. I’m really looking more to gain some insight”.</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“One other bias, I’ll just throw this out there. To be honest, when I read papers, I don’t read the proofs. Maybe that’s bad and maybe that’s not, if I’m convinced that the result is true, I don’t necessarily need to read it. I can just believe it. </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Checking just for correctness, I guess what I said is it’s not important to me. If it offers me some insight, that’s often what I’m looking for if I take the time to read the proof”</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94192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Are mathematicians checking for correctness?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a:t>
            </a:r>
            <a:r>
              <a:rPr lang="en-US" dirty="0">
                <a:latin typeface="Arial" panose="020B0604020202020204" pitchFamily="34" charset="0"/>
                <a:ea typeface="ＭＳ Ｐゴシック" charset="0"/>
                <a:cs typeface="Arial" panose="020B0604020202020204" pitchFamily="34" charset="0"/>
              </a:rPr>
              <a:t>Understanding a proof] “</a:t>
            </a:r>
            <a:r>
              <a:rPr lang="en-US" dirty="0">
                <a:solidFill>
                  <a:srgbClr val="131313"/>
                </a:solidFill>
                <a:effectLst/>
                <a:latin typeface="Arial" panose="020B0604020202020204" pitchFamily="34" charset="0"/>
                <a:cs typeface="Arial" panose="020B0604020202020204" pitchFamily="34" charset="0"/>
              </a:rPr>
              <a:t>means to understand how each step followed from the</a:t>
            </a:r>
            <a:r>
              <a:rPr lang="en-US" dirty="0">
                <a:solidFill>
                  <a:srgbClr val="131313"/>
                </a:solidFill>
                <a:latin typeface="Arial" panose="020B0604020202020204" pitchFamily="34" charset="0"/>
                <a:cs typeface="Arial" panose="020B0604020202020204" pitchFamily="34" charset="0"/>
              </a:rPr>
              <a:t> </a:t>
            </a:r>
            <a:r>
              <a:rPr lang="en-US" dirty="0">
                <a:solidFill>
                  <a:srgbClr val="131313"/>
                </a:solidFill>
                <a:effectLst/>
                <a:latin typeface="Arial" panose="020B0604020202020204" pitchFamily="34" charset="0"/>
                <a:cs typeface="Arial" panose="020B0604020202020204" pitchFamily="34" charset="0"/>
              </a:rPr>
              <a:t>previous one. </a:t>
            </a:r>
            <a:r>
              <a:rPr lang="en-US" dirty="0">
                <a:solidFill>
                  <a:srgbClr val="FF0000"/>
                </a:solidFill>
                <a:effectLst/>
                <a:latin typeface="Arial" panose="020B0604020202020204" pitchFamily="34" charset="0"/>
                <a:cs typeface="Arial" panose="020B0604020202020204" pitchFamily="34" charset="0"/>
              </a:rPr>
              <a:t>I don’t always do this, even when I referee. </a:t>
            </a:r>
            <a:r>
              <a:rPr lang="en-US" dirty="0">
                <a:solidFill>
                  <a:srgbClr val="131313"/>
                </a:solidFill>
                <a:effectLst/>
                <a:latin typeface="Arial" panose="020B0604020202020204" pitchFamily="34" charset="0"/>
                <a:cs typeface="Arial" panose="020B0604020202020204" pitchFamily="34" charset="0"/>
              </a:rPr>
              <a:t>I simply don’t always have</a:t>
            </a:r>
            <a:r>
              <a:rPr lang="en-US" dirty="0">
                <a:solidFill>
                  <a:srgbClr val="131313"/>
                </a:solidFill>
                <a:latin typeface="Arial" panose="020B0604020202020204" pitchFamily="34" charset="0"/>
                <a:cs typeface="Arial" panose="020B0604020202020204" pitchFamily="34" charset="0"/>
              </a:rPr>
              <a:t> </a:t>
            </a:r>
            <a:r>
              <a:rPr lang="en-US" dirty="0">
                <a:solidFill>
                  <a:srgbClr val="131313"/>
                </a:solidFill>
                <a:effectLst/>
                <a:latin typeface="Arial" panose="020B0604020202020204" pitchFamily="34" charset="0"/>
                <a:cs typeface="Arial" panose="020B0604020202020204" pitchFamily="34" charset="0"/>
              </a:rPr>
              <a:t>time to look over all the details of every proof in every paper that I read. When I read</a:t>
            </a:r>
            <a:r>
              <a:rPr lang="en-US" dirty="0">
                <a:solidFill>
                  <a:srgbClr val="131313"/>
                </a:solidFill>
                <a:latin typeface="Arial" panose="020B0604020202020204" pitchFamily="34" charset="0"/>
                <a:cs typeface="Arial" panose="020B0604020202020204" pitchFamily="34" charset="0"/>
              </a:rPr>
              <a:t> </a:t>
            </a:r>
            <a:r>
              <a:rPr lang="en-US" dirty="0">
                <a:solidFill>
                  <a:srgbClr val="131313"/>
                </a:solidFill>
                <a:effectLst/>
                <a:latin typeface="Arial" panose="020B0604020202020204" pitchFamily="34" charset="0"/>
                <a:cs typeface="Arial" panose="020B0604020202020204" pitchFamily="34" charset="0"/>
              </a:rPr>
              <a:t>the theorem, I think, is this theorem likely to be true and what does the author need to</a:t>
            </a:r>
            <a:r>
              <a:rPr lang="en-US" dirty="0">
                <a:solidFill>
                  <a:srgbClr val="131313"/>
                </a:solidFill>
                <a:latin typeface="Arial" panose="020B0604020202020204" pitchFamily="34" charset="0"/>
                <a:cs typeface="Arial" panose="020B0604020202020204" pitchFamily="34" charset="0"/>
              </a:rPr>
              <a:t> </a:t>
            </a:r>
            <a:r>
              <a:rPr lang="en-US" dirty="0">
                <a:solidFill>
                  <a:srgbClr val="131313"/>
                </a:solidFill>
                <a:effectLst/>
                <a:latin typeface="Arial" panose="020B0604020202020204" pitchFamily="34" charset="0"/>
                <a:cs typeface="Arial" panose="020B0604020202020204" pitchFamily="34" charset="0"/>
              </a:rPr>
              <a:t>show to prove it’s true. And then I find the big idea of the proof and see if it will</a:t>
            </a:r>
            <a:r>
              <a:rPr lang="en-US" dirty="0">
                <a:solidFill>
                  <a:srgbClr val="131313"/>
                </a:solidFill>
                <a:latin typeface="Arial" panose="020B0604020202020204" pitchFamily="34" charset="0"/>
                <a:cs typeface="Arial" panose="020B0604020202020204" pitchFamily="34" charset="0"/>
              </a:rPr>
              <a:t> </a:t>
            </a:r>
            <a:r>
              <a:rPr lang="en-US" dirty="0">
                <a:solidFill>
                  <a:srgbClr val="131313"/>
                </a:solidFill>
                <a:effectLst/>
                <a:latin typeface="Arial" panose="020B0604020202020204" pitchFamily="34" charset="0"/>
                <a:cs typeface="Arial" panose="020B0604020202020204" pitchFamily="34" charset="0"/>
              </a:rPr>
              <a:t>work.</a:t>
            </a:r>
            <a:r>
              <a:rPr lang="en-US" dirty="0">
                <a:solidFill>
                  <a:srgbClr val="FF0000"/>
                </a:solidFill>
                <a:effectLst/>
                <a:latin typeface="Arial" panose="020B0604020202020204" pitchFamily="34" charset="0"/>
                <a:cs typeface="Arial" panose="020B0604020202020204" pitchFamily="34" charset="0"/>
              </a:rPr>
              <a:t> If the big idea works, if the key idea makes sense, probably the rest of the</a:t>
            </a:r>
            <a:r>
              <a:rPr lang="en-US" dirty="0">
                <a:solidFill>
                  <a:srgbClr val="FF0000"/>
                </a:solidFill>
                <a:latin typeface="Arial" panose="020B0604020202020204" pitchFamily="34" charset="0"/>
                <a:cs typeface="Arial" panose="020B0604020202020204" pitchFamily="34" charset="0"/>
              </a:rPr>
              <a:t> </a:t>
            </a:r>
            <a:r>
              <a:rPr lang="en-US" dirty="0">
                <a:solidFill>
                  <a:srgbClr val="FF0000"/>
                </a:solidFill>
                <a:effectLst/>
                <a:latin typeface="Arial" panose="020B0604020202020204" pitchFamily="34" charset="0"/>
                <a:cs typeface="Arial" panose="020B0604020202020204" pitchFamily="34" charset="0"/>
              </a:rPr>
              <a:t>details of the proof are going to work too</a:t>
            </a:r>
            <a:r>
              <a:rPr lang="en-US" dirty="0">
                <a:solidFill>
                  <a:srgbClr val="131313"/>
                </a:solidFill>
                <a:effectLst/>
                <a:latin typeface="Arial" panose="020B0604020202020204" pitchFamily="34" charset="0"/>
                <a:cs typeface="Arial" panose="020B0604020202020204" pitchFamily="34" charset="0"/>
              </a:rPr>
              <a:t>"</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958812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Are mathematicians checking for correctness?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charset="0"/>
                <a:ea typeface="ＭＳ Ｐゴシック" charset="0"/>
                <a:cs typeface="ＭＳ Ｐゴシック" charset="0"/>
              </a:rPr>
              <a:t>When I read a proof in a respected journal, it is not uncommon that I do not check the proof for correctness. Rather, I read the proof to gain some other type of insight.</a:t>
            </a:r>
          </a:p>
          <a:p>
            <a:pPr marL="0" indent="0" eaLnBrk="1" hangingPunct="1">
              <a:buNone/>
              <a:defRPr/>
            </a:pPr>
            <a:r>
              <a:rPr lang="en-US" b="1" dirty="0">
                <a:solidFill>
                  <a:srgbClr val="00B050"/>
                </a:solidFill>
                <a:latin typeface="Arial" charset="0"/>
                <a:ea typeface="ＭＳ Ｐゴシック" charset="0"/>
                <a:cs typeface="ＭＳ Ｐゴシック" charset="0"/>
              </a:rPr>
              <a:t>74%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14% DISAGREE</a:t>
            </a:r>
          </a:p>
          <a:p>
            <a:pPr marL="0" indent="0" eaLnBrk="1" hangingPunct="1">
              <a:buNone/>
              <a:defRPr/>
            </a:pPr>
            <a:endParaRPr lang="en-US" dirty="0">
              <a:solidFill>
                <a:srgbClr val="FF0000"/>
              </a:solidFill>
              <a:latin typeface="Arial" charset="0"/>
              <a:ea typeface="ＭＳ Ｐゴシック" charset="0"/>
              <a:cs typeface="ＭＳ Ｐゴシック" charset="0"/>
            </a:endParaRPr>
          </a:p>
          <a:p>
            <a:pPr marL="0" indent="0">
              <a:buNone/>
            </a:pPr>
            <a:r>
              <a:rPr lang="en-US" dirty="0">
                <a:ea typeface="ＭＳ Ｐゴシック" charset="0"/>
                <a:cs typeface="ＭＳ Ｐゴシック" charset="0"/>
              </a:rPr>
              <a:t>When I read a proof in a respected journal, </a:t>
            </a:r>
            <a:r>
              <a:rPr lang="en-US" dirty="0">
                <a:solidFill>
                  <a:srgbClr val="131413"/>
                </a:solidFill>
                <a:effectLst/>
              </a:rPr>
              <a:t>if I understand the main idea of the proof and think it is correct, it is not uncommon that I do not check</a:t>
            </a:r>
            <a:r>
              <a:rPr lang="en-US" dirty="0">
                <a:solidFill>
                  <a:srgbClr val="131413"/>
                </a:solidFill>
              </a:rPr>
              <a:t> </a:t>
            </a:r>
            <a:r>
              <a:rPr lang="en-US" dirty="0">
                <a:solidFill>
                  <a:srgbClr val="131413"/>
                </a:solidFill>
                <a:effectLst/>
              </a:rPr>
              <a:t>that every line of the proof is correct, but trust that the logical details are correct.</a:t>
            </a:r>
          </a:p>
          <a:p>
            <a:pPr marL="0" indent="0" eaLnBrk="1" hangingPunct="1">
              <a:buNone/>
              <a:defRPr/>
            </a:pPr>
            <a:r>
              <a:rPr lang="en-US" b="1" dirty="0">
                <a:solidFill>
                  <a:srgbClr val="00B050"/>
                </a:solidFill>
                <a:latin typeface="Arial" charset="0"/>
                <a:ea typeface="ＭＳ Ｐゴシック" charset="0"/>
                <a:cs typeface="ＭＳ Ｐゴシック" charset="0"/>
              </a:rPr>
              <a:t>77%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14% DISAGREE</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498538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Are mathematicians checking for correctness?</a:t>
            </a:r>
          </a:p>
        </p:txBody>
      </p:sp>
      <p:sp>
        <p:nvSpPr>
          <p:cNvPr id="16386" name="Rectangle 3"/>
          <p:cNvSpPr>
            <a:spLocks noGrp="1" noChangeArrowheads="1"/>
          </p:cNvSpPr>
          <p:nvPr>
            <p:ph type="body" idx="1"/>
          </p:nvPr>
        </p:nvSpPr>
        <p:spPr/>
        <p:txBody>
          <a:bodyPr/>
          <a:lstStyle/>
          <a:p>
            <a:pPr marL="0" indent="0">
              <a:buNone/>
            </a:pPr>
            <a:r>
              <a:rPr lang="en-US" dirty="0">
                <a:ea typeface="ＭＳ Ｐゴシック" charset="0"/>
                <a:cs typeface="ＭＳ Ｐゴシック" charset="0"/>
              </a:rPr>
              <a:t>When I referee a manuscript, </a:t>
            </a:r>
            <a:r>
              <a:rPr lang="en-US" dirty="0">
                <a:solidFill>
                  <a:srgbClr val="131413"/>
                </a:solidFill>
                <a:effectLst/>
              </a:rPr>
              <a:t>if I understand the main idea of the proof and think it is correct, it is not uncommon that I do not check</a:t>
            </a:r>
            <a:r>
              <a:rPr lang="en-US" dirty="0">
                <a:solidFill>
                  <a:srgbClr val="131413"/>
                </a:solidFill>
              </a:rPr>
              <a:t> </a:t>
            </a:r>
            <a:r>
              <a:rPr lang="en-US" dirty="0">
                <a:solidFill>
                  <a:srgbClr val="131413"/>
                </a:solidFill>
                <a:effectLst/>
              </a:rPr>
              <a:t>that every line of the proof is correct, but trust that the logical details are correct.</a:t>
            </a:r>
          </a:p>
          <a:p>
            <a:pPr marL="0" indent="0" eaLnBrk="1" hangingPunct="1">
              <a:buNone/>
              <a:defRPr/>
            </a:pPr>
            <a:r>
              <a:rPr lang="en-US" b="1" dirty="0">
                <a:solidFill>
                  <a:srgbClr val="00B050"/>
                </a:solidFill>
                <a:latin typeface="Arial" charset="0"/>
                <a:ea typeface="ＭＳ Ｐゴシック" charset="0"/>
                <a:cs typeface="ＭＳ Ｐゴシック" charset="0"/>
              </a:rPr>
              <a:t>43%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28% DISAGREE</a:t>
            </a:r>
          </a:p>
          <a:p>
            <a:pPr marL="0" indent="0" eaLnBrk="1" hangingPunct="1">
              <a:buNone/>
              <a:defRPr/>
            </a:pPr>
            <a:endParaRPr lang="en-US" b="1" dirty="0">
              <a:solidFill>
                <a:srgbClr val="FF0000"/>
              </a:solidFill>
              <a:latin typeface="Arial" charset="0"/>
              <a:ea typeface="ＭＳ Ｐゴシック" charset="0"/>
              <a:cs typeface="ＭＳ Ｐゴシック" charset="0"/>
            </a:endParaRPr>
          </a:p>
          <a:p>
            <a:pPr marL="0" indent="0">
              <a:buNone/>
            </a:pPr>
            <a:r>
              <a:rPr lang="en-US" dirty="0">
                <a:ea typeface="ＭＳ Ｐゴシック" charset="0"/>
                <a:cs typeface="ＭＳ Ｐゴシック" charset="0"/>
              </a:rPr>
              <a:t>When I referee a manuscript and I am </a:t>
            </a:r>
            <a:r>
              <a:rPr lang="en-US" dirty="0">
                <a:solidFill>
                  <a:srgbClr val="131413"/>
                </a:solidFill>
                <a:effectLst/>
              </a:rPr>
              <a:t>not immediately sure that a statement in the proof is true, it is not uncommon for me to gain a</a:t>
            </a:r>
            <a:r>
              <a:rPr lang="en-US" dirty="0">
                <a:solidFill>
                  <a:srgbClr val="131413"/>
                </a:solidFill>
              </a:rPr>
              <a:t> </a:t>
            </a:r>
            <a:r>
              <a:rPr lang="en-US" dirty="0">
                <a:solidFill>
                  <a:srgbClr val="131413"/>
                </a:solidFill>
                <a:effectLst/>
              </a:rPr>
              <a:t>sufficiently high level of confidence in the statement by checking it with one or more carefully chosen</a:t>
            </a:r>
            <a:r>
              <a:rPr lang="en-US" dirty="0">
                <a:solidFill>
                  <a:srgbClr val="131413"/>
                </a:solidFill>
              </a:rPr>
              <a:t> </a:t>
            </a:r>
            <a:r>
              <a:rPr lang="en-US" dirty="0">
                <a:solidFill>
                  <a:srgbClr val="131413"/>
                </a:solidFill>
                <a:effectLst/>
              </a:rPr>
              <a:t>examples to assume the claim is correct and continue reading the proof.</a:t>
            </a:r>
          </a:p>
          <a:p>
            <a:pPr marL="0" indent="0" eaLnBrk="1" hangingPunct="1">
              <a:buNone/>
              <a:defRPr/>
            </a:pPr>
            <a:r>
              <a:rPr lang="en-US" b="1" dirty="0">
                <a:solidFill>
                  <a:srgbClr val="00B050"/>
                </a:solidFill>
                <a:latin typeface="Arial" charset="0"/>
                <a:ea typeface="ＭＳ Ｐゴシック" charset="0"/>
                <a:cs typeface="ＭＳ Ｐゴシック" charset="0"/>
              </a:rPr>
              <a:t>35%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52% DISAGREE</a:t>
            </a:r>
          </a:p>
          <a:p>
            <a:pPr marL="0" indent="0" eaLnBrk="1" hangingPunct="1">
              <a:buNone/>
              <a:defRPr/>
            </a:pPr>
            <a:endParaRPr lang="en-US" b="1" dirty="0">
              <a:solidFill>
                <a:srgbClr val="FF0000"/>
              </a:solidFill>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551828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Do mathematicians trust published results?</a:t>
            </a:r>
          </a:p>
        </p:txBody>
      </p:sp>
      <p:sp>
        <p:nvSpPr>
          <p:cNvPr id="16386" name="Rectangle 3"/>
          <p:cNvSpPr>
            <a:spLocks noGrp="1" noChangeArrowheads="1"/>
          </p:cNvSpPr>
          <p:nvPr>
            <p:ph type="body" idx="1"/>
          </p:nvPr>
        </p:nvSpPr>
        <p:spPr/>
        <p:txBody>
          <a:bodyPr/>
          <a:lstStyle/>
          <a:p>
            <a:pPr marL="0" indent="0">
              <a:buNone/>
            </a:pPr>
            <a:r>
              <a:rPr lang="en-US" dirty="0">
                <a:solidFill>
                  <a:srgbClr val="131313"/>
                </a:solidFill>
                <a:effectLst/>
              </a:rPr>
              <a:t>I: One of the things you didn’t say was you would read it to be sure the theorem was</a:t>
            </a:r>
            <a:r>
              <a:rPr lang="en-US" dirty="0">
                <a:solidFill>
                  <a:srgbClr val="131313"/>
                </a:solidFill>
              </a:rPr>
              <a:t> </a:t>
            </a:r>
            <a:r>
              <a:rPr lang="en-US" dirty="0">
                <a:solidFill>
                  <a:srgbClr val="131313"/>
                </a:solidFill>
                <a:effectLst/>
              </a:rPr>
              <a:t>true. Is that because it was too obvious to say or is that not why you would read the</a:t>
            </a:r>
            <a:r>
              <a:rPr lang="en-US" dirty="0">
                <a:solidFill>
                  <a:srgbClr val="131313"/>
                </a:solidFill>
              </a:rPr>
              <a:t> </a:t>
            </a:r>
            <a:r>
              <a:rPr lang="en-US" dirty="0">
                <a:solidFill>
                  <a:srgbClr val="131313"/>
                </a:solidFill>
                <a:effectLst/>
              </a:rPr>
              <a:t>proof?</a:t>
            </a:r>
          </a:p>
          <a:p>
            <a:pPr marL="0" indent="0">
              <a:buNone/>
            </a:pPr>
            <a:r>
              <a:rPr lang="en-US" dirty="0">
                <a:solidFill>
                  <a:srgbClr val="131313"/>
                </a:solidFill>
                <a:effectLst/>
              </a:rPr>
              <a:t>M6: Well, I mean, it depends. If it’s something in the published literature then… I’ve</a:t>
            </a:r>
            <a:r>
              <a:rPr lang="en-US" dirty="0">
                <a:solidFill>
                  <a:srgbClr val="131313"/>
                </a:solidFill>
              </a:rPr>
              <a:t> </a:t>
            </a:r>
            <a:r>
              <a:rPr lang="en-US" dirty="0">
                <a:solidFill>
                  <a:srgbClr val="131313"/>
                </a:solidFill>
                <a:effectLst/>
              </a:rPr>
              <a:t>certainly encountered mistakes in the published literature, but it’s not high in my</a:t>
            </a:r>
            <a:r>
              <a:rPr lang="en-US" dirty="0">
                <a:solidFill>
                  <a:srgbClr val="131313"/>
                </a:solidFill>
              </a:rPr>
              <a:t> </a:t>
            </a:r>
            <a:r>
              <a:rPr lang="en-US" dirty="0">
                <a:solidFill>
                  <a:srgbClr val="131313"/>
                </a:solidFill>
                <a:effectLst/>
              </a:rPr>
              <a:t>mind. So in other words I am open to the possibility that there’s a mistake in the</a:t>
            </a:r>
            <a:r>
              <a:rPr lang="en-US" dirty="0">
                <a:solidFill>
                  <a:srgbClr val="131313"/>
                </a:solidFill>
              </a:rPr>
              <a:t> </a:t>
            </a:r>
            <a:r>
              <a:rPr lang="en-US" dirty="0">
                <a:solidFill>
                  <a:srgbClr val="131313"/>
                </a:solidFill>
                <a:effectLst/>
              </a:rPr>
              <a:t>proof, but I… it’s not… [pause]</a:t>
            </a:r>
          </a:p>
          <a:p>
            <a:pPr marL="0" indent="0">
              <a:buNone/>
            </a:pPr>
            <a:r>
              <a:rPr lang="en-US" dirty="0">
                <a:solidFill>
                  <a:srgbClr val="131313"/>
                </a:solidFill>
                <a:effectLst/>
              </a:rPr>
              <a:t>I: But you act on the assumption that it’s probably correct?</a:t>
            </a:r>
          </a:p>
          <a:p>
            <a:pPr marL="0" indent="0">
              <a:buNone/>
            </a:pPr>
            <a:r>
              <a:rPr lang="en-US" dirty="0">
                <a:solidFill>
                  <a:srgbClr val="131313"/>
                </a:solidFill>
                <a:effectLst/>
              </a:rPr>
              <a:t>M6: Yeah, that’s right. That’s right.</a:t>
            </a:r>
          </a:p>
          <a:p>
            <a:pPr marL="0" indent="0">
              <a:buNone/>
            </a:pPr>
            <a:endParaRPr lang="en-US" dirty="0">
              <a:solidFill>
                <a:srgbClr val="131313"/>
              </a:solidFill>
            </a:endParaRPr>
          </a:p>
          <a:p>
            <a:pPr marL="0" indent="0">
              <a:buNone/>
            </a:pPr>
            <a:r>
              <a:rPr lang="en-US" dirty="0">
                <a:solidFill>
                  <a:srgbClr val="131313"/>
                </a:solidFill>
                <a:effectLst/>
              </a:rPr>
              <a:t>M8: Now notice what I did not say. I do not try and determine if a proof is correct. If</a:t>
            </a:r>
            <a:r>
              <a:rPr lang="en-US" dirty="0">
                <a:solidFill>
                  <a:srgbClr val="131313"/>
                </a:solidFill>
              </a:rPr>
              <a:t> </a:t>
            </a:r>
            <a:r>
              <a:rPr lang="en-US" dirty="0">
                <a:solidFill>
                  <a:srgbClr val="131313"/>
                </a:solidFill>
                <a:effectLst/>
              </a:rPr>
              <a:t>it’s in a journal, I assume it is. I’m much more interested in the ideas of the proof.</a:t>
            </a:r>
          </a:p>
          <a:p>
            <a:pPr marL="0" indent="0">
              <a:buNone/>
            </a:pPr>
            <a:endParaRPr lang="en-US" dirty="0">
              <a:solidFill>
                <a:srgbClr val="131313"/>
              </a:solidFill>
              <a:effectLst/>
            </a:endParaRPr>
          </a:p>
          <a:p>
            <a:pPr marL="0" indent="0">
              <a:buNone/>
            </a:pPr>
            <a:endParaRPr lang="en-US" dirty="0">
              <a:solidFill>
                <a:srgbClr val="131313"/>
              </a:solidFill>
              <a:effectLst/>
            </a:endParaRPr>
          </a:p>
          <a:p>
            <a:pPr marL="0" indent="0" eaLnBrk="1" hangingPunct="1">
              <a:buNone/>
              <a:defRPr/>
            </a:pPr>
            <a:endParaRPr lang="en-US" b="1" dirty="0">
              <a:solidFill>
                <a:srgbClr val="FF0000"/>
              </a:solidFill>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686837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Do mathematicians trust published results?</a:t>
            </a:r>
          </a:p>
        </p:txBody>
      </p:sp>
      <p:sp>
        <p:nvSpPr>
          <p:cNvPr id="16386" name="Rectangle 3"/>
          <p:cNvSpPr>
            <a:spLocks noGrp="1" noChangeArrowheads="1"/>
          </p:cNvSpPr>
          <p:nvPr>
            <p:ph type="body" idx="1"/>
          </p:nvPr>
        </p:nvSpPr>
        <p:spPr/>
        <p:txBody>
          <a:bodyPr/>
          <a:lstStyle/>
          <a:p>
            <a:pPr marL="0" indent="0">
              <a:buNone/>
            </a:pPr>
            <a:r>
              <a:rPr lang="en-US" dirty="0">
                <a:solidFill>
                  <a:srgbClr val="131413"/>
                </a:solidFill>
                <a:effectLst/>
              </a:rPr>
              <a:t>It is not uncommon for me to believe that a proof is correct because it is published in an academic journal.</a:t>
            </a:r>
          </a:p>
          <a:p>
            <a:pPr marL="0" indent="0" eaLnBrk="1" hangingPunct="1">
              <a:buNone/>
              <a:defRPr/>
            </a:pPr>
            <a:r>
              <a:rPr lang="en-US" b="1" dirty="0">
                <a:solidFill>
                  <a:srgbClr val="00B050"/>
                </a:solidFill>
                <a:latin typeface="Arial" charset="0"/>
                <a:ea typeface="ＭＳ Ｐゴシック" charset="0"/>
                <a:cs typeface="ＭＳ Ｐゴシック" charset="0"/>
              </a:rPr>
              <a:t>72%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12% DISAGREE</a:t>
            </a:r>
          </a:p>
          <a:p>
            <a:pPr marL="0" indent="0" eaLnBrk="1" hangingPunct="1">
              <a:buNone/>
              <a:defRPr/>
            </a:pPr>
            <a:endParaRPr lang="en-US" b="1" dirty="0">
              <a:solidFill>
                <a:srgbClr val="FF0000"/>
              </a:solidFill>
              <a:latin typeface="Arial" charset="0"/>
              <a:ea typeface="ＭＳ Ｐゴシック" charset="0"/>
              <a:cs typeface="ＭＳ Ｐゴシック" charset="0"/>
            </a:endParaRPr>
          </a:p>
          <a:p>
            <a:pPr marL="0" indent="0">
              <a:buNone/>
            </a:pPr>
            <a:r>
              <a:rPr lang="en-US" dirty="0">
                <a:ea typeface="ＭＳ Ｐゴシック" charset="0"/>
                <a:cs typeface="ＭＳ Ｐゴシック" charset="0"/>
              </a:rPr>
              <a:t>When I read a proof in a respected journal, </a:t>
            </a:r>
            <a:r>
              <a:rPr lang="en-US" dirty="0">
                <a:solidFill>
                  <a:srgbClr val="131413"/>
                </a:solidFill>
                <a:effectLst/>
              </a:rPr>
              <a:t>it is not uncommon for me to be very confident that the proof is correct because it was written by an</a:t>
            </a:r>
            <a:r>
              <a:rPr lang="en-US" dirty="0">
                <a:solidFill>
                  <a:srgbClr val="131413"/>
                </a:solidFill>
              </a:rPr>
              <a:t> </a:t>
            </a:r>
            <a:r>
              <a:rPr lang="en-US" dirty="0">
                <a:solidFill>
                  <a:srgbClr val="131413"/>
                </a:solidFill>
                <a:effectLst/>
              </a:rPr>
              <a:t>authoritative source that I trust.</a:t>
            </a:r>
          </a:p>
          <a:p>
            <a:pPr marL="0" indent="0">
              <a:buNone/>
            </a:pPr>
            <a:r>
              <a:rPr lang="en-US" b="1" dirty="0">
                <a:solidFill>
                  <a:srgbClr val="00B050"/>
                </a:solidFill>
                <a:latin typeface="Arial" charset="0"/>
                <a:ea typeface="ＭＳ Ｐゴシック" charset="0"/>
                <a:cs typeface="ＭＳ Ｐゴシック" charset="0"/>
              </a:rPr>
              <a:t>83%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7% DISAGREE</a:t>
            </a:r>
          </a:p>
          <a:p>
            <a:pPr marL="0" indent="0" eaLnBrk="1" hangingPunct="1">
              <a:buNone/>
              <a:defRPr/>
            </a:pPr>
            <a:endParaRPr lang="en-US" b="1" dirty="0">
              <a:solidFill>
                <a:srgbClr val="FF0000"/>
              </a:solidFill>
              <a:latin typeface="Arial" charset="0"/>
              <a:ea typeface="ＭＳ Ｐゴシック" charset="0"/>
              <a:cs typeface="ＭＳ Ｐゴシック" charset="0"/>
            </a:endParaRPr>
          </a:p>
          <a:p>
            <a:pPr marL="0" indent="0" eaLnBrk="1" hangingPunct="1">
              <a:buNone/>
              <a:defRPr/>
            </a:pPr>
            <a:r>
              <a:rPr lang="en-US" dirty="0">
                <a:ea typeface="ＭＳ Ｐゴシック" charset="0"/>
                <a:cs typeface="ＭＳ Ｐゴシック" charset="0"/>
              </a:rPr>
              <a:t>When I referee a manuscript, </a:t>
            </a:r>
            <a:r>
              <a:rPr lang="en-US" dirty="0">
                <a:solidFill>
                  <a:srgbClr val="131413"/>
                </a:solidFill>
                <a:effectLst/>
              </a:rPr>
              <a:t>it is not uncommon for me to be very confident that the proof is correct because it was written by an</a:t>
            </a:r>
            <a:r>
              <a:rPr lang="en-US" dirty="0">
                <a:solidFill>
                  <a:srgbClr val="131413"/>
                </a:solidFill>
              </a:rPr>
              <a:t> </a:t>
            </a:r>
            <a:r>
              <a:rPr lang="en-US" dirty="0">
                <a:solidFill>
                  <a:srgbClr val="131413"/>
                </a:solidFill>
                <a:effectLst/>
              </a:rPr>
              <a:t>authoritative source that I trust.</a:t>
            </a:r>
          </a:p>
          <a:p>
            <a:pPr marL="0" indent="0" eaLnBrk="1" hangingPunct="1">
              <a:buNone/>
              <a:defRPr/>
            </a:pPr>
            <a:r>
              <a:rPr lang="en-US" b="1" dirty="0">
                <a:solidFill>
                  <a:srgbClr val="00B050"/>
                </a:solidFill>
                <a:latin typeface="Arial" charset="0"/>
                <a:ea typeface="ＭＳ Ｐゴシック" charset="0"/>
                <a:cs typeface="ＭＳ Ｐゴシック" charset="0"/>
              </a:rPr>
              <a:t>39% AGREE</a:t>
            </a:r>
            <a:r>
              <a:rPr lang="en-US" b="1" dirty="0">
                <a:latin typeface="Arial" charset="0"/>
                <a:ea typeface="ＭＳ Ｐゴシック" charset="0"/>
                <a:cs typeface="ＭＳ Ｐゴシック" charset="0"/>
              </a:rPr>
              <a:t>			</a:t>
            </a:r>
            <a:r>
              <a:rPr lang="en-US" b="1" dirty="0">
                <a:solidFill>
                  <a:srgbClr val="FF0000"/>
                </a:solidFill>
                <a:latin typeface="Arial" charset="0"/>
                <a:ea typeface="ＭＳ Ｐゴシック" charset="0"/>
                <a:cs typeface="ＭＳ Ｐゴシック" charset="0"/>
              </a:rPr>
              <a:t>41% DISAGREE</a:t>
            </a:r>
            <a:endParaRPr lang="en-US" dirty="0">
              <a:solidFill>
                <a:srgbClr val="131413"/>
              </a:solidFill>
              <a:effectLst/>
            </a:endParaRPr>
          </a:p>
          <a:p>
            <a:pPr marL="0" indent="0" eaLnBrk="1" hangingPunct="1">
              <a:buNone/>
              <a:defRPr/>
            </a:pPr>
            <a:endParaRPr lang="en-US" dirty="0">
              <a:solidFill>
                <a:srgbClr val="131413"/>
              </a:solidFill>
              <a:effectLst/>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637005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do students and mathematicians beliefs differ?</a:t>
            </a:r>
          </a:p>
        </p:txBody>
      </p:sp>
      <p:sp>
        <p:nvSpPr>
          <p:cNvPr id="16386" name="Rectangle 3"/>
          <p:cNvSpPr>
            <a:spLocks noGrp="1" noChangeArrowheads="1"/>
          </p:cNvSpPr>
          <p:nvPr>
            <p:ph type="body" idx="1"/>
          </p:nvPr>
        </p:nvSpPr>
        <p:spPr/>
        <p:txBody>
          <a:bodyPr/>
          <a:lstStyle/>
          <a:p>
            <a:pPr marL="0" indent="0">
              <a:buNone/>
            </a:pPr>
            <a:r>
              <a:rPr lang="en-US" dirty="0">
                <a:effectLst/>
                <a:latin typeface="Arial" panose="020B0604020202020204" pitchFamily="34" charset="0"/>
                <a:cs typeface="Arial" panose="020B0604020202020204" pitchFamily="34" charset="0"/>
              </a:rPr>
              <a:t>A. In a good proof, every step is spelled out for the reader. The reader should not be left</a:t>
            </a:r>
            <a:r>
              <a:rPr lang="en-US" dirty="0">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wondering where the new step in the proof comes from.</a:t>
            </a:r>
          </a:p>
          <a:p>
            <a:pPr marL="0" indent="0">
              <a:buNone/>
            </a:pP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effectLst/>
                <a:latin typeface="Arial" panose="020B0604020202020204" pitchFamily="34" charset="0"/>
                <a:cs typeface="Arial" panose="020B0604020202020204" pitchFamily="34" charset="0"/>
              </a:rPr>
              <a:t>B. When reading a good proof, I expect I will have to do some of the work to verify the steps</a:t>
            </a:r>
            <a:r>
              <a:rPr lang="en-US" dirty="0">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in the proof myself.</a:t>
            </a:r>
          </a:p>
          <a:p>
            <a:pPr marL="0" indent="0">
              <a:buNone/>
            </a:pPr>
            <a:endParaRPr lang="en-US" b="1" dirty="0">
              <a:solidFill>
                <a:srgbClr val="00C814"/>
              </a:solidFill>
              <a:latin typeface="Arial" panose="020B0604020202020204" pitchFamily="34" charset="0"/>
              <a:cs typeface="Arial" panose="020B0604020202020204" pitchFamily="34"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69927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do students and mathematicians beliefs differ?</a:t>
            </a:r>
          </a:p>
        </p:txBody>
      </p:sp>
      <p:sp>
        <p:nvSpPr>
          <p:cNvPr id="16386" name="Rectangle 3"/>
          <p:cNvSpPr>
            <a:spLocks noGrp="1" noChangeArrowheads="1"/>
          </p:cNvSpPr>
          <p:nvPr>
            <p:ph type="body" idx="1"/>
          </p:nvPr>
        </p:nvSpPr>
        <p:spPr/>
        <p:txBody>
          <a:bodyPr/>
          <a:lstStyle/>
          <a:p>
            <a:pPr marL="0" indent="0">
              <a:buNone/>
            </a:pPr>
            <a:r>
              <a:rPr lang="en-US" dirty="0">
                <a:effectLst/>
                <a:latin typeface="Arial" panose="020B0604020202020204" pitchFamily="34" charset="0"/>
                <a:cs typeface="Arial" panose="020B0604020202020204" pitchFamily="34" charset="0"/>
              </a:rPr>
              <a:t>A. In a good proof, every step is spelled out for the reader. The reader should not be left</a:t>
            </a:r>
            <a:r>
              <a:rPr lang="en-US" dirty="0">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wondering where the new step in the proof comes from.</a:t>
            </a:r>
          </a:p>
          <a:p>
            <a:pPr marL="0" indent="0">
              <a:buNone/>
            </a:pP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effectLst/>
                <a:latin typeface="Arial" panose="020B0604020202020204" pitchFamily="34" charset="0"/>
                <a:cs typeface="Arial" panose="020B0604020202020204" pitchFamily="34" charset="0"/>
              </a:rPr>
              <a:t>B. When reading a good proof, I expect I will have to do some of the work to verify the steps</a:t>
            </a:r>
            <a:r>
              <a:rPr lang="en-US" dirty="0">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in the proof myself.</a:t>
            </a:r>
          </a:p>
          <a:p>
            <a:pPr marL="0" indent="0">
              <a:buNone/>
            </a:pPr>
            <a:endParaRPr lang="en-US" b="1" dirty="0">
              <a:solidFill>
                <a:srgbClr val="00C814"/>
              </a:solidFill>
              <a:latin typeface="Arial" panose="020B0604020202020204" pitchFamily="34" charset="0"/>
              <a:cs typeface="Arial" panose="020B0604020202020204" pitchFamily="34" charset="0"/>
            </a:endParaRPr>
          </a:p>
          <a:p>
            <a:pPr marL="0" indent="0">
              <a:buNone/>
            </a:pPr>
            <a:r>
              <a:rPr lang="en-US" b="1" dirty="0">
                <a:solidFill>
                  <a:srgbClr val="00C814"/>
                </a:solidFill>
                <a:latin typeface="Arial" panose="020B0604020202020204" pitchFamily="34" charset="0"/>
                <a:cs typeface="Arial" panose="020B0604020202020204" pitchFamily="34" charset="0"/>
              </a:rPr>
              <a:t>75</a:t>
            </a:r>
            <a:r>
              <a:rPr lang="en-US" b="1" dirty="0">
                <a:solidFill>
                  <a:srgbClr val="00C814"/>
                </a:solidFill>
                <a:effectLst/>
                <a:latin typeface="Arial" panose="020B0604020202020204" pitchFamily="34" charset="0"/>
                <a:cs typeface="Arial" panose="020B0604020202020204" pitchFamily="34" charset="0"/>
              </a:rPr>
              <a:t>% of university mathematics students (N=175) preferred A.</a:t>
            </a:r>
          </a:p>
          <a:p>
            <a:pPr marL="0" indent="0">
              <a:buNone/>
            </a:pPr>
            <a:r>
              <a:rPr lang="en-US" b="1" dirty="0">
                <a:solidFill>
                  <a:srgbClr val="FF0000"/>
                </a:solidFill>
                <a:effectLst/>
                <a:latin typeface="Arial" panose="020B0604020202020204" pitchFamily="34" charset="0"/>
                <a:cs typeface="Arial" panose="020B0604020202020204" pitchFamily="34" charset="0"/>
              </a:rPr>
              <a:t>27% of mathematicians (N=83) preferred A.</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729984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do students and mathematicians beliefs differ?</a:t>
            </a:r>
          </a:p>
        </p:txBody>
      </p:sp>
      <p:sp>
        <p:nvSpPr>
          <p:cNvPr id="16386" name="Rectangle 3"/>
          <p:cNvSpPr>
            <a:spLocks noGrp="1" noChangeArrowheads="1"/>
          </p:cNvSpPr>
          <p:nvPr>
            <p:ph type="body" idx="1"/>
          </p:nvPr>
        </p:nvSpPr>
        <p:spPr/>
        <p:txBody>
          <a:bodyPr/>
          <a:lstStyle/>
          <a:p>
            <a:pPr marL="0" indent="0">
              <a:buNone/>
            </a:pPr>
            <a:r>
              <a:rPr lang="en-US" dirty="0">
                <a:effectLst/>
                <a:latin typeface="Arial" panose="020B0604020202020204" pitchFamily="34" charset="0"/>
                <a:cs typeface="Arial" panose="020B0604020202020204" pitchFamily="34" charset="0"/>
              </a:rPr>
              <a:t>If I can see how each step in a proof follows logically from previous ones, then I understand the proof completely.</a:t>
            </a:r>
          </a:p>
          <a:p>
            <a:pPr marL="0" indent="0">
              <a:buNone/>
            </a:pPr>
            <a:endParaRPr lang="en-US" b="1" dirty="0">
              <a:solidFill>
                <a:srgbClr val="00C814"/>
              </a:solidFill>
              <a:latin typeface="Arial" panose="020B0604020202020204" pitchFamily="34" charset="0"/>
              <a:cs typeface="Arial" panose="020B0604020202020204" pitchFamily="34"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90951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For any positive integer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if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 then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r>
              <a:rPr lang="en-US" i="1" dirty="0">
                <a:latin typeface="Arial" panose="020B0604020202020204" pitchFamily="34" charset="0"/>
                <a:ea typeface="ＭＳ Ｐゴシック" charset="0"/>
                <a:cs typeface="Arial" panose="020B0604020202020204" pitchFamily="34" charset="0"/>
              </a:rPr>
              <a:t>Proof</a:t>
            </a:r>
            <a:r>
              <a:rPr lang="en-US" dirty="0">
                <a:latin typeface="Arial" panose="020B0604020202020204" pitchFamily="34" charset="0"/>
                <a:ea typeface="ＭＳ Ｐゴシック" charset="0"/>
                <a:cs typeface="Arial" panose="020B0604020202020204" pitchFamily="34" charset="0"/>
              </a:rPr>
              <a:t>. Assume that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a:t>
            </a:r>
            <a:r>
              <a:rPr lang="en-US" dirty="0">
                <a:latin typeface="Arial" panose="020B0604020202020204" pitchFamily="34" charset="0"/>
                <a:ea typeface="ＭＳ Ｐゴシック" charset="0"/>
                <a:cs typeface="Arial" panose="020B0604020202020204" pitchFamily="34" charset="0"/>
              </a:rPr>
              <a:t>is a positive integer that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That is,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+1)</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+ 6</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+ 1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+2) + 1.</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Assume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even and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Then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 </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If we factor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we get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which means that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312598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do students and mathematicians beliefs differ?</a:t>
            </a:r>
          </a:p>
        </p:txBody>
      </p:sp>
      <p:sp>
        <p:nvSpPr>
          <p:cNvPr id="16386" name="Rectangle 3"/>
          <p:cNvSpPr>
            <a:spLocks noGrp="1" noChangeArrowheads="1"/>
          </p:cNvSpPr>
          <p:nvPr>
            <p:ph type="body" idx="1"/>
          </p:nvPr>
        </p:nvSpPr>
        <p:spPr/>
        <p:txBody>
          <a:bodyPr/>
          <a:lstStyle/>
          <a:p>
            <a:pPr marL="0" indent="0">
              <a:buNone/>
            </a:pPr>
            <a:r>
              <a:rPr lang="en-US" dirty="0">
                <a:effectLst/>
                <a:latin typeface="Arial" panose="020B0604020202020204" pitchFamily="34" charset="0"/>
                <a:cs typeface="Arial" panose="020B0604020202020204" pitchFamily="34" charset="0"/>
              </a:rPr>
              <a:t>If I can see how each step in a proof follows logically from previous ones, then I understand the proof completely.</a:t>
            </a:r>
          </a:p>
          <a:p>
            <a:pPr marL="0" indent="0">
              <a:buNone/>
            </a:pPr>
            <a:endParaRPr lang="en-US" b="1" dirty="0">
              <a:solidFill>
                <a:srgbClr val="00C814"/>
              </a:solidFill>
              <a:latin typeface="Arial" panose="020B0604020202020204" pitchFamily="34" charset="0"/>
              <a:cs typeface="Arial" panose="020B0604020202020204" pitchFamily="34" charset="0"/>
            </a:endParaRPr>
          </a:p>
          <a:p>
            <a:pPr marL="0" indent="0">
              <a:buNone/>
            </a:pPr>
            <a:r>
              <a:rPr lang="en-US" b="1" dirty="0">
                <a:solidFill>
                  <a:srgbClr val="00C814"/>
                </a:solidFill>
                <a:latin typeface="Arial" panose="020B0604020202020204" pitchFamily="34" charset="0"/>
                <a:cs typeface="Arial" panose="020B0604020202020204" pitchFamily="34" charset="0"/>
              </a:rPr>
              <a:t>75</a:t>
            </a:r>
            <a:r>
              <a:rPr lang="en-US" b="1" dirty="0">
                <a:solidFill>
                  <a:srgbClr val="00C814"/>
                </a:solidFill>
                <a:effectLst/>
                <a:latin typeface="Arial" panose="020B0604020202020204" pitchFamily="34" charset="0"/>
                <a:cs typeface="Arial" panose="020B0604020202020204" pitchFamily="34" charset="0"/>
              </a:rPr>
              <a:t>% of university mathematics students agreed with this statement</a:t>
            </a:r>
          </a:p>
          <a:p>
            <a:pPr marL="0" indent="0">
              <a:buNone/>
            </a:pPr>
            <a:r>
              <a:rPr lang="en-US" b="1" dirty="0">
                <a:solidFill>
                  <a:srgbClr val="FF0000"/>
                </a:solidFill>
                <a:effectLst/>
                <a:latin typeface="Arial" panose="020B0604020202020204" pitchFamily="34" charset="0"/>
                <a:cs typeface="Arial" panose="020B0604020202020204" pitchFamily="34" charset="0"/>
              </a:rPr>
              <a:t>23% of mathematicians agreed</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9335126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do students and mathematicians beliefs differ?</a:t>
            </a:r>
          </a:p>
        </p:txBody>
      </p:sp>
      <p:sp>
        <p:nvSpPr>
          <p:cNvPr id="16386" name="Rectangle 3"/>
          <p:cNvSpPr>
            <a:spLocks noGrp="1" noChangeArrowheads="1"/>
          </p:cNvSpPr>
          <p:nvPr>
            <p:ph type="body" idx="1"/>
          </p:nvPr>
        </p:nvSpPr>
        <p:spPr/>
        <p:txBody>
          <a:bodyPr/>
          <a:lstStyle/>
          <a:p>
            <a:pPr eaLnBrk="1" hangingPunct="1">
              <a:defRPr/>
            </a:pPr>
            <a:r>
              <a:rPr lang="en-US" dirty="0">
                <a:latin typeface="Arial" charset="0"/>
                <a:ea typeface="ＭＳ Ｐゴシック" charset="0"/>
                <a:cs typeface="ＭＳ Ｐゴシック" charset="0"/>
              </a:rPr>
              <a:t>Most students believed they would never spend more than 15 minutes studying a proof outside of class.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Most mathematicians believed that there were some proofs where students should spend at least 30 minutes studying outside of class. </a:t>
            </a:r>
          </a:p>
        </p:txBody>
      </p:sp>
    </p:spTree>
    <p:extLst>
      <p:ext uri="{BB962C8B-B14F-4D97-AF65-F5344CB8AC3E}">
        <p14:creationId xmlns:p14="http://schemas.microsoft.com/office/powerpoint/2010/main" val="4152124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Questions?</a:t>
            </a:r>
          </a:p>
        </p:txBody>
      </p:sp>
      <p:sp>
        <p:nvSpPr>
          <p:cNvPr id="16386" name="Rectangle 3"/>
          <p:cNvSpPr>
            <a:spLocks noGrp="1" noChangeArrowheads="1"/>
          </p:cNvSpPr>
          <p:nvPr>
            <p:ph type="body" idx="1"/>
          </p:nvPr>
        </p:nvSpPr>
        <p:spPr/>
        <p:txBody>
          <a:bodyPr/>
          <a:lstStyle/>
          <a:p>
            <a:r>
              <a:rPr lang="en-US" dirty="0">
                <a:effectLst/>
                <a:latin typeface="Arial" panose="020B0604020202020204" pitchFamily="34" charset="0"/>
                <a:cs typeface="Arial" panose="020B0604020202020204" pitchFamily="34" charset="0"/>
              </a:rPr>
              <a:t>How will ITPs affect student beliefs about their responsibility when they check proofs?</a:t>
            </a:r>
            <a:br>
              <a:rPr lang="en-US" dirty="0">
                <a:effectLst/>
                <a:latin typeface="Arial" panose="020B0604020202020204" pitchFamily="34" charset="0"/>
                <a:cs typeface="Arial" panose="020B0604020202020204" pitchFamily="34" charset="0"/>
              </a:rPr>
            </a:br>
            <a:endParaRPr lang="en-US" dirty="0">
              <a:effectLst/>
              <a:latin typeface="Arial" panose="020B0604020202020204" pitchFamily="34" charset="0"/>
              <a:cs typeface="Arial" panose="020B0604020202020204" pitchFamily="34" charset="0"/>
            </a:endParaRPr>
          </a:p>
          <a:p>
            <a:r>
              <a:rPr lang="en-US" dirty="0">
                <a:latin typeface="Arial" panose="020B0604020202020204" pitchFamily="34" charset="0"/>
                <a:ea typeface="ＭＳ Ｐゴシック" charset="0"/>
                <a:cs typeface="Arial" panose="020B0604020202020204" pitchFamily="34" charset="0"/>
              </a:rPr>
              <a:t>Would they help mathematicians (and students!) by allowing them to focus on the “big ideas”?</a:t>
            </a: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086149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does it mean to understand a proof? And how can we help students understand?</a:t>
            </a:r>
          </a:p>
        </p:txBody>
      </p:sp>
      <p:sp>
        <p:nvSpPr>
          <p:cNvPr id="16386" name="Rectangle 3"/>
          <p:cNvSpPr>
            <a:spLocks noGrp="1" noChangeArrowheads="1"/>
          </p:cNvSpPr>
          <p:nvPr>
            <p:ph type="body" idx="1"/>
          </p:nvPr>
        </p:nvSpPr>
        <p:spPr/>
        <p:txBody>
          <a:bodyPr/>
          <a:lstStyle/>
          <a:p>
            <a:pPr marL="0" indent="0" eaLnBrk="1" hangingPunct="1">
              <a:buNone/>
              <a:defRPr/>
            </a:pPr>
            <a:r>
              <a:rPr lang="en-US" sz="1800" dirty="0">
                <a:solidFill>
                  <a:srgbClr val="000000"/>
                </a:solidFill>
                <a:effectLst/>
                <a:ea typeface="Times New Roman" panose="02020603050405020304" pitchFamily="18" charset="0"/>
              </a:rPr>
              <a:t>Mejia-Ramos, J.P., Fuller, E., Weber, K., </a:t>
            </a:r>
            <a:r>
              <a:rPr lang="en-US" sz="1800" dirty="0" err="1">
                <a:solidFill>
                  <a:srgbClr val="000000"/>
                </a:solidFill>
                <a:effectLst/>
                <a:ea typeface="Times New Roman" panose="02020603050405020304" pitchFamily="18" charset="0"/>
              </a:rPr>
              <a:t>Samkoff</a:t>
            </a:r>
            <a:r>
              <a:rPr lang="en-US" sz="1800" baseline="30000" dirty="0">
                <a:solidFill>
                  <a:srgbClr val="000000"/>
                </a:solidFill>
                <a:effectLst/>
                <a:ea typeface="Times New Roman" panose="02020603050405020304" pitchFamily="18" charset="0"/>
              </a:rPr>
              <a:t>+</a:t>
            </a:r>
            <a:r>
              <a:rPr lang="en-US" sz="1800" dirty="0">
                <a:solidFill>
                  <a:srgbClr val="000000"/>
                </a:solidFill>
                <a:effectLst/>
                <a:ea typeface="Times New Roman" panose="02020603050405020304" pitchFamily="18" charset="0"/>
              </a:rPr>
              <a:t>, A. &amp; Rhoads</a:t>
            </a:r>
            <a:r>
              <a:rPr lang="en-US" sz="1800" baseline="30000" dirty="0">
                <a:solidFill>
                  <a:srgbClr val="000000"/>
                </a:solidFill>
                <a:effectLst/>
                <a:ea typeface="Times New Roman" panose="02020603050405020304" pitchFamily="18" charset="0"/>
              </a:rPr>
              <a:t>+</a:t>
            </a:r>
            <a:r>
              <a:rPr lang="en-US" sz="1800" dirty="0">
                <a:solidFill>
                  <a:srgbClr val="000000"/>
                </a:solidFill>
                <a:effectLst/>
                <a:ea typeface="Times New Roman" panose="02020603050405020304" pitchFamily="18" charset="0"/>
              </a:rPr>
              <a:t>, K. (2012). A model for proof comprehension in undergraduate mathematics. </a:t>
            </a:r>
            <a:r>
              <a:rPr lang="en-US" sz="1800" i="1" dirty="0">
                <a:solidFill>
                  <a:srgbClr val="000000"/>
                </a:solidFill>
                <a:effectLst/>
                <a:ea typeface="Times New Roman" panose="02020603050405020304" pitchFamily="18" charset="0"/>
              </a:rPr>
              <a:t>Educational Studies in Mathematics</a:t>
            </a:r>
            <a:r>
              <a:rPr lang="en-US" sz="1800" dirty="0">
                <a:solidFill>
                  <a:srgbClr val="000000"/>
                </a:solidFill>
                <a:effectLst/>
                <a:ea typeface="Times New Roman" panose="02020603050405020304" pitchFamily="18" charset="0"/>
              </a:rPr>
              <a:t>, 79, 3-18.</a:t>
            </a:r>
            <a:endParaRPr lang="en-US" sz="1800" dirty="0">
              <a:effectLst/>
              <a:ea typeface="Times New Roman" panose="02020603050405020304" pitchFamily="18" charset="0"/>
            </a:endParaRPr>
          </a:p>
          <a:p>
            <a:pPr marL="0" indent="0" eaLnBrk="1" hangingPunct="1">
              <a:buNone/>
              <a:defRPr/>
            </a:pPr>
            <a:endParaRPr lang="en-US" dirty="0">
              <a:ea typeface="ＭＳ Ｐゴシック" charset="0"/>
              <a:cs typeface="ＭＳ Ｐゴシック" charset="0"/>
            </a:endParaRPr>
          </a:p>
          <a:p>
            <a:pPr marL="0" indent="0" eaLnBrk="1" hangingPunct="1">
              <a:buNone/>
              <a:defRPr/>
            </a:pPr>
            <a:r>
              <a:rPr lang="en-US" sz="1800" dirty="0">
                <a:effectLst/>
                <a:ea typeface="Times New Roman" panose="02020603050405020304" pitchFamily="18" charset="0"/>
              </a:rPr>
              <a:t>Mejia-Ramos, J.P., Lew, K., de la Torre, J., &amp; Weber, K. (2017). Developing and validating proof comprehension tests in undergraduate mathematics. </a:t>
            </a:r>
            <a:r>
              <a:rPr lang="en-US" sz="1800" i="1" dirty="0">
                <a:effectLst/>
                <a:ea typeface="Times New Roman" panose="02020603050405020304" pitchFamily="18" charset="0"/>
              </a:rPr>
              <a:t>Research in Mathematics Education</a:t>
            </a:r>
            <a:r>
              <a:rPr lang="en-US" sz="1800" dirty="0">
                <a:effectLst/>
                <a:ea typeface="Times New Roman" panose="02020603050405020304" pitchFamily="18" charset="0"/>
              </a:rPr>
              <a:t>, 19, 130-146.</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528653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p:txBody>
          <a:bodyPr/>
          <a:lstStyle/>
          <a:p>
            <a:pPr marL="0" indent="0" eaLnBrk="1" hangingPunct="1">
              <a:buNone/>
              <a:defRPr/>
            </a:pPr>
            <a:endParaRPr lang="en-US" dirty="0">
              <a:latin typeface="Arial" charset="0"/>
              <a:ea typeface="ＭＳ Ｐゴシック" charset="0"/>
              <a:cs typeface="ＭＳ Ｐゴシック" charset="0"/>
            </a:endParaRPr>
          </a:p>
        </p:txBody>
      </p:sp>
      <p:pic>
        <p:nvPicPr>
          <p:cNvPr id="2" name="Picture 1">
            <a:extLst>
              <a:ext uri="{FF2B5EF4-FFF2-40B4-BE49-F238E27FC236}">
                <a16:creationId xmlns:a16="http://schemas.microsoft.com/office/drawing/2014/main" id="{2084B93F-BCF2-4587-2D1C-03F78CE2E4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41" y="1345602"/>
            <a:ext cx="8995918" cy="2057400"/>
          </a:xfrm>
          <a:prstGeom prst="rect">
            <a:avLst/>
          </a:prstGeom>
        </p:spPr>
      </p:pic>
    </p:spTree>
    <p:extLst>
      <p:ext uri="{BB962C8B-B14F-4D97-AF65-F5344CB8AC3E}">
        <p14:creationId xmlns:p14="http://schemas.microsoft.com/office/powerpoint/2010/main" val="3878678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p:txBody>
          <a:bodyPr/>
          <a:lstStyle/>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What would it mean for a student to understand this proof?</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How would you know if a student did understand the proof? (Or to what extent the student understood the proof)?</a:t>
            </a:r>
          </a:p>
        </p:txBody>
      </p:sp>
      <p:pic>
        <p:nvPicPr>
          <p:cNvPr id="2" name="Picture 1">
            <a:extLst>
              <a:ext uri="{FF2B5EF4-FFF2-40B4-BE49-F238E27FC236}">
                <a16:creationId xmlns:a16="http://schemas.microsoft.com/office/drawing/2014/main" id="{2084B93F-BCF2-4587-2D1C-03F78CE2E4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41" y="1345602"/>
            <a:ext cx="8995918" cy="2057400"/>
          </a:xfrm>
          <a:prstGeom prst="rect">
            <a:avLst/>
          </a:prstGeom>
        </p:spPr>
      </p:pic>
    </p:spTree>
    <p:extLst>
      <p:ext uri="{BB962C8B-B14F-4D97-AF65-F5344CB8AC3E}">
        <p14:creationId xmlns:p14="http://schemas.microsoft.com/office/powerpoint/2010/main" val="7379797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Proof comprehension tests:</a:t>
            </a:r>
            <a:br>
              <a:rPr lang="en-US" dirty="0"/>
            </a:br>
            <a:r>
              <a:rPr lang="en-US" dirty="0"/>
              <a:t>Motivation</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Both mathematicians and mathematics educators want proofs to be used as a tool for understanding.</a:t>
            </a:r>
            <a:br>
              <a:rPr lang="en-US" dirty="0">
                <a:latin typeface="Arial" charset="0"/>
                <a:ea typeface="ＭＳ Ｐゴシック" charset="0"/>
                <a:cs typeface="ＭＳ Ｐゴシック" charset="0"/>
              </a:rPr>
            </a:b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Yet a literature review in 2009 found only 3 published articles on students’ or mathematicians’ understanding of proof </a:t>
            </a:r>
            <a:r>
              <a:rPr lang="en-US" sz="1600" dirty="0">
                <a:latin typeface="Arial" charset="0"/>
                <a:ea typeface="ＭＳ Ｐゴシック" charset="0"/>
                <a:cs typeface="ＭＳ Ｐゴシック" charset="0"/>
              </a:rPr>
              <a:t>(Mejia-Ramos &amp; Inglis, 2009).</a:t>
            </a:r>
          </a:p>
          <a:p>
            <a:pPr eaLnBrk="1" hangingPunct="1"/>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This is bad.</a:t>
            </a:r>
          </a:p>
          <a:p>
            <a:pPr lvl="1" eaLnBrk="1" hangingPunct="1"/>
            <a:r>
              <a:rPr lang="en-US" dirty="0">
                <a:latin typeface="Arial" charset="0"/>
                <a:ea typeface="ＭＳ Ｐゴシック" charset="0"/>
                <a:cs typeface="ＭＳ Ｐゴシック" charset="0"/>
              </a:rPr>
              <a:t>Mathematicians do not know how well students understand what lecturers say or what they read.</a:t>
            </a:r>
          </a:p>
          <a:p>
            <a:pPr lvl="1" eaLnBrk="1" hangingPunct="1"/>
            <a:r>
              <a:rPr lang="en-US" dirty="0">
                <a:latin typeface="Arial" charset="0"/>
                <a:ea typeface="ＭＳ Ｐゴシック" charset="0"/>
                <a:cs typeface="ＭＳ Ｐゴシック" charset="0"/>
              </a:rPr>
              <a:t>Students are not given guidance on their own understanding.</a:t>
            </a:r>
          </a:p>
          <a:p>
            <a:pPr lvl="1" eaLnBrk="1" hangingPunct="1"/>
            <a:r>
              <a:rPr lang="en-US" dirty="0">
                <a:latin typeface="Arial" charset="0"/>
                <a:ea typeface="ＭＳ Ｐゴシック" charset="0"/>
                <a:cs typeface="ＭＳ Ｐゴシック" charset="0"/>
              </a:rPr>
              <a:t>Mathematics educators do not know if their suggestions actually work.</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312828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Assessing proof comprehension:</a:t>
            </a:r>
            <a:br>
              <a:rPr lang="en-US" dirty="0"/>
            </a:br>
            <a:r>
              <a:rPr lang="en-US" dirty="0"/>
              <a:t>A model</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“Local” questions are questions that can be answered by looking a small number of statements in the proof.</a:t>
            </a:r>
          </a:p>
          <a:p>
            <a:pPr marL="0" indent="0" eaLnBrk="1" hangingPunct="1">
              <a:buNone/>
            </a:pPr>
            <a:endParaRPr lang="en-US" dirty="0">
              <a:latin typeface="Arial" charset="0"/>
              <a:ea typeface="ＭＳ Ｐゴシック" charset="0"/>
              <a:cs typeface="ＭＳ Ｐゴシック" charset="0"/>
            </a:endParaRPr>
          </a:p>
          <a:p>
            <a:pPr marL="457200" indent="-457200" eaLnBrk="1" hangingPunct="1">
              <a:buAutoNum type="arabicParenBoth"/>
            </a:pPr>
            <a:r>
              <a:rPr lang="en-US" dirty="0">
                <a:latin typeface="Arial" charset="0"/>
                <a:ea typeface="ＭＳ Ｐゴシック" charset="0"/>
                <a:cs typeface="ＭＳ Ｐゴシック" charset="0"/>
              </a:rPr>
              <a:t>Meaning of terms and statements:</a:t>
            </a:r>
          </a:p>
          <a:p>
            <a:pPr marL="0" indent="0" eaLnBrk="1" hangingPunct="1">
              <a:buNone/>
            </a:pPr>
            <a:r>
              <a:rPr lang="en-US" dirty="0">
                <a:latin typeface="Arial" charset="0"/>
                <a:ea typeface="ＭＳ Ｐゴシック" charset="0"/>
                <a:cs typeface="ＭＳ Ｐゴシック" charset="0"/>
              </a:rPr>
              <a:t>“Which of the following numbers are prime?”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(2) Justification of claims:</a:t>
            </a:r>
          </a:p>
          <a:p>
            <a:pPr marL="0" indent="0" eaLnBrk="1" hangingPunct="1">
              <a:buNone/>
            </a:pPr>
            <a:r>
              <a:rPr lang="en-US" dirty="0">
                <a:latin typeface="Arial" charset="0"/>
                <a:ea typeface="ＭＳ Ｐゴシック" charset="0"/>
                <a:cs typeface="ＭＳ Ｐゴシック" charset="0"/>
              </a:rPr>
              <a:t>“In the proof, why does </a:t>
            </a:r>
            <a:r>
              <a:rPr lang="en-US" i="1" dirty="0">
                <a:latin typeface="Arial" charset="0"/>
                <a:ea typeface="ＭＳ Ｐゴシック" charset="0"/>
                <a:cs typeface="ＭＳ Ｐゴシック" charset="0"/>
              </a:rPr>
              <a:t>q</a:t>
            </a:r>
            <a:r>
              <a:rPr lang="en-US" dirty="0">
                <a:latin typeface="Arial" charset="0"/>
                <a:ea typeface="ＭＳ Ｐゴシック" charset="0"/>
                <a:cs typeface="ＭＳ Ｐゴシック" charset="0"/>
              </a:rPr>
              <a:t> divide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  </a:t>
            </a:r>
            <a:r>
              <a:rPr lang="en-US" i="1" dirty="0">
                <a:latin typeface="Arial" charset="0"/>
                <a:ea typeface="ＭＳ Ｐゴシック" charset="0"/>
                <a:cs typeface="ＭＳ Ｐゴシック" charset="0"/>
              </a:rPr>
              <a:t>p</a:t>
            </a:r>
            <a:r>
              <a:rPr lang="en-US" baseline="-25000" dirty="0">
                <a:latin typeface="Arial" charset="0"/>
                <a:ea typeface="ＭＳ Ｐゴシック" charset="0"/>
                <a:cs typeface="ＭＳ Ｐゴシック" charset="0"/>
              </a:rPr>
              <a:t>1</a:t>
            </a:r>
            <a:r>
              <a:rPr lang="en-US" i="1" dirty="0">
                <a:latin typeface="Arial" charset="0"/>
                <a:ea typeface="ＭＳ Ｐゴシック" charset="0"/>
                <a:cs typeface="ＭＳ Ｐゴシック" charset="0"/>
              </a:rPr>
              <a:t>p</a:t>
            </a:r>
            <a:r>
              <a:rPr lang="en-US" baseline="-25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a:t>
            </a:r>
            <a:r>
              <a:rPr lang="en-US" i="1" dirty="0" err="1">
                <a:latin typeface="Arial" charset="0"/>
                <a:ea typeface="ＭＳ Ｐゴシック" charset="0"/>
                <a:cs typeface="ＭＳ Ｐゴシック" charset="0"/>
              </a:rPr>
              <a:t>p</a:t>
            </a:r>
            <a:r>
              <a:rPr lang="en-US" baseline="-25000" dirty="0" err="1">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(3) Logical status and proof framework:</a:t>
            </a:r>
          </a:p>
          <a:p>
            <a:pPr marL="0" indent="0" eaLnBrk="1" hangingPunct="1">
              <a:buNone/>
            </a:pPr>
            <a:r>
              <a:rPr lang="en-US" dirty="0">
                <a:latin typeface="Arial" charset="0"/>
                <a:ea typeface="ＭＳ Ｐゴシック" charset="0"/>
                <a:cs typeface="ＭＳ Ｐゴシック" charset="0"/>
              </a:rPr>
              <a:t>“Why do we begin by assuming that there are finitely many primes?”</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168322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Assessing proof comprehension:</a:t>
            </a:r>
            <a:br>
              <a:rPr lang="en-US" dirty="0"/>
            </a:br>
            <a:r>
              <a:rPr lang="en-US" dirty="0"/>
              <a:t>A model</a:t>
            </a:r>
          </a:p>
        </p:txBody>
      </p:sp>
      <p:sp>
        <p:nvSpPr>
          <p:cNvPr id="16386" name="Rectangle 3"/>
          <p:cNvSpPr>
            <a:spLocks noGrp="1" noChangeArrowheads="1"/>
          </p:cNvSpPr>
          <p:nvPr>
            <p:ph type="body" idx="1"/>
          </p:nvPr>
        </p:nvSpPr>
        <p:spPr>
          <a:xfrm>
            <a:off x="685800" y="1905000"/>
            <a:ext cx="7772400" cy="4114800"/>
          </a:xfrm>
        </p:spPr>
        <p:txBody>
          <a:bodyPr/>
          <a:lstStyle/>
          <a:p>
            <a:pPr marL="0" indent="0" eaLnBrk="1" hangingPunct="1">
              <a:buNone/>
            </a:pPr>
            <a:r>
              <a:rPr lang="en-US" dirty="0">
                <a:latin typeface="Arial" charset="0"/>
                <a:ea typeface="ＭＳ Ｐゴシック" charset="0"/>
                <a:cs typeface="ＭＳ Ｐゴシック" charset="0"/>
              </a:rPr>
              <a:t>“Global” questions are questions that can be answered by looking at the proof as a whole.</a:t>
            </a:r>
          </a:p>
          <a:p>
            <a:pPr marL="457200" indent="-457200" eaLnBrk="1" hangingPunct="1">
              <a:buAutoNum type="arabicParenBoth"/>
            </a:pPr>
            <a:r>
              <a:rPr lang="en-US" dirty="0">
                <a:latin typeface="Arial" charset="0"/>
                <a:ea typeface="ＭＳ Ｐゴシック" charset="0"/>
                <a:cs typeface="ＭＳ Ｐゴシック" charset="0"/>
              </a:rPr>
              <a:t>Summary:</a:t>
            </a:r>
          </a:p>
          <a:p>
            <a:pPr marL="0" indent="0" eaLnBrk="1" hangingPunct="1">
              <a:buNone/>
            </a:pPr>
            <a:r>
              <a:rPr lang="en-US" dirty="0">
                <a:latin typeface="Arial" charset="0"/>
                <a:ea typeface="ＭＳ Ｐゴシック" charset="0"/>
                <a:cs typeface="ＭＳ Ｐゴシック" charset="0"/>
              </a:rPr>
              <a:t>“Provide a high-level summary of the main ideas of the proof”</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(2) Modularizing:</a:t>
            </a:r>
          </a:p>
          <a:p>
            <a:pPr marL="0" indent="0" eaLnBrk="1" hangingPunct="1">
              <a:buNone/>
            </a:pPr>
            <a:r>
              <a:rPr lang="en-US" dirty="0">
                <a:latin typeface="Arial" charset="0"/>
                <a:ea typeface="ＭＳ Ｐゴシック" charset="0"/>
                <a:cs typeface="ＭＳ Ｐゴシック" charset="0"/>
              </a:rPr>
              <a:t>“What is the logical connection between lines 3-5 and lines 6-9?”</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(3) Applying the ideas of the proof in another context:</a:t>
            </a:r>
          </a:p>
          <a:p>
            <a:pPr marL="0" indent="0" eaLnBrk="1" hangingPunct="1">
              <a:buNone/>
            </a:pPr>
            <a:r>
              <a:rPr lang="en-US" dirty="0">
                <a:latin typeface="Arial" charset="0"/>
                <a:ea typeface="ＭＳ Ｐゴシック" charset="0"/>
                <a:cs typeface="ＭＳ Ｐゴシック" charset="0"/>
              </a:rPr>
              <a:t>“Assuming that there are at least two primes, would the proof work if we defined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 </a:t>
            </a:r>
            <a:r>
              <a:rPr lang="en-US" i="1" dirty="0">
                <a:latin typeface="Arial" charset="0"/>
                <a:ea typeface="ＭＳ Ｐゴシック" charset="0"/>
                <a:cs typeface="ＭＳ Ｐゴシック" charset="0"/>
              </a:rPr>
              <a:t>p</a:t>
            </a:r>
            <a:r>
              <a:rPr lang="en-US" baseline="-25000" dirty="0">
                <a:latin typeface="Arial" charset="0"/>
                <a:ea typeface="ＭＳ Ｐゴシック" charset="0"/>
                <a:cs typeface="ＭＳ Ｐゴシック" charset="0"/>
              </a:rPr>
              <a:t>1</a:t>
            </a:r>
            <a:r>
              <a:rPr lang="en-US" i="1" dirty="0">
                <a:latin typeface="Arial" charset="0"/>
                <a:ea typeface="ＭＳ Ｐゴシック" charset="0"/>
                <a:cs typeface="ＭＳ Ｐゴシック" charset="0"/>
              </a:rPr>
              <a:t>p</a:t>
            </a:r>
            <a:r>
              <a:rPr lang="en-US" baseline="-25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a:t>
            </a:r>
            <a:r>
              <a:rPr lang="en-US" i="1" dirty="0" err="1">
                <a:latin typeface="Arial" charset="0"/>
                <a:ea typeface="ＭＳ Ｐゴシック" charset="0"/>
                <a:cs typeface="ＭＳ Ｐゴシック" charset="0"/>
              </a:rPr>
              <a:t>p</a:t>
            </a:r>
            <a:r>
              <a:rPr lang="en-US" baseline="-25000" dirty="0" err="1">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 1?”</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(4) Applying the ideas of the proof to a particular example:</a:t>
            </a:r>
          </a:p>
          <a:p>
            <a:pPr marL="0" indent="0" eaLnBrk="1" hangingPunct="1">
              <a:buNone/>
            </a:pPr>
            <a:r>
              <a:rPr lang="en-US" dirty="0">
                <a:latin typeface="Arial" charset="0"/>
                <a:ea typeface="ＭＳ Ｐゴシック" charset="0"/>
                <a:cs typeface="ＭＳ Ｐゴシック" charset="0"/>
              </a:rPr>
              <a:t>“</a:t>
            </a:r>
            <a:r>
              <a:rPr lang="en-US" i="1" dirty="0">
                <a:latin typeface="Arial" charset="0"/>
                <a:ea typeface="ＭＳ Ｐゴシック" charset="0"/>
                <a:cs typeface="ＭＳ Ｐゴシック" charset="0"/>
              </a:rPr>
              <a:t>Using the ideas of the proof, </a:t>
            </a:r>
            <a:r>
              <a:rPr lang="en-US" dirty="0">
                <a:latin typeface="Arial" charset="0"/>
                <a:ea typeface="ＭＳ Ｐゴシック" charset="0"/>
                <a:cs typeface="ＭＳ Ｐゴシック" charset="0"/>
              </a:rPr>
              <a:t>if 2, 3, 5, and 7 were the only primes, why would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not be divisible by 3?”</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288461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Designing proof comprehension tests: Motivation</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Publishing our proof comprehension model had its desired effect. Many researchers used the model to develop and assess methods for improving students’ proof comprehension.</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However, there are drawbacks:</a:t>
            </a:r>
          </a:p>
          <a:p>
            <a:pPr lvl="1" eaLnBrk="1" hangingPunct="1"/>
            <a:r>
              <a:rPr lang="en-US" dirty="0">
                <a:latin typeface="Arial" charset="0"/>
                <a:ea typeface="ＭＳ Ｐゴシック" charset="0"/>
                <a:cs typeface="ＭＳ Ｐゴシック" charset="0"/>
              </a:rPr>
              <a:t>We have no evidence that making tests in the way we prescribed led to valid tests (or that the researchers applied our model in a valid way).</a:t>
            </a:r>
          </a:p>
          <a:p>
            <a:pPr lvl="1" eaLnBrk="1" hangingPunct="1"/>
            <a:r>
              <a:rPr lang="en-US" dirty="0">
                <a:latin typeface="Arial" charset="0"/>
                <a:ea typeface="ＭＳ Ｐゴシック" charset="0"/>
                <a:cs typeface="ＭＳ Ｐゴシック" charset="0"/>
              </a:rPr>
              <a:t>It would be nice to compare between methods and studies, which isn’t possible if everyone is using their own in-house tests.</a:t>
            </a:r>
          </a:p>
          <a:p>
            <a:pPr lvl="1" eaLnBrk="1" hangingPunct="1"/>
            <a:r>
              <a:rPr lang="en-US" dirty="0">
                <a:latin typeface="Arial" charset="0"/>
                <a:ea typeface="ＭＳ Ｐゴシック" charset="0"/>
                <a:cs typeface="ＭＳ Ｐゴシック" charset="0"/>
              </a:rPr>
              <a:t>We want this to be practically useful , but asking mathematicians to generate and then grade open-ended items is unrealistically demanding.</a:t>
            </a:r>
          </a:p>
          <a:p>
            <a:pPr lvl="1" eaLnBrk="1" hangingPunct="1"/>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61037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a:xfrm>
            <a:off x="685800" y="1371600"/>
            <a:ext cx="7772400" cy="4114800"/>
          </a:xfrm>
        </p:spPr>
        <p:txBody>
          <a:bodyPr/>
          <a:lstStyle/>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For any positive integer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if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 then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r>
              <a:rPr lang="en-US" i="1" dirty="0">
                <a:latin typeface="Arial" panose="020B0604020202020204" pitchFamily="34" charset="0"/>
                <a:ea typeface="ＭＳ Ｐゴシック" charset="0"/>
                <a:cs typeface="Arial" panose="020B0604020202020204" pitchFamily="34" charset="0"/>
              </a:rPr>
              <a:t>Proof</a:t>
            </a:r>
            <a:r>
              <a:rPr lang="en-US" dirty="0">
                <a:latin typeface="Arial" panose="020B0604020202020204" pitchFamily="34" charset="0"/>
                <a:ea typeface="ＭＳ Ｐゴシック" charset="0"/>
                <a:cs typeface="Arial" panose="020B0604020202020204" pitchFamily="34" charset="0"/>
              </a:rPr>
              <a:t>. Assume that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a:t>
            </a:r>
            <a:r>
              <a:rPr lang="en-US" dirty="0">
                <a:latin typeface="Arial" panose="020B0604020202020204" pitchFamily="34" charset="0"/>
                <a:ea typeface="ＭＳ Ｐゴシック" charset="0"/>
                <a:cs typeface="Arial" panose="020B0604020202020204" pitchFamily="34" charset="0"/>
              </a:rPr>
              <a:t>is a positive integer that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That is,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+1)</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+ 6</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+ 1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+2) + 1.</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Assume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even and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Then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 </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If we factor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we get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which means that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Would undergraduate math students recognize this as incorrect?</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If a student did recognize this as valid, what might they be thinking?</a:t>
            </a: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772562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(do we think) makes a good test?</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Face validity</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Construct validity</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Reliability</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Practicality</a:t>
            </a:r>
          </a:p>
          <a:p>
            <a:pPr eaLnBrk="1" hangingPunct="1"/>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1124743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Our process of test generation</a:t>
            </a:r>
          </a:p>
        </p:txBody>
      </p:sp>
      <p:sp>
        <p:nvSpPr>
          <p:cNvPr id="16386" name="Rectangle 3"/>
          <p:cNvSpPr>
            <a:spLocks noGrp="1" noChangeArrowheads="1"/>
          </p:cNvSpPr>
          <p:nvPr>
            <p:ph type="body" idx="1"/>
          </p:nvPr>
        </p:nvSpPr>
        <p:spPr/>
        <p:txBody>
          <a:bodyPr/>
          <a:lstStyle/>
          <a:p>
            <a:pPr marL="457200" indent="-457200" eaLnBrk="1" hangingPunct="1">
              <a:buAutoNum type="arabicPeriod"/>
            </a:pPr>
            <a:r>
              <a:rPr lang="en-US" dirty="0">
                <a:latin typeface="Arial" charset="0"/>
                <a:ea typeface="ＭＳ Ｐゴシック" charset="0"/>
                <a:cs typeface="ＭＳ Ｐゴシック" charset="0"/>
              </a:rPr>
              <a:t>Generate at least four open-ended items for each dimension of our model.</a:t>
            </a:r>
          </a:p>
          <a:p>
            <a:pPr marL="457200" indent="-457200" eaLnBrk="1" hangingPunct="1">
              <a:buAutoNum type="arabicPeriod"/>
            </a:pPr>
            <a:r>
              <a:rPr lang="en-US" dirty="0">
                <a:latin typeface="Arial" charset="0"/>
                <a:ea typeface="ＭＳ Ｐゴシック" charset="0"/>
                <a:cs typeface="ＭＳ Ｐゴシック" charset="0"/>
              </a:rPr>
              <a:t>Conduct 12 interviews with students to get realistic foils.</a:t>
            </a:r>
          </a:p>
          <a:p>
            <a:pPr marL="457200" indent="-457200" eaLnBrk="1" hangingPunct="1">
              <a:buAutoNum type="arabicPeriod"/>
            </a:pPr>
            <a:r>
              <a:rPr lang="en-US" dirty="0">
                <a:latin typeface="Arial" charset="0"/>
                <a:ea typeface="ＭＳ Ｐゴシック" charset="0"/>
                <a:cs typeface="ＭＳ Ｐゴシック" charset="0"/>
              </a:rPr>
              <a:t>Have our Advisory Board and three mathematicians review the items.</a:t>
            </a:r>
          </a:p>
          <a:p>
            <a:pPr marL="457200" indent="-457200" eaLnBrk="1" hangingPunct="1">
              <a:buAutoNum type="arabicPeriod"/>
            </a:pPr>
            <a:r>
              <a:rPr lang="en-US" dirty="0">
                <a:latin typeface="Arial" charset="0"/>
                <a:ea typeface="ＭＳ Ｐゴシック" charset="0"/>
                <a:cs typeface="ＭＳ Ｐゴシック" charset="0"/>
              </a:rPr>
              <a:t>Ask 12 students to think aloud while answering our multiple choice items.</a:t>
            </a:r>
          </a:p>
          <a:p>
            <a:pPr marL="457200" indent="-457200" eaLnBrk="1" hangingPunct="1">
              <a:buAutoNum type="arabicPeriod"/>
            </a:pPr>
            <a:r>
              <a:rPr lang="en-US" dirty="0">
                <a:latin typeface="Arial" charset="0"/>
                <a:ea typeface="ＭＳ Ｐゴシック" charset="0"/>
                <a:cs typeface="ＭＳ Ｐゴシック" charset="0"/>
              </a:rPr>
              <a:t>Give the tests to 200 students. Reduce test to 12 items by removing items with low </a:t>
            </a:r>
            <a:r>
              <a:rPr lang="en-US" dirty="0" err="1">
                <a:latin typeface="Arial" charset="0"/>
                <a:ea typeface="ＭＳ Ｐゴシック" charset="0"/>
                <a:cs typeface="ＭＳ Ｐゴシック" charset="0"/>
              </a:rPr>
              <a:t>biserial</a:t>
            </a:r>
            <a:r>
              <a:rPr lang="en-US" dirty="0">
                <a:latin typeface="Arial" charset="0"/>
                <a:ea typeface="ＭＳ Ｐゴシック" charset="0"/>
                <a:cs typeface="ＭＳ Ｐゴシック" charset="0"/>
              </a:rPr>
              <a:t> correlations.</a:t>
            </a:r>
          </a:p>
          <a:p>
            <a:pPr marL="457200" indent="-457200" eaLnBrk="1" hangingPunct="1">
              <a:buAutoNum type="arabicPeriod"/>
            </a:pPr>
            <a:r>
              <a:rPr lang="en-US" dirty="0">
                <a:latin typeface="Arial" charset="0"/>
                <a:ea typeface="ＭＳ Ｐゴシック" charset="0"/>
                <a:cs typeface="ＭＳ Ｐゴシック" charset="0"/>
              </a:rPr>
              <a:t>Conduct a final validation interviews with 12 students on the shorter tests.</a:t>
            </a:r>
          </a:p>
          <a:p>
            <a:pPr marL="457200" indent="-457200" eaLnBrk="1" hangingPunct="1">
              <a:buAutoNum type="arabicPeriod"/>
            </a:pPr>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297734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Our process of test generation</a:t>
            </a:r>
          </a:p>
        </p:txBody>
      </p:sp>
      <p:sp>
        <p:nvSpPr>
          <p:cNvPr id="16386" name="Rectangle 3"/>
          <p:cNvSpPr>
            <a:spLocks noGrp="1" noChangeArrowheads="1"/>
          </p:cNvSpPr>
          <p:nvPr>
            <p:ph type="body" idx="1"/>
          </p:nvPr>
        </p:nvSpPr>
        <p:spPr/>
        <p:txBody>
          <a:bodyPr/>
          <a:lstStyle/>
          <a:p>
            <a:pPr marL="457200" indent="-457200" eaLnBrk="1" hangingPunct="1">
              <a:buAutoNum type="arabicPeriod"/>
            </a:pPr>
            <a:r>
              <a:rPr lang="en-US" dirty="0">
                <a:solidFill>
                  <a:srgbClr val="0000FF"/>
                </a:solidFill>
                <a:latin typeface="Arial" charset="0"/>
                <a:ea typeface="ＭＳ Ｐゴシック" charset="0"/>
                <a:cs typeface="ＭＳ Ｐゴシック" charset="0"/>
              </a:rPr>
              <a:t>Generate at least four open-ended items for each dimension of our model.</a:t>
            </a:r>
          </a:p>
          <a:p>
            <a:pPr marL="457200" indent="-457200" eaLnBrk="1" hangingPunct="1">
              <a:buAutoNum type="arabicPeriod"/>
            </a:pPr>
            <a:r>
              <a:rPr lang="en-US" dirty="0">
                <a:solidFill>
                  <a:srgbClr val="0000FF"/>
                </a:solidFill>
                <a:latin typeface="Arial" charset="0"/>
                <a:ea typeface="ＭＳ Ｐゴシック" charset="0"/>
                <a:cs typeface="ＭＳ Ｐゴシック" charset="0"/>
              </a:rPr>
              <a:t>Conduct 12 interviews with students to get realistic foils.</a:t>
            </a:r>
          </a:p>
          <a:p>
            <a:pPr marL="457200" indent="-457200" eaLnBrk="1" hangingPunct="1">
              <a:buAutoNum type="arabicPeriod"/>
            </a:pPr>
            <a:r>
              <a:rPr lang="en-US" dirty="0">
                <a:latin typeface="Arial" charset="0"/>
                <a:ea typeface="ＭＳ Ｐゴシック" charset="0"/>
                <a:cs typeface="ＭＳ Ｐゴシック" charset="0"/>
              </a:rPr>
              <a:t>Have our Advisory Board and three mathematicians review the items.</a:t>
            </a:r>
          </a:p>
          <a:p>
            <a:pPr marL="457200" indent="-457200" eaLnBrk="1" hangingPunct="1">
              <a:buAutoNum type="arabicPeriod"/>
            </a:pPr>
            <a:r>
              <a:rPr lang="en-US" dirty="0">
                <a:latin typeface="Arial" charset="0"/>
                <a:ea typeface="ＭＳ Ｐゴシック" charset="0"/>
                <a:cs typeface="ＭＳ Ｐゴシック" charset="0"/>
              </a:rPr>
              <a:t>Ask 12 students to think aloud while answering our multiple choice items.</a:t>
            </a:r>
          </a:p>
          <a:p>
            <a:pPr marL="457200" indent="-457200" eaLnBrk="1" hangingPunct="1">
              <a:buAutoNum type="arabicPeriod"/>
            </a:pPr>
            <a:r>
              <a:rPr lang="en-US" dirty="0">
                <a:latin typeface="Arial" charset="0"/>
                <a:ea typeface="ＭＳ Ｐゴシック" charset="0"/>
                <a:cs typeface="ＭＳ Ｐゴシック" charset="0"/>
              </a:rPr>
              <a:t>Give the tests to 200 students. Reduce test to 12 items by removing items with low </a:t>
            </a:r>
            <a:r>
              <a:rPr lang="en-US" dirty="0" err="1">
                <a:latin typeface="Arial" charset="0"/>
                <a:ea typeface="ＭＳ Ｐゴシック" charset="0"/>
                <a:cs typeface="ＭＳ Ｐゴシック" charset="0"/>
              </a:rPr>
              <a:t>biserial</a:t>
            </a:r>
            <a:r>
              <a:rPr lang="en-US" dirty="0">
                <a:latin typeface="Arial" charset="0"/>
                <a:ea typeface="ＭＳ Ｐゴシック" charset="0"/>
                <a:cs typeface="ＭＳ Ｐゴシック" charset="0"/>
              </a:rPr>
              <a:t> correlations.</a:t>
            </a:r>
          </a:p>
          <a:p>
            <a:pPr marL="457200" indent="-457200" eaLnBrk="1" hangingPunct="1">
              <a:buAutoNum type="arabicPeriod"/>
            </a:pPr>
            <a:r>
              <a:rPr lang="en-US" dirty="0">
                <a:latin typeface="Arial" charset="0"/>
                <a:ea typeface="ＭＳ Ｐゴシック" charset="0"/>
                <a:cs typeface="ＭＳ Ｐゴシック" charset="0"/>
              </a:rPr>
              <a:t>Conduct a final validation interviews with 12 students on the shorter tests.</a:t>
            </a:r>
          </a:p>
          <a:p>
            <a:pPr marL="457200" indent="-457200" eaLnBrk="1" hangingPunct="1">
              <a:buAutoNum type="arabicPeriod"/>
            </a:pPr>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
        <p:nvSpPr>
          <p:cNvPr id="5" name="Rounded Rectangle 1"/>
          <p:cNvSpPr>
            <a:spLocks noChangeArrowheads="1"/>
          </p:cNvSpPr>
          <p:nvPr/>
        </p:nvSpPr>
        <p:spPr bwMode="auto">
          <a:xfrm>
            <a:off x="228600" y="5029200"/>
            <a:ext cx="8686800" cy="1676400"/>
          </a:xfrm>
          <a:prstGeom prst="roundRect">
            <a:avLst>
              <a:gd name="adj" fmla="val 16667"/>
            </a:avLst>
          </a:prstGeom>
          <a:solidFill>
            <a:srgbClr val="00C814"/>
          </a:solidFill>
          <a:ln w="9525">
            <a:solidFill>
              <a:schemeClr val="tx1"/>
            </a:solidFill>
            <a:round/>
            <a:headEnd/>
            <a:tailEnd/>
          </a:ln>
        </p:spPr>
        <p:txBody>
          <a:bodyPr/>
          <a:lstStyle/>
          <a:p>
            <a:r>
              <a:rPr lang="en-US" b="1" dirty="0">
                <a:solidFill>
                  <a:srgbClr val="000000"/>
                </a:solidFill>
              </a:rPr>
              <a:t>Steps 1 and 2 created a bank of plausible items.</a:t>
            </a:r>
          </a:p>
          <a:p>
            <a:endParaRPr lang="en-US" b="1" dirty="0">
              <a:solidFill>
                <a:srgbClr val="000000"/>
              </a:solidFill>
            </a:endParaRPr>
          </a:p>
          <a:p>
            <a:r>
              <a:rPr lang="en-US" b="1" dirty="0">
                <a:solidFill>
                  <a:srgbClr val="000000"/>
                </a:solidFill>
              </a:rPr>
              <a:t>The remaining steps were used to weed out bad items and improve problematic ones.</a:t>
            </a:r>
          </a:p>
        </p:txBody>
      </p:sp>
    </p:spTree>
    <p:extLst>
      <p:ext uri="{BB962C8B-B14F-4D97-AF65-F5344CB8AC3E}">
        <p14:creationId xmlns:p14="http://schemas.microsoft.com/office/powerpoint/2010/main" val="4312679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Our process of test generation</a:t>
            </a:r>
          </a:p>
        </p:txBody>
      </p:sp>
      <p:sp>
        <p:nvSpPr>
          <p:cNvPr id="16386" name="Rectangle 3"/>
          <p:cNvSpPr>
            <a:spLocks noGrp="1" noChangeArrowheads="1"/>
          </p:cNvSpPr>
          <p:nvPr>
            <p:ph type="body" idx="1"/>
          </p:nvPr>
        </p:nvSpPr>
        <p:spPr/>
        <p:txBody>
          <a:bodyPr/>
          <a:lstStyle/>
          <a:p>
            <a:pPr marL="457200" indent="-457200" eaLnBrk="1" hangingPunct="1">
              <a:buAutoNum type="arabicPeriod"/>
            </a:pPr>
            <a:r>
              <a:rPr lang="en-US" dirty="0">
                <a:latin typeface="Arial" charset="0"/>
                <a:ea typeface="ＭＳ Ｐゴシック" charset="0"/>
                <a:cs typeface="ＭＳ Ｐゴシック" charset="0"/>
              </a:rPr>
              <a:t>Generate at least four open-ended items for each dimension of our model.</a:t>
            </a:r>
          </a:p>
          <a:p>
            <a:pPr marL="457200" indent="-457200" eaLnBrk="1" hangingPunct="1">
              <a:buAutoNum type="arabicPeriod"/>
            </a:pPr>
            <a:r>
              <a:rPr lang="en-US" dirty="0">
                <a:latin typeface="Arial" charset="0"/>
                <a:ea typeface="ＭＳ Ｐゴシック" charset="0"/>
                <a:cs typeface="ＭＳ Ｐゴシック" charset="0"/>
              </a:rPr>
              <a:t>Conduct 12 interviews with students to get realistic foils.</a:t>
            </a:r>
          </a:p>
          <a:p>
            <a:pPr marL="457200" indent="-457200" eaLnBrk="1" hangingPunct="1">
              <a:buAutoNum type="arabicPeriod"/>
            </a:pPr>
            <a:r>
              <a:rPr lang="en-US" dirty="0">
                <a:solidFill>
                  <a:srgbClr val="0000FF"/>
                </a:solidFill>
                <a:latin typeface="Arial" charset="0"/>
                <a:ea typeface="ＭＳ Ｐゴシック" charset="0"/>
                <a:cs typeface="ＭＳ Ｐゴシック" charset="0"/>
              </a:rPr>
              <a:t>Have our Advisory Board and three mathematicians review the items.</a:t>
            </a:r>
          </a:p>
          <a:p>
            <a:pPr marL="457200" indent="-457200" eaLnBrk="1" hangingPunct="1">
              <a:buAutoNum type="arabicPeriod"/>
            </a:pPr>
            <a:r>
              <a:rPr lang="en-US" dirty="0">
                <a:latin typeface="Arial" charset="0"/>
                <a:ea typeface="ＭＳ Ｐゴシック" charset="0"/>
                <a:cs typeface="ＭＳ Ｐゴシック" charset="0"/>
              </a:rPr>
              <a:t>Ask 12 students to think aloud while answering our multiple choice items.</a:t>
            </a:r>
          </a:p>
          <a:p>
            <a:pPr marL="457200" indent="-457200" eaLnBrk="1" hangingPunct="1">
              <a:buAutoNum type="arabicPeriod"/>
            </a:pPr>
            <a:r>
              <a:rPr lang="en-US" dirty="0">
                <a:latin typeface="Arial" charset="0"/>
                <a:ea typeface="ＭＳ Ｐゴシック" charset="0"/>
                <a:cs typeface="ＭＳ Ｐゴシック" charset="0"/>
              </a:rPr>
              <a:t>Give the tests to 200 students. Reduce test to 12 items by removing items with low </a:t>
            </a:r>
            <a:r>
              <a:rPr lang="en-US" dirty="0" err="1">
                <a:latin typeface="Arial" charset="0"/>
                <a:ea typeface="ＭＳ Ｐゴシック" charset="0"/>
                <a:cs typeface="ＭＳ Ｐゴシック" charset="0"/>
              </a:rPr>
              <a:t>biserial</a:t>
            </a:r>
            <a:r>
              <a:rPr lang="en-US" dirty="0">
                <a:latin typeface="Arial" charset="0"/>
                <a:ea typeface="ＭＳ Ｐゴシック" charset="0"/>
                <a:cs typeface="ＭＳ Ｐゴシック" charset="0"/>
              </a:rPr>
              <a:t> correlations.</a:t>
            </a:r>
          </a:p>
          <a:p>
            <a:pPr marL="457200" indent="-457200" eaLnBrk="1" hangingPunct="1">
              <a:buAutoNum type="arabicPeriod"/>
            </a:pPr>
            <a:r>
              <a:rPr lang="en-US" dirty="0">
                <a:latin typeface="Arial" charset="0"/>
                <a:ea typeface="ＭＳ Ｐゴシック" charset="0"/>
                <a:cs typeface="ＭＳ Ｐゴシック" charset="0"/>
              </a:rPr>
              <a:t>Conduct a final validation interviews with 12 students on the shorter tests.</a:t>
            </a:r>
          </a:p>
          <a:p>
            <a:pPr marL="457200" indent="-457200" eaLnBrk="1" hangingPunct="1">
              <a:buAutoNum type="arabicPeriod"/>
            </a:pPr>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
        <p:nvSpPr>
          <p:cNvPr id="4" name="Rounded Rectangle 1"/>
          <p:cNvSpPr>
            <a:spLocks noChangeArrowheads="1"/>
          </p:cNvSpPr>
          <p:nvPr/>
        </p:nvSpPr>
        <p:spPr bwMode="auto">
          <a:xfrm>
            <a:off x="228600" y="5029200"/>
            <a:ext cx="8686800" cy="1295400"/>
          </a:xfrm>
          <a:prstGeom prst="roundRect">
            <a:avLst>
              <a:gd name="adj" fmla="val 16667"/>
            </a:avLst>
          </a:prstGeom>
          <a:solidFill>
            <a:srgbClr val="00C814"/>
          </a:solidFill>
          <a:ln w="9525">
            <a:solidFill>
              <a:schemeClr val="tx1"/>
            </a:solidFill>
            <a:round/>
            <a:headEnd/>
            <a:tailEnd/>
          </a:ln>
        </p:spPr>
        <p:txBody>
          <a:bodyPr/>
          <a:lstStyle/>
          <a:p>
            <a:r>
              <a:rPr lang="en-US" b="1" dirty="0">
                <a:solidFill>
                  <a:srgbClr val="000000"/>
                </a:solidFill>
              </a:rPr>
              <a:t>Step 3 improved the face validity of our item, making sure the test passed muster with experts, and that mathematicians can ace our test.</a:t>
            </a:r>
          </a:p>
        </p:txBody>
      </p:sp>
    </p:spTree>
    <p:extLst>
      <p:ext uri="{BB962C8B-B14F-4D97-AF65-F5344CB8AC3E}">
        <p14:creationId xmlns:p14="http://schemas.microsoft.com/office/powerpoint/2010/main" val="25871062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Our process of test generation</a:t>
            </a:r>
          </a:p>
        </p:txBody>
      </p:sp>
      <p:sp>
        <p:nvSpPr>
          <p:cNvPr id="16386" name="Rectangle 3"/>
          <p:cNvSpPr>
            <a:spLocks noGrp="1" noChangeArrowheads="1"/>
          </p:cNvSpPr>
          <p:nvPr>
            <p:ph type="body" idx="1"/>
          </p:nvPr>
        </p:nvSpPr>
        <p:spPr/>
        <p:txBody>
          <a:bodyPr/>
          <a:lstStyle/>
          <a:p>
            <a:pPr marL="457200" indent="-457200" eaLnBrk="1" hangingPunct="1">
              <a:buAutoNum type="arabicPeriod"/>
            </a:pPr>
            <a:r>
              <a:rPr lang="en-US" dirty="0">
                <a:latin typeface="Arial" charset="0"/>
                <a:ea typeface="ＭＳ Ｐゴシック" charset="0"/>
                <a:cs typeface="ＭＳ Ｐゴシック" charset="0"/>
              </a:rPr>
              <a:t>Generate at least four open-ended items for each dimension of our model.</a:t>
            </a:r>
          </a:p>
          <a:p>
            <a:pPr marL="457200" indent="-457200" eaLnBrk="1" hangingPunct="1">
              <a:buAutoNum type="arabicPeriod"/>
            </a:pPr>
            <a:r>
              <a:rPr lang="en-US" dirty="0">
                <a:latin typeface="Arial" charset="0"/>
                <a:ea typeface="ＭＳ Ｐゴシック" charset="0"/>
                <a:cs typeface="ＭＳ Ｐゴシック" charset="0"/>
              </a:rPr>
              <a:t>Conduct 12 interviews with students to get realistic foils.</a:t>
            </a:r>
          </a:p>
          <a:p>
            <a:pPr marL="457200" indent="-457200" eaLnBrk="1" hangingPunct="1">
              <a:buAutoNum type="arabicPeriod"/>
            </a:pPr>
            <a:r>
              <a:rPr lang="en-US" dirty="0">
                <a:latin typeface="Arial" charset="0"/>
                <a:ea typeface="ＭＳ Ｐゴシック" charset="0"/>
                <a:cs typeface="ＭＳ Ｐゴシック" charset="0"/>
              </a:rPr>
              <a:t>Have our Advisory Board and three mathematicians review the items.</a:t>
            </a:r>
          </a:p>
          <a:p>
            <a:pPr marL="457200" indent="-457200" eaLnBrk="1" hangingPunct="1">
              <a:buAutoNum type="arabicPeriod"/>
            </a:pPr>
            <a:r>
              <a:rPr lang="en-US" dirty="0">
                <a:solidFill>
                  <a:srgbClr val="0000FF"/>
                </a:solidFill>
                <a:latin typeface="Arial" charset="0"/>
                <a:ea typeface="ＭＳ Ｐゴシック" charset="0"/>
                <a:cs typeface="ＭＳ Ｐゴシック" charset="0"/>
              </a:rPr>
              <a:t>Ask 12 students to think aloud while answering our multiple choice items.</a:t>
            </a:r>
          </a:p>
          <a:p>
            <a:pPr marL="457200" indent="-457200" eaLnBrk="1" hangingPunct="1">
              <a:buAutoNum type="arabicPeriod"/>
            </a:pPr>
            <a:r>
              <a:rPr lang="en-US" dirty="0">
                <a:latin typeface="Arial" charset="0"/>
                <a:ea typeface="ＭＳ Ｐゴシック" charset="0"/>
                <a:cs typeface="ＭＳ Ｐゴシック" charset="0"/>
              </a:rPr>
              <a:t>Give the tests to 200 students. Reduce test to 12 items by removing items with low </a:t>
            </a:r>
            <a:r>
              <a:rPr lang="en-US" dirty="0" err="1">
                <a:latin typeface="Arial" charset="0"/>
                <a:ea typeface="ＭＳ Ｐゴシック" charset="0"/>
                <a:cs typeface="ＭＳ Ｐゴシック" charset="0"/>
              </a:rPr>
              <a:t>biserial</a:t>
            </a:r>
            <a:r>
              <a:rPr lang="en-US" dirty="0">
                <a:latin typeface="Arial" charset="0"/>
                <a:ea typeface="ＭＳ Ｐゴシック" charset="0"/>
                <a:cs typeface="ＭＳ Ｐゴシック" charset="0"/>
              </a:rPr>
              <a:t> correlations.</a:t>
            </a:r>
          </a:p>
          <a:p>
            <a:pPr marL="457200" indent="-457200" eaLnBrk="1" hangingPunct="1">
              <a:buAutoNum type="arabicPeriod"/>
            </a:pPr>
            <a:r>
              <a:rPr lang="en-US" dirty="0">
                <a:solidFill>
                  <a:srgbClr val="0000FF"/>
                </a:solidFill>
                <a:latin typeface="Arial" charset="0"/>
                <a:ea typeface="ＭＳ Ｐゴシック" charset="0"/>
                <a:cs typeface="ＭＳ Ｐゴシック" charset="0"/>
              </a:rPr>
              <a:t>Conduct a final validation interviews with 12 students on the shorter tests.</a:t>
            </a:r>
          </a:p>
          <a:p>
            <a:pPr marL="457200" indent="-457200" eaLnBrk="1" hangingPunct="1">
              <a:buAutoNum type="arabicPeriod"/>
            </a:pPr>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
        <p:nvSpPr>
          <p:cNvPr id="4" name="Rounded Rectangle 1"/>
          <p:cNvSpPr>
            <a:spLocks noChangeArrowheads="1"/>
          </p:cNvSpPr>
          <p:nvPr/>
        </p:nvSpPr>
        <p:spPr bwMode="auto">
          <a:xfrm>
            <a:off x="152400" y="1752600"/>
            <a:ext cx="8686800" cy="1676400"/>
          </a:xfrm>
          <a:prstGeom prst="roundRect">
            <a:avLst>
              <a:gd name="adj" fmla="val 16667"/>
            </a:avLst>
          </a:prstGeom>
          <a:solidFill>
            <a:srgbClr val="00C814"/>
          </a:solidFill>
          <a:ln w="9525">
            <a:solidFill>
              <a:schemeClr val="tx1"/>
            </a:solidFill>
            <a:round/>
            <a:headEnd/>
            <a:tailEnd/>
          </a:ln>
        </p:spPr>
        <p:txBody>
          <a:bodyPr/>
          <a:lstStyle/>
          <a:p>
            <a:r>
              <a:rPr lang="en-US" b="1" dirty="0">
                <a:solidFill>
                  <a:srgbClr val="000000"/>
                </a:solidFill>
              </a:rPr>
              <a:t>Steps 4 and 6 were used to improve construct validity.</a:t>
            </a:r>
          </a:p>
          <a:p>
            <a:endParaRPr lang="en-US" b="1" dirty="0">
              <a:solidFill>
                <a:srgbClr val="000000"/>
              </a:solidFill>
            </a:endParaRPr>
          </a:p>
          <a:p>
            <a:r>
              <a:rPr lang="en-US" b="1" dirty="0">
                <a:solidFill>
                  <a:srgbClr val="000000"/>
                </a:solidFill>
              </a:rPr>
              <a:t>In short, we created items that students answered correctly or incorrectly for the right reasons.</a:t>
            </a:r>
          </a:p>
        </p:txBody>
      </p:sp>
    </p:spTree>
    <p:extLst>
      <p:ext uri="{BB962C8B-B14F-4D97-AF65-F5344CB8AC3E}">
        <p14:creationId xmlns:p14="http://schemas.microsoft.com/office/powerpoint/2010/main" val="38952270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Our process of test generation</a:t>
            </a:r>
          </a:p>
        </p:txBody>
      </p:sp>
      <p:sp>
        <p:nvSpPr>
          <p:cNvPr id="16386" name="Rectangle 3"/>
          <p:cNvSpPr>
            <a:spLocks noGrp="1" noChangeArrowheads="1"/>
          </p:cNvSpPr>
          <p:nvPr>
            <p:ph type="body" idx="1"/>
          </p:nvPr>
        </p:nvSpPr>
        <p:spPr/>
        <p:txBody>
          <a:bodyPr/>
          <a:lstStyle/>
          <a:p>
            <a:pPr marL="457200" indent="-457200" eaLnBrk="1" hangingPunct="1">
              <a:buAutoNum type="arabicPeriod"/>
            </a:pPr>
            <a:r>
              <a:rPr lang="en-US" dirty="0">
                <a:latin typeface="Arial" charset="0"/>
                <a:ea typeface="ＭＳ Ｐゴシック" charset="0"/>
                <a:cs typeface="ＭＳ Ｐゴシック" charset="0"/>
              </a:rPr>
              <a:t>Generate at least four open-ended items for each dimension of our model.</a:t>
            </a:r>
          </a:p>
          <a:p>
            <a:pPr marL="457200" indent="-457200" eaLnBrk="1" hangingPunct="1">
              <a:buAutoNum type="arabicPeriod"/>
            </a:pPr>
            <a:r>
              <a:rPr lang="en-US" dirty="0">
                <a:latin typeface="Arial" charset="0"/>
                <a:ea typeface="ＭＳ Ｐゴシック" charset="0"/>
                <a:cs typeface="ＭＳ Ｐゴシック" charset="0"/>
              </a:rPr>
              <a:t>Conduct 12 interviews with students to get realistic foils.</a:t>
            </a:r>
          </a:p>
          <a:p>
            <a:pPr marL="457200" indent="-457200" eaLnBrk="1" hangingPunct="1">
              <a:buAutoNum type="arabicPeriod"/>
            </a:pPr>
            <a:r>
              <a:rPr lang="en-US" dirty="0">
                <a:latin typeface="Arial" charset="0"/>
                <a:ea typeface="ＭＳ Ｐゴシック" charset="0"/>
                <a:cs typeface="ＭＳ Ｐゴシック" charset="0"/>
              </a:rPr>
              <a:t>Have our Advisory Board and three mathematicians review the items.</a:t>
            </a:r>
          </a:p>
          <a:p>
            <a:pPr marL="457200" indent="-457200" eaLnBrk="1" hangingPunct="1">
              <a:buAutoNum type="arabicPeriod"/>
            </a:pPr>
            <a:r>
              <a:rPr lang="en-US" dirty="0">
                <a:latin typeface="Arial" charset="0"/>
                <a:ea typeface="ＭＳ Ｐゴシック" charset="0"/>
                <a:cs typeface="ＭＳ Ｐゴシック" charset="0"/>
              </a:rPr>
              <a:t>Ask 12 students to think aloud while answering our multiple choice items.</a:t>
            </a:r>
          </a:p>
          <a:p>
            <a:pPr marL="457200" indent="-457200" eaLnBrk="1" hangingPunct="1">
              <a:buAutoNum type="arabicPeriod"/>
            </a:pPr>
            <a:r>
              <a:rPr lang="en-US" dirty="0">
                <a:solidFill>
                  <a:srgbClr val="0000FF"/>
                </a:solidFill>
                <a:latin typeface="Arial" charset="0"/>
                <a:ea typeface="ＭＳ Ｐゴシック" charset="0"/>
                <a:cs typeface="ＭＳ Ｐゴシック" charset="0"/>
              </a:rPr>
              <a:t>Give the tests to 200 students. Reduce test to 12 items by removing items with low </a:t>
            </a:r>
            <a:r>
              <a:rPr lang="en-US" dirty="0" err="1">
                <a:solidFill>
                  <a:srgbClr val="0000FF"/>
                </a:solidFill>
                <a:latin typeface="Arial" charset="0"/>
                <a:ea typeface="ＭＳ Ｐゴシック" charset="0"/>
                <a:cs typeface="ＭＳ Ｐゴシック" charset="0"/>
              </a:rPr>
              <a:t>biserial</a:t>
            </a:r>
            <a:r>
              <a:rPr lang="en-US" dirty="0">
                <a:solidFill>
                  <a:srgbClr val="0000FF"/>
                </a:solidFill>
                <a:latin typeface="Arial" charset="0"/>
                <a:ea typeface="ＭＳ Ｐゴシック" charset="0"/>
                <a:cs typeface="ＭＳ Ｐゴシック" charset="0"/>
              </a:rPr>
              <a:t> correlations.</a:t>
            </a:r>
          </a:p>
          <a:p>
            <a:pPr marL="457200" indent="-457200" eaLnBrk="1" hangingPunct="1">
              <a:buAutoNum type="arabicPeriod"/>
            </a:pPr>
            <a:r>
              <a:rPr lang="en-US" dirty="0">
                <a:latin typeface="Arial" charset="0"/>
                <a:ea typeface="ＭＳ Ｐゴシック" charset="0"/>
                <a:cs typeface="ＭＳ Ｐゴシック" charset="0"/>
              </a:rPr>
              <a:t>Conduct a final validation interviews with 12 students on the shorter tests.</a:t>
            </a:r>
          </a:p>
          <a:p>
            <a:pPr marL="457200" indent="-457200" eaLnBrk="1" hangingPunct="1">
              <a:buAutoNum type="arabicPeriod"/>
            </a:pPr>
            <a:endParaRPr lang="en-US" dirty="0">
              <a:latin typeface="Arial" charset="0"/>
              <a:ea typeface="ＭＳ Ｐゴシック" charset="0"/>
              <a:cs typeface="ＭＳ Ｐゴシック" charset="0"/>
            </a:endParaRPr>
          </a:p>
          <a:p>
            <a:pPr lvl="1"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
        <p:nvSpPr>
          <p:cNvPr id="4" name="Rounded Rectangle 1"/>
          <p:cNvSpPr>
            <a:spLocks noChangeArrowheads="1"/>
          </p:cNvSpPr>
          <p:nvPr/>
        </p:nvSpPr>
        <p:spPr bwMode="auto">
          <a:xfrm>
            <a:off x="152400" y="1752600"/>
            <a:ext cx="8686800" cy="1066800"/>
          </a:xfrm>
          <a:prstGeom prst="roundRect">
            <a:avLst>
              <a:gd name="adj" fmla="val 16667"/>
            </a:avLst>
          </a:prstGeom>
          <a:solidFill>
            <a:srgbClr val="00C814"/>
          </a:solidFill>
          <a:ln w="9525">
            <a:solidFill>
              <a:schemeClr val="tx1"/>
            </a:solidFill>
            <a:round/>
            <a:headEnd/>
            <a:tailEnd/>
          </a:ln>
        </p:spPr>
        <p:txBody>
          <a:bodyPr/>
          <a:lstStyle/>
          <a:p>
            <a:r>
              <a:rPr lang="en-US" b="1" dirty="0">
                <a:solidFill>
                  <a:srgbClr val="000000"/>
                </a:solidFill>
              </a:rPr>
              <a:t>Steps 5 was used to increase reliability and practicality (i.e., a shorter test with high internal reliability).</a:t>
            </a:r>
          </a:p>
        </p:txBody>
      </p:sp>
    </p:spTree>
    <p:extLst>
      <p:ext uri="{BB962C8B-B14F-4D97-AF65-F5344CB8AC3E}">
        <p14:creationId xmlns:p14="http://schemas.microsoft.com/office/powerpoint/2010/main" val="2070940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Is proof reading a general skill in a transition-to-proof course? Or is it highly dependent on the proof that was read?</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graphicFrame>
        <p:nvGraphicFramePr>
          <p:cNvPr id="2" name="Table 1"/>
          <p:cNvGraphicFramePr>
            <a:graphicFrameLocks noGrp="1"/>
          </p:cNvGraphicFramePr>
          <p:nvPr/>
        </p:nvGraphicFramePr>
        <p:xfrm>
          <a:off x="762000" y="3200400"/>
          <a:ext cx="7543800" cy="3429000"/>
        </p:xfrm>
        <a:graphic>
          <a:graphicData uri="http://schemas.openxmlformats.org/drawingml/2006/table">
            <a:tbl>
              <a:tblPr firstRow="1" bandRow="1">
                <a:tableStyleId>{F2DE63D5-997A-4646-A377-4702673A728D}</a:tableStyleId>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857250">
                <a:tc>
                  <a:txBody>
                    <a:bodyPr/>
                    <a:lstStyle/>
                    <a:p>
                      <a:endParaRPr lang="en-US"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Primes</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Fibonacci</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err="1">
                          <a:solidFill>
                            <a:srgbClr val="000000"/>
                          </a:solidFill>
                        </a:rPr>
                        <a:t>Uncountability</a:t>
                      </a:r>
                      <a:endParaRPr lang="en-US"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57250">
                <a:tc>
                  <a:txBody>
                    <a:bodyPr/>
                    <a:lstStyle/>
                    <a:p>
                      <a:r>
                        <a:rPr lang="en-US" b="1" dirty="0">
                          <a:solidFill>
                            <a:srgbClr val="000000"/>
                          </a:solidFill>
                        </a:rPr>
                        <a:t>Primes</a:t>
                      </a:r>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.67</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.49</a:t>
                      </a:r>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857250">
                <a:tc>
                  <a:txBody>
                    <a:bodyPr/>
                    <a:lstStyle/>
                    <a:p>
                      <a:r>
                        <a:rPr lang="en-US" b="1" dirty="0">
                          <a:solidFill>
                            <a:srgbClr val="000000"/>
                          </a:solidFill>
                        </a:rPr>
                        <a:t>Fibonacci</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.67</a:t>
                      </a:r>
                    </a:p>
                  </a:txBody>
                  <a:tcPr>
                    <a:lnL w="12700" cap="flat" cmpd="sng" algn="ctr">
                      <a:solidFill>
                        <a:srgbClr val="000000"/>
                      </a:solidFill>
                      <a:prstDash val="solid"/>
                      <a:round/>
                      <a:headEnd type="none" w="med" len="med"/>
                      <a:tailEnd type="none" w="med" len="med"/>
                    </a:lnL>
                  </a:tcPr>
                </a:tc>
                <a:tc>
                  <a:txBody>
                    <a:bodyPr/>
                    <a:lstStyle/>
                    <a:p>
                      <a:endParaRPr lang="en-US" dirty="0">
                        <a:solidFill>
                          <a:srgbClr val="000000"/>
                        </a:solidFill>
                      </a:endParaRPr>
                    </a:p>
                  </a:txBody>
                  <a:tcPr/>
                </a:tc>
                <a:tc>
                  <a:txBody>
                    <a:bodyPr/>
                    <a:lstStyle/>
                    <a:p>
                      <a:r>
                        <a:rPr lang="en-US" dirty="0">
                          <a:solidFill>
                            <a:srgbClr val="000000"/>
                          </a:solidFill>
                        </a:rPr>
                        <a:t>.49</a:t>
                      </a:r>
                    </a:p>
                  </a:txBody>
                  <a:tcPr/>
                </a:tc>
                <a:extLst>
                  <a:ext uri="{0D108BD9-81ED-4DB2-BD59-A6C34878D82A}">
                    <a16:rowId xmlns:a16="http://schemas.microsoft.com/office/drawing/2014/main" val="10002"/>
                  </a:ext>
                </a:extLst>
              </a:tr>
              <a:tr h="857250">
                <a:tc>
                  <a:txBody>
                    <a:bodyPr/>
                    <a:lstStyle/>
                    <a:p>
                      <a:r>
                        <a:rPr lang="en-US" b="1" dirty="0" err="1">
                          <a:solidFill>
                            <a:srgbClr val="000000"/>
                          </a:solidFill>
                        </a:rPr>
                        <a:t>Uncountability</a:t>
                      </a:r>
                      <a:endParaRPr lang="en-US" b="1" dirty="0">
                        <a:solidFill>
                          <a:srgbClr val="000000"/>
                        </a:solidFill>
                      </a:endParaRPr>
                    </a:p>
                  </a:txBody>
                  <a:tcP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.49</a:t>
                      </a:r>
                    </a:p>
                  </a:txBody>
                  <a:tcPr>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.49</a:t>
                      </a:r>
                    </a:p>
                  </a:txBody>
                  <a:tcPr>
                    <a:lnB w="12700" cap="flat" cmpd="sng" algn="ctr">
                      <a:solidFill>
                        <a:srgbClr val="000000"/>
                      </a:solidFill>
                      <a:prstDash val="solid"/>
                      <a:round/>
                      <a:headEnd type="none" w="med" len="med"/>
                      <a:tailEnd type="none" w="med" len="med"/>
                    </a:lnB>
                  </a:tcPr>
                </a:tc>
                <a:tc>
                  <a:txBody>
                    <a:bodyPr/>
                    <a:lstStyle/>
                    <a:p>
                      <a:endParaRPr lang="en-US" dirty="0">
                        <a:solidFill>
                          <a:srgbClr val="000000"/>
                        </a:solidFill>
                      </a:endParaRPr>
                    </a:p>
                  </a:txBody>
                  <a:tcP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40267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Is proof reading a general skill in a transition-to-proof course? Or is it highly dependent on the proof that was read?</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graphicFrame>
        <p:nvGraphicFramePr>
          <p:cNvPr id="3" name="Table 2"/>
          <p:cNvGraphicFramePr>
            <a:graphicFrameLocks noGrp="1"/>
          </p:cNvGraphicFramePr>
          <p:nvPr/>
        </p:nvGraphicFramePr>
        <p:xfrm>
          <a:off x="34144" y="3048000"/>
          <a:ext cx="9109856" cy="3579222"/>
        </p:xfrm>
        <a:graphic>
          <a:graphicData uri="http://schemas.openxmlformats.org/drawingml/2006/table">
            <a:tbl>
              <a:tblPr firstRow="1" bandRow="1">
                <a:tableStyleId>{F2DE63D5-997A-4646-A377-4702673A728D}</a:tableStyleId>
              </a:tblPr>
              <a:tblGrid>
                <a:gridCol w="1301408">
                  <a:extLst>
                    <a:ext uri="{9D8B030D-6E8A-4147-A177-3AD203B41FA5}">
                      <a16:colId xmlns:a16="http://schemas.microsoft.com/office/drawing/2014/main" val="20000"/>
                    </a:ext>
                  </a:extLst>
                </a:gridCol>
                <a:gridCol w="1301408">
                  <a:extLst>
                    <a:ext uri="{9D8B030D-6E8A-4147-A177-3AD203B41FA5}">
                      <a16:colId xmlns:a16="http://schemas.microsoft.com/office/drawing/2014/main" val="20001"/>
                    </a:ext>
                  </a:extLst>
                </a:gridCol>
                <a:gridCol w="1301408">
                  <a:extLst>
                    <a:ext uri="{9D8B030D-6E8A-4147-A177-3AD203B41FA5}">
                      <a16:colId xmlns:a16="http://schemas.microsoft.com/office/drawing/2014/main" val="20002"/>
                    </a:ext>
                  </a:extLst>
                </a:gridCol>
                <a:gridCol w="1301408">
                  <a:extLst>
                    <a:ext uri="{9D8B030D-6E8A-4147-A177-3AD203B41FA5}">
                      <a16:colId xmlns:a16="http://schemas.microsoft.com/office/drawing/2014/main" val="20003"/>
                    </a:ext>
                  </a:extLst>
                </a:gridCol>
                <a:gridCol w="1301408">
                  <a:extLst>
                    <a:ext uri="{9D8B030D-6E8A-4147-A177-3AD203B41FA5}">
                      <a16:colId xmlns:a16="http://schemas.microsoft.com/office/drawing/2014/main" val="20004"/>
                    </a:ext>
                  </a:extLst>
                </a:gridCol>
                <a:gridCol w="1301408">
                  <a:extLst>
                    <a:ext uri="{9D8B030D-6E8A-4147-A177-3AD203B41FA5}">
                      <a16:colId xmlns:a16="http://schemas.microsoft.com/office/drawing/2014/main" val="20005"/>
                    </a:ext>
                  </a:extLst>
                </a:gridCol>
                <a:gridCol w="1301408">
                  <a:extLst>
                    <a:ext uri="{9D8B030D-6E8A-4147-A177-3AD203B41FA5}">
                      <a16:colId xmlns:a16="http://schemas.microsoft.com/office/drawing/2014/main" val="20006"/>
                    </a:ext>
                  </a:extLst>
                </a:gridCol>
              </a:tblGrid>
              <a:tr h="489857">
                <a:tc>
                  <a:txBody>
                    <a:bodyPr/>
                    <a:lstStyle/>
                    <a:p>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Prime Test</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Fibonacci Test</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Math SAT</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Verbal</a:t>
                      </a:r>
                      <a:r>
                        <a:rPr lang="en-US" b="1" baseline="0" dirty="0">
                          <a:solidFill>
                            <a:srgbClr val="000000"/>
                          </a:solidFill>
                        </a:rPr>
                        <a:t> SAT</a:t>
                      </a:r>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err="1">
                          <a:solidFill>
                            <a:srgbClr val="000000"/>
                          </a:solidFill>
                        </a:rPr>
                        <a:t>Calc</a:t>
                      </a:r>
                      <a:r>
                        <a:rPr lang="en-US" b="1" baseline="0" dirty="0">
                          <a:solidFill>
                            <a:srgbClr val="000000"/>
                          </a:solidFill>
                        </a:rPr>
                        <a:t> 2 grade</a:t>
                      </a:r>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Proof</a:t>
                      </a:r>
                      <a:r>
                        <a:rPr lang="en-US" b="1" baseline="0" dirty="0">
                          <a:solidFill>
                            <a:srgbClr val="000000"/>
                          </a:solidFill>
                        </a:rPr>
                        <a:t> grade</a:t>
                      </a:r>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9857">
                <a:tc>
                  <a:txBody>
                    <a:bodyPr/>
                    <a:lstStyle/>
                    <a:p>
                      <a:r>
                        <a:rPr lang="en-US" b="1" dirty="0">
                          <a:solidFill>
                            <a:srgbClr val="FF0000"/>
                          </a:solidFill>
                        </a:rPr>
                        <a:t>Prime</a:t>
                      </a:r>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US">
                        <a:solidFill>
                          <a:srgbClr val="FF0000"/>
                        </a:solidFill>
                      </a:endParaRP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dirty="0">
                          <a:solidFill>
                            <a:srgbClr val="FF0000"/>
                          </a:solidFill>
                        </a:rPr>
                        <a:t>.69</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8000"/>
                          </a:solidFill>
                        </a:rPr>
                        <a:t>.37</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8000"/>
                          </a:solidFill>
                        </a:rPr>
                        <a:t>.33</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8000"/>
                          </a:solidFill>
                        </a:rPr>
                        <a:t>.21</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8000"/>
                          </a:solidFill>
                        </a:rPr>
                        <a:t>.40</a:t>
                      </a:r>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489857">
                <a:tc>
                  <a:txBody>
                    <a:bodyPr/>
                    <a:lstStyle/>
                    <a:p>
                      <a:r>
                        <a:rPr lang="en-US" b="1" dirty="0">
                          <a:solidFill>
                            <a:srgbClr val="FF0000"/>
                          </a:solidFill>
                        </a:rPr>
                        <a:t>Fibonacci</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FF0000"/>
                          </a:solidFill>
                        </a:rPr>
                        <a:t>.69</a:t>
                      </a:r>
                    </a:p>
                  </a:txBody>
                  <a:tcPr>
                    <a:lnL w="12700" cap="flat" cmpd="sng" algn="ctr">
                      <a:solidFill>
                        <a:srgbClr val="000000"/>
                      </a:solidFill>
                      <a:prstDash val="solid"/>
                      <a:round/>
                      <a:headEnd type="none" w="med" len="med"/>
                      <a:tailEnd type="none" w="med" len="med"/>
                    </a:lnL>
                  </a:tcPr>
                </a:tc>
                <a:tc>
                  <a:txBody>
                    <a:bodyPr/>
                    <a:lstStyle/>
                    <a:p>
                      <a:endParaRPr lang="en-US" dirty="0">
                        <a:solidFill>
                          <a:srgbClr val="FF0000"/>
                        </a:solidFill>
                      </a:endParaRPr>
                    </a:p>
                  </a:txBody>
                  <a:tcPr/>
                </a:tc>
                <a:tc>
                  <a:txBody>
                    <a:bodyPr/>
                    <a:lstStyle/>
                    <a:p>
                      <a:r>
                        <a:rPr lang="en-US" dirty="0">
                          <a:solidFill>
                            <a:srgbClr val="008000"/>
                          </a:solidFill>
                        </a:rPr>
                        <a:t>.40</a:t>
                      </a:r>
                    </a:p>
                  </a:txBody>
                  <a:tcPr/>
                </a:tc>
                <a:tc>
                  <a:txBody>
                    <a:bodyPr/>
                    <a:lstStyle/>
                    <a:p>
                      <a:r>
                        <a:rPr lang="en-US" dirty="0">
                          <a:solidFill>
                            <a:srgbClr val="008000"/>
                          </a:solidFill>
                        </a:rPr>
                        <a:t>.29</a:t>
                      </a:r>
                    </a:p>
                  </a:txBody>
                  <a:tcPr/>
                </a:tc>
                <a:tc>
                  <a:txBody>
                    <a:bodyPr/>
                    <a:lstStyle/>
                    <a:p>
                      <a:r>
                        <a:rPr lang="en-US" dirty="0">
                          <a:solidFill>
                            <a:srgbClr val="008000"/>
                          </a:solidFill>
                        </a:rPr>
                        <a:t>.30</a:t>
                      </a:r>
                    </a:p>
                  </a:txBody>
                  <a:tcPr/>
                </a:tc>
                <a:tc>
                  <a:txBody>
                    <a:bodyPr/>
                    <a:lstStyle/>
                    <a:p>
                      <a:r>
                        <a:rPr lang="en-US" dirty="0">
                          <a:solidFill>
                            <a:srgbClr val="008000"/>
                          </a:solidFill>
                        </a:rPr>
                        <a:t>.41</a:t>
                      </a:r>
                    </a:p>
                  </a:txBody>
                  <a:tcPr/>
                </a:tc>
                <a:extLst>
                  <a:ext uri="{0D108BD9-81ED-4DB2-BD59-A6C34878D82A}">
                    <a16:rowId xmlns:a16="http://schemas.microsoft.com/office/drawing/2014/main" val="10002"/>
                  </a:ext>
                </a:extLst>
              </a:tr>
              <a:tr h="489857">
                <a:tc>
                  <a:txBody>
                    <a:bodyPr/>
                    <a:lstStyle/>
                    <a:p>
                      <a:r>
                        <a:rPr lang="en-US" b="1" dirty="0">
                          <a:solidFill>
                            <a:srgbClr val="000000"/>
                          </a:solidFill>
                        </a:rPr>
                        <a:t>Math SAT</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.37</a:t>
                      </a:r>
                    </a:p>
                  </a:txBody>
                  <a:tcPr>
                    <a:lnL w="12700" cap="flat" cmpd="sng" algn="ctr">
                      <a:solidFill>
                        <a:srgbClr val="000000"/>
                      </a:solidFill>
                      <a:prstDash val="solid"/>
                      <a:round/>
                      <a:headEnd type="none" w="med" len="med"/>
                      <a:tailEnd type="none" w="med" len="med"/>
                    </a:lnL>
                  </a:tcPr>
                </a:tc>
                <a:tc>
                  <a:txBody>
                    <a:bodyPr/>
                    <a:lstStyle/>
                    <a:p>
                      <a:r>
                        <a:rPr lang="en-US" dirty="0">
                          <a:solidFill>
                            <a:srgbClr val="000000"/>
                          </a:solidFill>
                        </a:rPr>
                        <a:t>.40</a:t>
                      </a:r>
                    </a:p>
                  </a:txBody>
                  <a:tcPr/>
                </a:tc>
                <a:tc>
                  <a:txBody>
                    <a:bodyPr/>
                    <a:lstStyle/>
                    <a:p>
                      <a:endParaRPr lang="en-US" dirty="0">
                        <a:solidFill>
                          <a:srgbClr val="000000"/>
                        </a:solidFill>
                      </a:endParaRPr>
                    </a:p>
                  </a:txBody>
                  <a:tcPr/>
                </a:tc>
                <a:tc>
                  <a:txBody>
                    <a:bodyPr/>
                    <a:lstStyle/>
                    <a:p>
                      <a:r>
                        <a:rPr lang="en-US" dirty="0">
                          <a:solidFill>
                            <a:srgbClr val="000000"/>
                          </a:solidFill>
                        </a:rPr>
                        <a:t>.33</a:t>
                      </a:r>
                    </a:p>
                  </a:txBody>
                  <a:tcPr/>
                </a:tc>
                <a:tc>
                  <a:txBody>
                    <a:bodyPr/>
                    <a:lstStyle/>
                    <a:p>
                      <a:r>
                        <a:rPr lang="en-US" dirty="0">
                          <a:solidFill>
                            <a:srgbClr val="000000"/>
                          </a:solidFill>
                        </a:rPr>
                        <a:t>.20</a:t>
                      </a:r>
                    </a:p>
                  </a:txBody>
                  <a:tcPr/>
                </a:tc>
                <a:tc>
                  <a:txBody>
                    <a:bodyPr/>
                    <a:lstStyle/>
                    <a:p>
                      <a:r>
                        <a:rPr lang="en-US" dirty="0">
                          <a:solidFill>
                            <a:srgbClr val="000000"/>
                          </a:solidFill>
                        </a:rPr>
                        <a:t>.37</a:t>
                      </a:r>
                    </a:p>
                  </a:txBody>
                  <a:tcPr/>
                </a:tc>
                <a:extLst>
                  <a:ext uri="{0D108BD9-81ED-4DB2-BD59-A6C34878D82A}">
                    <a16:rowId xmlns:a16="http://schemas.microsoft.com/office/drawing/2014/main" val="10003"/>
                  </a:ext>
                </a:extLst>
              </a:tr>
              <a:tr h="489857">
                <a:tc>
                  <a:txBody>
                    <a:bodyPr/>
                    <a:lstStyle/>
                    <a:p>
                      <a:r>
                        <a:rPr lang="en-US" b="1" dirty="0">
                          <a:solidFill>
                            <a:srgbClr val="000000"/>
                          </a:solidFill>
                        </a:rPr>
                        <a:t>Verb SAT</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.33</a:t>
                      </a:r>
                    </a:p>
                  </a:txBody>
                  <a:tcPr>
                    <a:lnL w="12700" cap="flat" cmpd="sng" algn="ctr">
                      <a:solidFill>
                        <a:srgbClr val="000000"/>
                      </a:solidFill>
                      <a:prstDash val="solid"/>
                      <a:round/>
                      <a:headEnd type="none" w="med" len="med"/>
                      <a:tailEnd type="none" w="med" len="med"/>
                    </a:lnL>
                  </a:tcPr>
                </a:tc>
                <a:tc>
                  <a:txBody>
                    <a:bodyPr/>
                    <a:lstStyle/>
                    <a:p>
                      <a:r>
                        <a:rPr lang="en-US" dirty="0">
                          <a:solidFill>
                            <a:srgbClr val="000000"/>
                          </a:solidFill>
                        </a:rPr>
                        <a:t>.29</a:t>
                      </a:r>
                    </a:p>
                  </a:txBody>
                  <a:tcPr/>
                </a:tc>
                <a:tc>
                  <a:txBody>
                    <a:bodyPr/>
                    <a:lstStyle/>
                    <a:p>
                      <a:r>
                        <a:rPr lang="en-US" dirty="0">
                          <a:solidFill>
                            <a:srgbClr val="000000"/>
                          </a:solidFill>
                        </a:rPr>
                        <a:t>.33</a:t>
                      </a:r>
                    </a:p>
                  </a:txBody>
                  <a:tcPr/>
                </a:tc>
                <a:tc>
                  <a:txBody>
                    <a:bodyPr/>
                    <a:lstStyle/>
                    <a:p>
                      <a:endParaRPr lang="en-US">
                        <a:solidFill>
                          <a:srgbClr val="000000"/>
                        </a:solidFill>
                      </a:endParaRPr>
                    </a:p>
                  </a:txBody>
                  <a:tcPr/>
                </a:tc>
                <a:tc>
                  <a:txBody>
                    <a:bodyPr/>
                    <a:lstStyle/>
                    <a:p>
                      <a:r>
                        <a:rPr lang="en-US" dirty="0">
                          <a:solidFill>
                            <a:srgbClr val="000000"/>
                          </a:solidFill>
                        </a:rPr>
                        <a:t>.15</a:t>
                      </a:r>
                    </a:p>
                  </a:txBody>
                  <a:tcPr/>
                </a:tc>
                <a:tc>
                  <a:txBody>
                    <a:bodyPr/>
                    <a:lstStyle/>
                    <a:p>
                      <a:r>
                        <a:rPr lang="en-US" dirty="0">
                          <a:solidFill>
                            <a:srgbClr val="000000"/>
                          </a:solidFill>
                        </a:rPr>
                        <a:t>.23</a:t>
                      </a:r>
                    </a:p>
                  </a:txBody>
                  <a:tcPr/>
                </a:tc>
                <a:extLst>
                  <a:ext uri="{0D108BD9-81ED-4DB2-BD59-A6C34878D82A}">
                    <a16:rowId xmlns:a16="http://schemas.microsoft.com/office/drawing/2014/main" val="10004"/>
                  </a:ext>
                </a:extLst>
              </a:tr>
              <a:tr h="489857">
                <a:tc>
                  <a:txBody>
                    <a:bodyPr/>
                    <a:lstStyle/>
                    <a:p>
                      <a:r>
                        <a:rPr lang="en-US" b="1" dirty="0" err="1">
                          <a:solidFill>
                            <a:srgbClr val="000000"/>
                          </a:solidFill>
                        </a:rPr>
                        <a:t>Calc</a:t>
                      </a:r>
                      <a:r>
                        <a:rPr lang="en-US" b="1" dirty="0">
                          <a:solidFill>
                            <a:srgbClr val="000000"/>
                          </a:solidFill>
                        </a:rPr>
                        <a:t> 2</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.21</a:t>
                      </a:r>
                    </a:p>
                  </a:txBody>
                  <a:tcPr>
                    <a:lnL w="12700" cap="flat" cmpd="sng" algn="ctr">
                      <a:solidFill>
                        <a:srgbClr val="000000"/>
                      </a:solidFill>
                      <a:prstDash val="solid"/>
                      <a:round/>
                      <a:headEnd type="none" w="med" len="med"/>
                      <a:tailEnd type="none" w="med" len="med"/>
                    </a:lnL>
                  </a:tcPr>
                </a:tc>
                <a:tc>
                  <a:txBody>
                    <a:bodyPr/>
                    <a:lstStyle/>
                    <a:p>
                      <a:r>
                        <a:rPr lang="en-US" dirty="0">
                          <a:solidFill>
                            <a:srgbClr val="000000"/>
                          </a:solidFill>
                        </a:rPr>
                        <a:t>.30</a:t>
                      </a:r>
                    </a:p>
                  </a:txBody>
                  <a:tcPr/>
                </a:tc>
                <a:tc>
                  <a:txBody>
                    <a:bodyPr/>
                    <a:lstStyle/>
                    <a:p>
                      <a:r>
                        <a:rPr lang="en-US" dirty="0">
                          <a:solidFill>
                            <a:srgbClr val="000000"/>
                          </a:solidFill>
                        </a:rPr>
                        <a:t>.20</a:t>
                      </a:r>
                    </a:p>
                  </a:txBody>
                  <a:tcPr/>
                </a:tc>
                <a:tc>
                  <a:txBody>
                    <a:bodyPr/>
                    <a:lstStyle/>
                    <a:p>
                      <a:r>
                        <a:rPr lang="en-US" dirty="0">
                          <a:solidFill>
                            <a:srgbClr val="000000"/>
                          </a:solidFill>
                        </a:rPr>
                        <a:t>.15</a:t>
                      </a:r>
                    </a:p>
                  </a:txBody>
                  <a:tcPr/>
                </a:tc>
                <a:tc>
                  <a:txBody>
                    <a:bodyPr/>
                    <a:lstStyle/>
                    <a:p>
                      <a:endParaRPr lang="en-US" dirty="0">
                        <a:solidFill>
                          <a:srgbClr val="000000"/>
                        </a:solidFill>
                      </a:endParaRPr>
                    </a:p>
                  </a:txBody>
                  <a:tcPr/>
                </a:tc>
                <a:tc>
                  <a:txBody>
                    <a:bodyPr/>
                    <a:lstStyle/>
                    <a:p>
                      <a:r>
                        <a:rPr lang="en-US" dirty="0">
                          <a:solidFill>
                            <a:srgbClr val="000000"/>
                          </a:solidFill>
                        </a:rPr>
                        <a:t>.36</a:t>
                      </a:r>
                    </a:p>
                  </a:txBody>
                  <a:tcPr/>
                </a:tc>
                <a:extLst>
                  <a:ext uri="{0D108BD9-81ED-4DB2-BD59-A6C34878D82A}">
                    <a16:rowId xmlns:a16="http://schemas.microsoft.com/office/drawing/2014/main" val="10005"/>
                  </a:ext>
                </a:extLst>
              </a:tr>
              <a:tr h="489857">
                <a:tc>
                  <a:txBody>
                    <a:bodyPr/>
                    <a:lstStyle/>
                    <a:p>
                      <a:r>
                        <a:rPr lang="en-US" b="1" dirty="0">
                          <a:solidFill>
                            <a:srgbClr val="000000"/>
                          </a:solidFill>
                        </a:rPr>
                        <a:t>Proof</a:t>
                      </a:r>
                    </a:p>
                  </a:txBody>
                  <a:tcP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.40</a:t>
                      </a:r>
                    </a:p>
                  </a:txBody>
                  <a:tcPr>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.41</a:t>
                      </a:r>
                    </a:p>
                  </a:txBody>
                  <a:tcPr>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.37</a:t>
                      </a:r>
                    </a:p>
                  </a:txBody>
                  <a:tcPr>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.23</a:t>
                      </a:r>
                    </a:p>
                  </a:txBody>
                  <a:tcPr>
                    <a:lnB w="12700" cap="flat" cmpd="sng" algn="ctr">
                      <a:solidFill>
                        <a:srgbClr val="000000"/>
                      </a:solidFill>
                      <a:prstDash val="solid"/>
                      <a:round/>
                      <a:headEnd type="none" w="med" len="med"/>
                      <a:tailEnd type="none" w="med" len="med"/>
                    </a:lnB>
                  </a:tcPr>
                </a:tc>
                <a:tc>
                  <a:txBody>
                    <a:bodyPr/>
                    <a:lstStyle/>
                    <a:p>
                      <a:r>
                        <a:rPr lang="en-US" dirty="0">
                          <a:solidFill>
                            <a:srgbClr val="000000"/>
                          </a:solidFill>
                        </a:rPr>
                        <a:t>.36</a:t>
                      </a:r>
                    </a:p>
                  </a:txBody>
                  <a:tcPr>
                    <a:lnB w="12700" cap="flat" cmpd="sng" algn="ctr">
                      <a:solidFill>
                        <a:srgbClr val="000000"/>
                      </a:solidFill>
                      <a:prstDash val="solid"/>
                      <a:round/>
                      <a:headEnd type="none" w="med" len="med"/>
                      <a:tailEnd type="none" w="med" len="med"/>
                    </a:lnB>
                  </a:tcPr>
                </a:tc>
                <a:tc>
                  <a:txBody>
                    <a:bodyPr/>
                    <a:lstStyle/>
                    <a:p>
                      <a:endParaRPr lang="en-US" dirty="0">
                        <a:solidFill>
                          <a:srgbClr val="000000"/>
                        </a:solidFill>
                      </a:endParaRPr>
                    </a:p>
                  </a:txBody>
                  <a:tcP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108505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Does proof reading ability matter? Does proof comprehension ability influence factors we care about, like course grade?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graphicFrame>
        <p:nvGraphicFramePr>
          <p:cNvPr id="3" name="Table 2"/>
          <p:cNvGraphicFramePr>
            <a:graphicFrameLocks noGrp="1"/>
          </p:cNvGraphicFramePr>
          <p:nvPr/>
        </p:nvGraphicFramePr>
        <p:xfrm>
          <a:off x="34144" y="3048000"/>
          <a:ext cx="9109856" cy="3579222"/>
        </p:xfrm>
        <a:graphic>
          <a:graphicData uri="http://schemas.openxmlformats.org/drawingml/2006/table">
            <a:tbl>
              <a:tblPr firstRow="1" bandRow="1">
                <a:tableStyleId>{F2DE63D5-997A-4646-A377-4702673A728D}</a:tableStyleId>
              </a:tblPr>
              <a:tblGrid>
                <a:gridCol w="1301408">
                  <a:extLst>
                    <a:ext uri="{9D8B030D-6E8A-4147-A177-3AD203B41FA5}">
                      <a16:colId xmlns:a16="http://schemas.microsoft.com/office/drawing/2014/main" val="20000"/>
                    </a:ext>
                  </a:extLst>
                </a:gridCol>
                <a:gridCol w="1301408">
                  <a:extLst>
                    <a:ext uri="{9D8B030D-6E8A-4147-A177-3AD203B41FA5}">
                      <a16:colId xmlns:a16="http://schemas.microsoft.com/office/drawing/2014/main" val="20001"/>
                    </a:ext>
                  </a:extLst>
                </a:gridCol>
                <a:gridCol w="1301408">
                  <a:extLst>
                    <a:ext uri="{9D8B030D-6E8A-4147-A177-3AD203B41FA5}">
                      <a16:colId xmlns:a16="http://schemas.microsoft.com/office/drawing/2014/main" val="20002"/>
                    </a:ext>
                  </a:extLst>
                </a:gridCol>
                <a:gridCol w="1301408">
                  <a:extLst>
                    <a:ext uri="{9D8B030D-6E8A-4147-A177-3AD203B41FA5}">
                      <a16:colId xmlns:a16="http://schemas.microsoft.com/office/drawing/2014/main" val="20003"/>
                    </a:ext>
                  </a:extLst>
                </a:gridCol>
                <a:gridCol w="1301408">
                  <a:extLst>
                    <a:ext uri="{9D8B030D-6E8A-4147-A177-3AD203B41FA5}">
                      <a16:colId xmlns:a16="http://schemas.microsoft.com/office/drawing/2014/main" val="20004"/>
                    </a:ext>
                  </a:extLst>
                </a:gridCol>
                <a:gridCol w="1301408">
                  <a:extLst>
                    <a:ext uri="{9D8B030D-6E8A-4147-A177-3AD203B41FA5}">
                      <a16:colId xmlns:a16="http://schemas.microsoft.com/office/drawing/2014/main" val="20005"/>
                    </a:ext>
                  </a:extLst>
                </a:gridCol>
                <a:gridCol w="1301408">
                  <a:extLst>
                    <a:ext uri="{9D8B030D-6E8A-4147-A177-3AD203B41FA5}">
                      <a16:colId xmlns:a16="http://schemas.microsoft.com/office/drawing/2014/main" val="20006"/>
                    </a:ext>
                  </a:extLst>
                </a:gridCol>
              </a:tblGrid>
              <a:tr h="489857">
                <a:tc>
                  <a:txBody>
                    <a:bodyPr/>
                    <a:lstStyle/>
                    <a:p>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Prime Test</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Fibonacci Test</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Math SAT</a:t>
                      </a: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Verbal</a:t>
                      </a:r>
                      <a:r>
                        <a:rPr lang="en-US" b="1" baseline="0" dirty="0">
                          <a:solidFill>
                            <a:srgbClr val="000000"/>
                          </a:solidFill>
                        </a:rPr>
                        <a:t> SAT</a:t>
                      </a:r>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err="1">
                          <a:solidFill>
                            <a:srgbClr val="000000"/>
                          </a:solidFill>
                        </a:rPr>
                        <a:t>Calc</a:t>
                      </a:r>
                      <a:r>
                        <a:rPr lang="en-US" b="1" baseline="0" dirty="0">
                          <a:solidFill>
                            <a:srgbClr val="000000"/>
                          </a:solidFill>
                        </a:rPr>
                        <a:t> 2 grade</a:t>
                      </a:r>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b="1" dirty="0">
                          <a:solidFill>
                            <a:srgbClr val="000000"/>
                          </a:solidFill>
                        </a:rPr>
                        <a:t>Proof</a:t>
                      </a:r>
                      <a:r>
                        <a:rPr lang="en-US" b="1" baseline="0" dirty="0">
                          <a:solidFill>
                            <a:srgbClr val="000000"/>
                          </a:solidFill>
                        </a:rPr>
                        <a:t> grade</a:t>
                      </a:r>
                      <a:endParaRPr lang="en-US" b="1" dirty="0">
                        <a:solidFill>
                          <a:srgbClr val="000000"/>
                        </a:solidFill>
                      </a:endParaRPr>
                    </a:p>
                  </a:txBody>
                  <a:tcP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9857">
                <a:tc>
                  <a:txBody>
                    <a:bodyPr/>
                    <a:lstStyle/>
                    <a:p>
                      <a:r>
                        <a:rPr lang="en-US" b="1" dirty="0">
                          <a:solidFill>
                            <a:srgbClr val="000000"/>
                          </a:solidFill>
                        </a:rPr>
                        <a:t>Prime</a:t>
                      </a:r>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US">
                        <a:solidFill>
                          <a:srgbClr val="000000"/>
                        </a:solidFill>
                      </a:endParaRP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.69</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.37</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.33</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.21</a:t>
                      </a:r>
                    </a:p>
                  </a:txBody>
                  <a:tcPr>
                    <a:lnT w="12700" cap="flat" cmpd="sng" algn="ctr">
                      <a:solidFill>
                        <a:srgbClr val="000000"/>
                      </a:solidFill>
                      <a:prstDash val="solid"/>
                      <a:round/>
                      <a:headEnd type="none" w="med" len="med"/>
                      <a:tailEnd type="none" w="med" len="med"/>
                    </a:lnT>
                  </a:tcPr>
                </a:tc>
                <a:tc>
                  <a:txBody>
                    <a:bodyPr/>
                    <a:lstStyle/>
                    <a:p>
                      <a:r>
                        <a:rPr lang="en-US" dirty="0">
                          <a:solidFill>
                            <a:srgbClr val="000000"/>
                          </a:solidFill>
                        </a:rPr>
                        <a:t>.40</a:t>
                      </a:r>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489857">
                <a:tc>
                  <a:txBody>
                    <a:bodyPr/>
                    <a:lstStyle/>
                    <a:p>
                      <a:r>
                        <a:rPr lang="en-US" b="1" dirty="0">
                          <a:solidFill>
                            <a:srgbClr val="000000"/>
                          </a:solidFill>
                        </a:rPr>
                        <a:t>Fibonacci</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.69</a:t>
                      </a:r>
                    </a:p>
                  </a:txBody>
                  <a:tcPr>
                    <a:lnL w="12700" cap="flat" cmpd="sng" algn="ctr">
                      <a:solidFill>
                        <a:srgbClr val="000000"/>
                      </a:solidFill>
                      <a:prstDash val="solid"/>
                      <a:round/>
                      <a:headEnd type="none" w="med" len="med"/>
                      <a:tailEnd type="none" w="med" len="med"/>
                    </a:lnL>
                  </a:tcPr>
                </a:tc>
                <a:tc>
                  <a:txBody>
                    <a:bodyPr/>
                    <a:lstStyle/>
                    <a:p>
                      <a:endParaRPr lang="en-US" dirty="0">
                        <a:solidFill>
                          <a:srgbClr val="000000"/>
                        </a:solidFill>
                      </a:endParaRPr>
                    </a:p>
                  </a:txBody>
                  <a:tcPr/>
                </a:tc>
                <a:tc>
                  <a:txBody>
                    <a:bodyPr/>
                    <a:lstStyle/>
                    <a:p>
                      <a:r>
                        <a:rPr lang="en-US" dirty="0">
                          <a:solidFill>
                            <a:srgbClr val="000000"/>
                          </a:solidFill>
                        </a:rPr>
                        <a:t>.40</a:t>
                      </a:r>
                    </a:p>
                  </a:txBody>
                  <a:tcPr/>
                </a:tc>
                <a:tc>
                  <a:txBody>
                    <a:bodyPr/>
                    <a:lstStyle/>
                    <a:p>
                      <a:r>
                        <a:rPr lang="en-US" dirty="0">
                          <a:solidFill>
                            <a:srgbClr val="000000"/>
                          </a:solidFill>
                        </a:rPr>
                        <a:t>.29</a:t>
                      </a:r>
                    </a:p>
                  </a:txBody>
                  <a:tcPr/>
                </a:tc>
                <a:tc>
                  <a:txBody>
                    <a:bodyPr/>
                    <a:lstStyle/>
                    <a:p>
                      <a:r>
                        <a:rPr lang="en-US" dirty="0">
                          <a:solidFill>
                            <a:srgbClr val="000000"/>
                          </a:solidFill>
                        </a:rPr>
                        <a:t>.30</a:t>
                      </a:r>
                    </a:p>
                  </a:txBody>
                  <a:tcPr/>
                </a:tc>
                <a:tc>
                  <a:txBody>
                    <a:bodyPr/>
                    <a:lstStyle/>
                    <a:p>
                      <a:r>
                        <a:rPr lang="en-US" dirty="0">
                          <a:solidFill>
                            <a:srgbClr val="000000"/>
                          </a:solidFill>
                        </a:rPr>
                        <a:t>.41</a:t>
                      </a:r>
                    </a:p>
                  </a:txBody>
                  <a:tcPr/>
                </a:tc>
                <a:extLst>
                  <a:ext uri="{0D108BD9-81ED-4DB2-BD59-A6C34878D82A}">
                    <a16:rowId xmlns:a16="http://schemas.microsoft.com/office/drawing/2014/main" val="10002"/>
                  </a:ext>
                </a:extLst>
              </a:tr>
              <a:tr h="489857">
                <a:tc>
                  <a:txBody>
                    <a:bodyPr/>
                    <a:lstStyle/>
                    <a:p>
                      <a:r>
                        <a:rPr lang="en-US" b="1" dirty="0">
                          <a:solidFill>
                            <a:srgbClr val="000000"/>
                          </a:solidFill>
                        </a:rPr>
                        <a:t>Math SAT</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.37</a:t>
                      </a:r>
                    </a:p>
                  </a:txBody>
                  <a:tcPr>
                    <a:lnL w="12700" cap="flat" cmpd="sng" algn="ctr">
                      <a:solidFill>
                        <a:srgbClr val="000000"/>
                      </a:solidFill>
                      <a:prstDash val="solid"/>
                      <a:round/>
                      <a:headEnd type="none" w="med" len="med"/>
                      <a:tailEnd type="none" w="med" len="med"/>
                    </a:lnL>
                  </a:tcPr>
                </a:tc>
                <a:tc>
                  <a:txBody>
                    <a:bodyPr/>
                    <a:lstStyle/>
                    <a:p>
                      <a:r>
                        <a:rPr lang="en-US" dirty="0">
                          <a:solidFill>
                            <a:srgbClr val="000000"/>
                          </a:solidFill>
                        </a:rPr>
                        <a:t>.40</a:t>
                      </a:r>
                    </a:p>
                  </a:txBody>
                  <a:tcPr/>
                </a:tc>
                <a:tc>
                  <a:txBody>
                    <a:bodyPr/>
                    <a:lstStyle/>
                    <a:p>
                      <a:endParaRPr lang="en-US" dirty="0">
                        <a:solidFill>
                          <a:srgbClr val="000000"/>
                        </a:solidFill>
                      </a:endParaRPr>
                    </a:p>
                  </a:txBody>
                  <a:tcPr/>
                </a:tc>
                <a:tc>
                  <a:txBody>
                    <a:bodyPr/>
                    <a:lstStyle/>
                    <a:p>
                      <a:r>
                        <a:rPr lang="en-US" dirty="0">
                          <a:solidFill>
                            <a:srgbClr val="000000"/>
                          </a:solidFill>
                        </a:rPr>
                        <a:t>.33</a:t>
                      </a:r>
                    </a:p>
                  </a:txBody>
                  <a:tcPr/>
                </a:tc>
                <a:tc>
                  <a:txBody>
                    <a:bodyPr/>
                    <a:lstStyle/>
                    <a:p>
                      <a:r>
                        <a:rPr lang="en-US" dirty="0">
                          <a:solidFill>
                            <a:srgbClr val="000000"/>
                          </a:solidFill>
                        </a:rPr>
                        <a:t>.20</a:t>
                      </a:r>
                    </a:p>
                  </a:txBody>
                  <a:tcPr/>
                </a:tc>
                <a:tc>
                  <a:txBody>
                    <a:bodyPr/>
                    <a:lstStyle/>
                    <a:p>
                      <a:r>
                        <a:rPr lang="en-US" dirty="0">
                          <a:solidFill>
                            <a:srgbClr val="000000"/>
                          </a:solidFill>
                        </a:rPr>
                        <a:t>.37</a:t>
                      </a:r>
                    </a:p>
                  </a:txBody>
                  <a:tcPr/>
                </a:tc>
                <a:extLst>
                  <a:ext uri="{0D108BD9-81ED-4DB2-BD59-A6C34878D82A}">
                    <a16:rowId xmlns:a16="http://schemas.microsoft.com/office/drawing/2014/main" val="10003"/>
                  </a:ext>
                </a:extLst>
              </a:tr>
              <a:tr h="489857">
                <a:tc>
                  <a:txBody>
                    <a:bodyPr/>
                    <a:lstStyle/>
                    <a:p>
                      <a:r>
                        <a:rPr lang="en-US" b="1" dirty="0">
                          <a:solidFill>
                            <a:srgbClr val="000000"/>
                          </a:solidFill>
                        </a:rPr>
                        <a:t>Verb SAT</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.33</a:t>
                      </a:r>
                    </a:p>
                  </a:txBody>
                  <a:tcPr>
                    <a:lnL w="12700" cap="flat" cmpd="sng" algn="ctr">
                      <a:solidFill>
                        <a:srgbClr val="000000"/>
                      </a:solidFill>
                      <a:prstDash val="solid"/>
                      <a:round/>
                      <a:headEnd type="none" w="med" len="med"/>
                      <a:tailEnd type="none" w="med" len="med"/>
                    </a:lnL>
                  </a:tcPr>
                </a:tc>
                <a:tc>
                  <a:txBody>
                    <a:bodyPr/>
                    <a:lstStyle/>
                    <a:p>
                      <a:r>
                        <a:rPr lang="en-US" dirty="0">
                          <a:solidFill>
                            <a:srgbClr val="000000"/>
                          </a:solidFill>
                        </a:rPr>
                        <a:t>.29</a:t>
                      </a:r>
                    </a:p>
                  </a:txBody>
                  <a:tcPr/>
                </a:tc>
                <a:tc>
                  <a:txBody>
                    <a:bodyPr/>
                    <a:lstStyle/>
                    <a:p>
                      <a:r>
                        <a:rPr lang="en-US" dirty="0">
                          <a:solidFill>
                            <a:srgbClr val="000000"/>
                          </a:solidFill>
                        </a:rPr>
                        <a:t>.33</a:t>
                      </a:r>
                    </a:p>
                  </a:txBody>
                  <a:tcPr/>
                </a:tc>
                <a:tc>
                  <a:txBody>
                    <a:bodyPr/>
                    <a:lstStyle/>
                    <a:p>
                      <a:endParaRPr lang="en-US">
                        <a:solidFill>
                          <a:srgbClr val="000000"/>
                        </a:solidFill>
                      </a:endParaRPr>
                    </a:p>
                  </a:txBody>
                  <a:tcPr/>
                </a:tc>
                <a:tc>
                  <a:txBody>
                    <a:bodyPr/>
                    <a:lstStyle/>
                    <a:p>
                      <a:r>
                        <a:rPr lang="en-US" dirty="0">
                          <a:solidFill>
                            <a:srgbClr val="000000"/>
                          </a:solidFill>
                        </a:rPr>
                        <a:t>.15</a:t>
                      </a:r>
                    </a:p>
                  </a:txBody>
                  <a:tcPr/>
                </a:tc>
                <a:tc>
                  <a:txBody>
                    <a:bodyPr/>
                    <a:lstStyle/>
                    <a:p>
                      <a:r>
                        <a:rPr lang="en-US" dirty="0">
                          <a:solidFill>
                            <a:srgbClr val="000000"/>
                          </a:solidFill>
                        </a:rPr>
                        <a:t>.23</a:t>
                      </a:r>
                    </a:p>
                  </a:txBody>
                  <a:tcPr/>
                </a:tc>
                <a:extLst>
                  <a:ext uri="{0D108BD9-81ED-4DB2-BD59-A6C34878D82A}">
                    <a16:rowId xmlns:a16="http://schemas.microsoft.com/office/drawing/2014/main" val="10004"/>
                  </a:ext>
                </a:extLst>
              </a:tr>
              <a:tr h="489857">
                <a:tc>
                  <a:txBody>
                    <a:bodyPr/>
                    <a:lstStyle/>
                    <a:p>
                      <a:r>
                        <a:rPr lang="en-US" b="1" dirty="0" err="1">
                          <a:solidFill>
                            <a:srgbClr val="000000"/>
                          </a:solidFill>
                        </a:rPr>
                        <a:t>Calc</a:t>
                      </a:r>
                      <a:r>
                        <a:rPr lang="en-US" b="1" dirty="0">
                          <a:solidFill>
                            <a:srgbClr val="000000"/>
                          </a:solidFill>
                        </a:rPr>
                        <a:t> 2</a:t>
                      </a:r>
                    </a:p>
                  </a:txBody>
                  <a:tcPr>
                    <a:lnR w="12700" cap="flat" cmpd="sng" algn="ctr">
                      <a:solidFill>
                        <a:srgbClr val="000000"/>
                      </a:solidFill>
                      <a:prstDash val="solid"/>
                      <a:round/>
                      <a:headEnd type="none" w="med" len="med"/>
                      <a:tailEnd type="none" w="med" len="med"/>
                    </a:lnR>
                  </a:tcPr>
                </a:tc>
                <a:tc>
                  <a:txBody>
                    <a:bodyPr/>
                    <a:lstStyle/>
                    <a:p>
                      <a:r>
                        <a:rPr lang="en-US" dirty="0">
                          <a:solidFill>
                            <a:srgbClr val="000000"/>
                          </a:solidFill>
                        </a:rPr>
                        <a:t>.21</a:t>
                      </a:r>
                    </a:p>
                  </a:txBody>
                  <a:tcPr>
                    <a:lnL w="12700" cap="flat" cmpd="sng" algn="ctr">
                      <a:solidFill>
                        <a:srgbClr val="000000"/>
                      </a:solidFill>
                      <a:prstDash val="solid"/>
                      <a:round/>
                      <a:headEnd type="none" w="med" len="med"/>
                      <a:tailEnd type="none" w="med" len="med"/>
                    </a:lnL>
                  </a:tcPr>
                </a:tc>
                <a:tc>
                  <a:txBody>
                    <a:bodyPr/>
                    <a:lstStyle/>
                    <a:p>
                      <a:r>
                        <a:rPr lang="en-US" dirty="0">
                          <a:solidFill>
                            <a:srgbClr val="000000"/>
                          </a:solidFill>
                        </a:rPr>
                        <a:t>.30</a:t>
                      </a:r>
                    </a:p>
                  </a:txBody>
                  <a:tcPr/>
                </a:tc>
                <a:tc>
                  <a:txBody>
                    <a:bodyPr/>
                    <a:lstStyle/>
                    <a:p>
                      <a:r>
                        <a:rPr lang="en-US" dirty="0">
                          <a:solidFill>
                            <a:srgbClr val="000000"/>
                          </a:solidFill>
                        </a:rPr>
                        <a:t>.20</a:t>
                      </a:r>
                    </a:p>
                  </a:txBody>
                  <a:tcPr/>
                </a:tc>
                <a:tc>
                  <a:txBody>
                    <a:bodyPr/>
                    <a:lstStyle/>
                    <a:p>
                      <a:r>
                        <a:rPr lang="en-US" dirty="0">
                          <a:solidFill>
                            <a:srgbClr val="000000"/>
                          </a:solidFill>
                        </a:rPr>
                        <a:t>.15</a:t>
                      </a:r>
                    </a:p>
                  </a:txBody>
                  <a:tcPr/>
                </a:tc>
                <a:tc>
                  <a:txBody>
                    <a:bodyPr/>
                    <a:lstStyle/>
                    <a:p>
                      <a:endParaRPr lang="en-US" dirty="0">
                        <a:solidFill>
                          <a:srgbClr val="000000"/>
                        </a:solidFill>
                      </a:endParaRPr>
                    </a:p>
                  </a:txBody>
                  <a:tcPr/>
                </a:tc>
                <a:tc>
                  <a:txBody>
                    <a:bodyPr/>
                    <a:lstStyle/>
                    <a:p>
                      <a:r>
                        <a:rPr lang="en-US" dirty="0">
                          <a:solidFill>
                            <a:srgbClr val="000000"/>
                          </a:solidFill>
                        </a:rPr>
                        <a:t>.36</a:t>
                      </a:r>
                    </a:p>
                  </a:txBody>
                  <a:tcPr/>
                </a:tc>
                <a:extLst>
                  <a:ext uri="{0D108BD9-81ED-4DB2-BD59-A6C34878D82A}">
                    <a16:rowId xmlns:a16="http://schemas.microsoft.com/office/drawing/2014/main" val="10005"/>
                  </a:ext>
                </a:extLst>
              </a:tr>
              <a:tr h="489857">
                <a:tc>
                  <a:txBody>
                    <a:bodyPr/>
                    <a:lstStyle/>
                    <a:p>
                      <a:r>
                        <a:rPr lang="en-US" b="1" dirty="0">
                          <a:solidFill>
                            <a:srgbClr val="008000"/>
                          </a:solidFill>
                        </a:rPr>
                        <a:t>Proof</a:t>
                      </a:r>
                    </a:p>
                  </a:txBody>
                  <a:tcP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r>
                        <a:rPr lang="en-US" dirty="0">
                          <a:solidFill>
                            <a:srgbClr val="008000"/>
                          </a:solidFill>
                        </a:rPr>
                        <a:t>.40</a:t>
                      </a:r>
                    </a:p>
                  </a:txBody>
                  <a:tcPr>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c>
                  <a:txBody>
                    <a:bodyPr/>
                    <a:lstStyle/>
                    <a:p>
                      <a:r>
                        <a:rPr lang="en-US" dirty="0">
                          <a:solidFill>
                            <a:srgbClr val="008000"/>
                          </a:solidFill>
                        </a:rPr>
                        <a:t>.41</a:t>
                      </a:r>
                    </a:p>
                  </a:txBody>
                  <a:tcPr>
                    <a:lnB w="12700" cap="flat" cmpd="sng" algn="ctr">
                      <a:solidFill>
                        <a:srgbClr val="000000"/>
                      </a:solidFill>
                      <a:prstDash val="solid"/>
                      <a:round/>
                      <a:headEnd type="none" w="med" len="med"/>
                      <a:tailEnd type="none" w="med" len="med"/>
                    </a:lnB>
                  </a:tcPr>
                </a:tc>
                <a:tc>
                  <a:txBody>
                    <a:bodyPr/>
                    <a:lstStyle/>
                    <a:p>
                      <a:r>
                        <a:rPr lang="en-US" dirty="0">
                          <a:solidFill>
                            <a:srgbClr val="FF0000"/>
                          </a:solidFill>
                        </a:rPr>
                        <a:t>.37</a:t>
                      </a:r>
                    </a:p>
                  </a:txBody>
                  <a:tcPr>
                    <a:lnB w="12700" cap="flat" cmpd="sng" algn="ctr">
                      <a:solidFill>
                        <a:srgbClr val="000000"/>
                      </a:solidFill>
                      <a:prstDash val="solid"/>
                      <a:round/>
                      <a:headEnd type="none" w="med" len="med"/>
                      <a:tailEnd type="none" w="med" len="med"/>
                    </a:lnB>
                  </a:tcPr>
                </a:tc>
                <a:tc>
                  <a:txBody>
                    <a:bodyPr/>
                    <a:lstStyle/>
                    <a:p>
                      <a:r>
                        <a:rPr lang="en-US" dirty="0">
                          <a:solidFill>
                            <a:srgbClr val="FF0000"/>
                          </a:solidFill>
                        </a:rPr>
                        <a:t>.23</a:t>
                      </a:r>
                    </a:p>
                  </a:txBody>
                  <a:tcPr>
                    <a:lnB w="12700" cap="flat" cmpd="sng" algn="ctr">
                      <a:solidFill>
                        <a:srgbClr val="000000"/>
                      </a:solidFill>
                      <a:prstDash val="solid"/>
                      <a:round/>
                      <a:headEnd type="none" w="med" len="med"/>
                      <a:tailEnd type="none" w="med" len="med"/>
                    </a:lnB>
                  </a:tcPr>
                </a:tc>
                <a:tc>
                  <a:txBody>
                    <a:bodyPr/>
                    <a:lstStyle/>
                    <a:p>
                      <a:r>
                        <a:rPr lang="en-US" dirty="0">
                          <a:solidFill>
                            <a:srgbClr val="FF0000"/>
                          </a:solidFill>
                        </a:rPr>
                        <a:t>.36</a:t>
                      </a:r>
                    </a:p>
                  </a:txBody>
                  <a:tcPr>
                    <a:lnB w="12700" cap="flat" cmpd="sng" algn="ctr">
                      <a:solidFill>
                        <a:srgbClr val="000000"/>
                      </a:solidFill>
                      <a:prstDash val="solid"/>
                      <a:round/>
                      <a:headEnd type="none" w="med" len="med"/>
                      <a:tailEnd type="none" w="med" len="med"/>
                    </a:lnB>
                  </a:tcPr>
                </a:tc>
                <a:tc>
                  <a:txBody>
                    <a:bodyPr/>
                    <a:lstStyle/>
                    <a:p>
                      <a:endParaRPr lang="en-US" dirty="0">
                        <a:solidFill>
                          <a:srgbClr val="000000"/>
                        </a:solidFill>
                      </a:endParaRPr>
                    </a:p>
                  </a:txBody>
                  <a:tcP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267249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Does proof reading ability matter? Does proof comprehension ability influence factors we care about, like course grade?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We conducted an initial regression with Proof Grade as the dependent variable and Math SAT, Verbal SAT, and </a:t>
            </a:r>
            <a:r>
              <a:rPr lang="en-US" dirty="0" err="1">
                <a:latin typeface="Arial" charset="0"/>
                <a:ea typeface="ＭＳ Ｐゴシック" charset="0"/>
                <a:cs typeface="ＭＳ Ｐゴシック" charset="0"/>
              </a:rPr>
              <a:t>Calc</a:t>
            </a:r>
            <a:r>
              <a:rPr lang="en-US" dirty="0">
                <a:latin typeface="Arial" charset="0"/>
                <a:ea typeface="ＭＳ Ｐゴシック" charset="0"/>
                <a:cs typeface="ＭＳ Ｐゴシック" charset="0"/>
              </a:rPr>
              <a:t> 2 Grade as the independent variables. This accounted for 17.8% of the variance in Proof Grade.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The model obtained by adding Primes and Fibonacci to the dependent variables accounted for 26.0% of the variance.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62190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endParaRPr lang="en-US" dirty="0"/>
          </a:p>
        </p:txBody>
      </p:sp>
      <p:sp>
        <p:nvSpPr>
          <p:cNvPr id="16386" name="Rectangle 3"/>
          <p:cNvSpPr>
            <a:spLocks noGrp="1" noChangeArrowheads="1"/>
          </p:cNvSpPr>
          <p:nvPr>
            <p:ph type="body" idx="1"/>
          </p:nvPr>
        </p:nvSpPr>
        <p:spPr/>
        <p:txBody>
          <a:bodyPr/>
          <a:lstStyle/>
          <a:p>
            <a:pPr marL="0" indent="0" eaLnBrk="1" hangingPunct="1">
              <a:buNone/>
              <a:defRPr/>
            </a:pPr>
            <a:r>
              <a:rPr lang="en-US" i="1" dirty="0">
                <a:latin typeface="Arial" charset="0"/>
                <a:ea typeface="ＭＳ Ｐゴシック" charset="0"/>
                <a:cs typeface="ＭＳ Ｐゴシック" charset="0"/>
              </a:rPr>
              <a:t>Claim</a:t>
            </a:r>
            <a:r>
              <a:rPr lang="en-US" dirty="0">
                <a:latin typeface="Arial" charset="0"/>
                <a:ea typeface="ＭＳ Ｐゴシック" charset="0"/>
                <a:cs typeface="ＭＳ Ｐゴシック" charset="0"/>
              </a:rPr>
              <a:t>. For any positive integer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if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is divisible by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divisible by 3.</a:t>
            </a:r>
          </a:p>
          <a:p>
            <a:pPr marL="0" indent="0" eaLnBrk="1" hangingPunct="1">
              <a:buNone/>
              <a:defRPr/>
            </a:pPr>
            <a:endParaRPr lang="en-US" i="1" dirty="0">
              <a:latin typeface="Arial" charset="0"/>
              <a:ea typeface="ＭＳ Ｐゴシック" charset="0"/>
              <a:cs typeface="ＭＳ Ｐゴシック" charset="0"/>
            </a:endParaRPr>
          </a:p>
          <a:p>
            <a:pPr marL="0" indent="0" eaLnBrk="1" hangingPunct="1">
              <a:buNone/>
              <a:defRPr/>
            </a:pPr>
            <a:r>
              <a:rPr lang="en-US" i="1" dirty="0">
                <a:latin typeface="Arial" charset="0"/>
                <a:ea typeface="ＭＳ Ｐゴシック" charset="0"/>
                <a:cs typeface="ＭＳ Ｐゴシック" charset="0"/>
              </a:rPr>
              <a:t>Proof</a:t>
            </a:r>
            <a:r>
              <a:rPr lang="en-US" dirty="0">
                <a:latin typeface="Arial" charset="0"/>
                <a:ea typeface="ＭＳ Ｐゴシック" charset="0"/>
                <a:cs typeface="ＭＳ Ｐゴシック" charset="0"/>
              </a:rPr>
              <a:t>. Let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be an integer such that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is divisible by 3.</a:t>
            </a:r>
          </a:p>
          <a:p>
            <a:pPr marL="0" indent="0" eaLnBrk="1" hangingPunct="1">
              <a:buNone/>
              <a:defRPr/>
            </a:pPr>
            <a:r>
              <a:rPr lang="en-US" dirty="0">
                <a:latin typeface="Arial" charset="0"/>
                <a:ea typeface="ＭＳ Ｐゴシック" charset="0"/>
                <a:cs typeface="ＭＳ Ｐゴシック" charset="0"/>
              </a:rPr>
              <a:t>Let </a:t>
            </a:r>
            <a:r>
              <a:rPr lang="en-US" i="1" dirty="0">
                <a:latin typeface="Arial" charset="0"/>
                <a:ea typeface="ＭＳ Ｐゴシック" charset="0"/>
                <a:cs typeface="ＭＳ Ｐゴシック" charset="0"/>
              </a:rPr>
              <a:t>k</a:t>
            </a:r>
            <a:r>
              <a:rPr lang="en-US" dirty="0">
                <a:latin typeface="Arial" charset="0"/>
                <a:ea typeface="ＭＳ Ｐゴシック" charset="0"/>
                <a:cs typeface="ＭＳ Ｐゴシック" charset="0"/>
              </a:rPr>
              <a:t> be an integer such that such that </a:t>
            </a:r>
            <a:r>
              <a:rPr lang="en-US" i="1" dirty="0">
                <a:latin typeface="Arial" charset="0"/>
                <a:ea typeface="ＭＳ Ｐゴシック" charset="0"/>
                <a:cs typeface="ＭＳ Ｐゴシック" charset="0"/>
              </a:rPr>
              <a:t>n</a:t>
            </a:r>
            <a:r>
              <a:rPr lang="en-US" baseline="30000" dirty="0">
                <a:latin typeface="Arial" charset="0"/>
                <a:ea typeface="ＭＳ Ｐゴシック" charset="0"/>
                <a:cs typeface="ＭＳ Ｐゴシック" charset="0"/>
              </a:rPr>
              <a:t>2</a:t>
            </a:r>
            <a:r>
              <a:rPr lang="en-US" dirty="0">
                <a:latin typeface="Arial" charset="0"/>
                <a:ea typeface="ＭＳ Ｐゴシック" charset="0"/>
                <a:cs typeface="ＭＳ Ｐゴシック" charset="0"/>
              </a:rPr>
              <a:t> = 3</a:t>
            </a:r>
            <a:r>
              <a:rPr lang="en-US" i="1" dirty="0">
                <a:latin typeface="Arial" charset="0"/>
                <a:ea typeface="ＭＳ Ｐゴシック" charset="0"/>
                <a:cs typeface="ＭＳ Ｐゴシック" charset="0"/>
              </a:rPr>
              <a:t>k</a:t>
            </a:r>
            <a:r>
              <a:rPr lang="en-US" dirty="0">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Since </a:t>
            </a:r>
            <a:r>
              <a:rPr lang="en-US" i="1" dirty="0">
                <a:latin typeface="Arial" charset="0"/>
                <a:ea typeface="ＭＳ Ｐゴシック" charset="0"/>
                <a:cs typeface="ＭＳ Ｐゴシック" charset="0"/>
              </a:rPr>
              <a:t>n</a:t>
            </a:r>
            <a:r>
              <a:rPr lang="en-US" i="1" baseline="30000" dirty="0">
                <a:latin typeface="Arial" charset="0"/>
                <a:ea typeface="ＭＳ Ｐゴシック" charset="0"/>
                <a:cs typeface="ＭＳ Ｐゴシック" charset="0"/>
              </a:rPr>
              <a:t>2</a:t>
            </a:r>
            <a:r>
              <a:rPr lang="en-US" i="1" dirty="0">
                <a:latin typeface="Arial" charset="0"/>
                <a:ea typeface="ＭＳ Ｐゴシック" charset="0"/>
                <a:cs typeface="ＭＳ Ｐゴシック" charset="0"/>
              </a:rPr>
              <a:t> = </a:t>
            </a:r>
            <a:r>
              <a:rPr lang="en-US" dirty="0">
                <a:latin typeface="Arial" charset="0"/>
                <a:ea typeface="ＭＳ Ｐゴシック" charset="0"/>
                <a:cs typeface="ＭＳ Ｐゴシック" charset="0"/>
              </a:rPr>
              <a:t>3</a:t>
            </a:r>
            <a:r>
              <a:rPr lang="en-US" i="1" dirty="0">
                <a:latin typeface="Arial" charset="0"/>
                <a:ea typeface="ＭＳ Ｐゴシック" charset="0"/>
                <a:cs typeface="ＭＳ Ｐゴシック" charset="0"/>
              </a:rPr>
              <a:t>k</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x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 3</a:t>
            </a:r>
            <a:r>
              <a:rPr lang="en-US" i="1" dirty="0">
                <a:latin typeface="Arial" charset="0"/>
                <a:ea typeface="ＭＳ Ｐゴシック" charset="0"/>
                <a:cs typeface="ＭＳ Ｐゴシック" charset="0"/>
              </a:rPr>
              <a:t>k</a:t>
            </a:r>
            <a:r>
              <a:rPr lang="en-US" dirty="0">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Thus, 3|</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a:t>
            </a:r>
          </a:p>
          <a:p>
            <a:pPr marL="0" indent="0" eaLnBrk="1" hangingPunct="1">
              <a:buNone/>
              <a:defRPr/>
            </a:pPr>
            <a:r>
              <a:rPr lang="en-US" dirty="0">
                <a:latin typeface="Arial" charset="0"/>
                <a:ea typeface="ＭＳ Ｐゴシック" charset="0"/>
                <a:cs typeface="ＭＳ Ｐゴシック" charset="0"/>
              </a:rPr>
              <a:t>Therefore if </a:t>
            </a:r>
            <a:r>
              <a:rPr lang="en-US" i="1" dirty="0">
                <a:latin typeface="Arial" charset="0"/>
                <a:ea typeface="ＭＳ Ｐゴシック" charset="0"/>
                <a:cs typeface="ＭＳ Ｐゴシック" charset="0"/>
              </a:rPr>
              <a:t>n</a:t>
            </a:r>
            <a:r>
              <a:rPr lang="en-US" i="1" baseline="30000" dirty="0">
                <a:latin typeface="Arial" charset="0"/>
                <a:ea typeface="ＭＳ Ｐゴシック" charset="0"/>
                <a:cs typeface="ＭＳ Ｐゴシック" charset="0"/>
              </a:rPr>
              <a:t>2</a:t>
            </a:r>
            <a:r>
              <a:rPr lang="en-US" i="1" dirty="0">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is a multiple of 3, then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is a multiple of 3.</a:t>
            </a: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1577448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What is the dimensionality of our test? Can our test distinguish local and global understandings of students’ proof comprehension?</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79784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What is the dimensionality of our test? Can our test distinguish local and global understandings of students’ proof comprehension?</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No. Factor analysis showed the test was </a:t>
            </a:r>
            <a:r>
              <a:rPr lang="en-US" dirty="0" err="1">
                <a:latin typeface="Arial" charset="0"/>
                <a:ea typeface="ＭＳ Ｐゴシック" charset="0"/>
                <a:cs typeface="ＭＳ Ｐゴシック" charset="0"/>
              </a:rPr>
              <a:t>unidimensional</a:t>
            </a:r>
            <a:r>
              <a:rPr lang="en-US" dirty="0">
                <a:latin typeface="Arial" charset="0"/>
                <a:ea typeface="ＭＳ Ｐゴシック" charset="0"/>
                <a:cs typeface="ＭＳ Ｐゴシック" charset="0"/>
              </a:rPr>
              <a:t>.</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7213612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What can our tests teach us about students’ proof comprehension?</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Caveat: There is a distinction between theoretical dimensionality of a construct and the empirical dimensionality of an assessment. However:</a:t>
            </a:r>
          </a:p>
          <a:p>
            <a:pPr marL="0" indent="0" eaLnBrk="1" hangingPunct="1">
              <a:buNone/>
            </a:pP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Others who have designed tests using our model and tested dimensionality found a </a:t>
            </a:r>
            <a:r>
              <a:rPr lang="en-US" dirty="0" err="1">
                <a:latin typeface="Arial" charset="0"/>
                <a:ea typeface="ＭＳ Ｐゴシック" charset="0"/>
                <a:cs typeface="ＭＳ Ｐゴシック" charset="0"/>
              </a:rPr>
              <a:t>unidimensional</a:t>
            </a:r>
            <a:r>
              <a:rPr lang="en-US" dirty="0">
                <a:latin typeface="Arial" charset="0"/>
                <a:ea typeface="ＭＳ Ｐゴシック" charset="0"/>
                <a:cs typeface="ＭＳ Ｐゴシック" charset="0"/>
              </a:rPr>
              <a:t> construct </a:t>
            </a:r>
            <a:r>
              <a:rPr lang="en-US" sz="1600" dirty="0">
                <a:latin typeface="Arial" charset="0"/>
                <a:ea typeface="ＭＳ Ｐゴシック" charset="0"/>
                <a:cs typeface="ＭＳ Ｐゴシック" charset="0"/>
              </a:rPr>
              <a:t>(</a:t>
            </a:r>
            <a:r>
              <a:rPr lang="en-US" sz="1600" dirty="0" err="1">
                <a:latin typeface="Arial" charset="0"/>
                <a:ea typeface="ＭＳ Ｐゴシック" charset="0"/>
                <a:cs typeface="ＭＳ Ｐゴシック" charset="0"/>
              </a:rPr>
              <a:t>Hodds</a:t>
            </a:r>
            <a:r>
              <a:rPr lang="en-US" sz="1600" dirty="0">
                <a:latin typeface="Arial" charset="0"/>
                <a:ea typeface="ＭＳ Ｐゴシック" charset="0"/>
                <a:cs typeface="ＭＳ Ｐゴシック" charset="0"/>
              </a:rPr>
              <a:t> et al., 2014)</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Using an eye tracking study, </a:t>
            </a:r>
            <a:r>
              <a:rPr lang="en-US" dirty="0" err="1">
                <a:latin typeface="Arial" charset="0"/>
                <a:ea typeface="ＭＳ Ｐゴシック" charset="0"/>
                <a:cs typeface="ＭＳ Ｐゴシック" charset="0"/>
              </a:rPr>
              <a:t>Panse</a:t>
            </a:r>
            <a:r>
              <a:rPr lang="en-US" dirty="0">
                <a:latin typeface="Arial" charset="0"/>
                <a:ea typeface="ＭＳ Ｐゴシック" charset="0"/>
                <a:cs typeface="ＭＳ Ｐゴシック" charset="0"/>
              </a:rPr>
              <a:t> et al. (2018) found no difference in reading behavior when students and mathematicians were asked to check a proof for correctness or read for understanding.</a:t>
            </a:r>
          </a:p>
          <a:p>
            <a:pPr lvl="1" eaLnBrk="1" hangingPunct="1"/>
            <a:r>
              <a:rPr lang="en-US" dirty="0">
                <a:latin typeface="Arial" charset="0"/>
                <a:ea typeface="ＭＳ Ｐゴシック" charset="0"/>
                <a:cs typeface="ＭＳ Ｐゴシック" charset="0"/>
              </a:rPr>
              <a:t>This does not imply that mathematicians cannot understand a proof in different ways. But it does suggest that checking a proof for correctness or trying to glean understanding involve the same cognitive activities.</a:t>
            </a:r>
          </a:p>
          <a:p>
            <a:pPr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6474163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Summary</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Using mathematicians’ comments, we defined proof comprehension as consisting of:</a:t>
            </a:r>
          </a:p>
          <a:p>
            <a:pPr lvl="1" eaLnBrk="1" hangingPunct="1"/>
            <a:r>
              <a:rPr lang="en-US" dirty="0">
                <a:latin typeface="Arial" charset="0"/>
                <a:ea typeface="ＭＳ Ｐゴシック" charset="0"/>
                <a:cs typeface="ＭＳ Ｐゴシック" charset="0"/>
              </a:rPr>
              <a:t>Local understandings: (What do statements mean? Why are steps valid?)</a:t>
            </a:r>
          </a:p>
          <a:p>
            <a:pPr lvl="1" eaLnBrk="1" hangingPunct="1"/>
            <a:r>
              <a:rPr lang="en-US" dirty="0">
                <a:latin typeface="Arial" charset="0"/>
                <a:ea typeface="ＭＳ Ｐゴシック" charset="0"/>
                <a:cs typeface="ＭＳ Ｐゴシック" charset="0"/>
              </a:rPr>
              <a:t>Global understandings: (What is the big idea? How does the proof as a whole apply to specific examples?)</a:t>
            </a:r>
            <a:br>
              <a:rPr lang="en-US" dirty="0">
                <a:latin typeface="Arial" charset="0"/>
                <a:ea typeface="ＭＳ Ｐゴシック" charset="0"/>
                <a:cs typeface="ＭＳ Ｐゴシック" charset="0"/>
              </a:rPr>
            </a:br>
            <a:br>
              <a:rPr lang="en-US" dirty="0">
                <a:latin typeface="Arial" charset="0"/>
                <a:ea typeface="ＭＳ Ｐゴシック" charset="0"/>
                <a:cs typeface="ＭＳ Ｐゴシック" charset="0"/>
              </a:rPr>
            </a:b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There is emerging evidence that proof understanding is (empirically) a single factor construct. There is not a distinction between local understandings (going step-by-step) and global understandings (seeing the big picture.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8754474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Questions</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Can students working with ITP improve local understandings? Global understandings?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Is there a difference in between how local understandings and global understandings are sought?</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8369477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can we increase students’ understanding of proofs?</a:t>
            </a:r>
          </a:p>
        </p:txBody>
      </p:sp>
      <p:sp>
        <p:nvSpPr>
          <p:cNvPr id="16386" name="Rectangle 3"/>
          <p:cNvSpPr>
            <a:spLocks noGrp="1" noChangeArrowheads="1"/>
          </p:cNvSpPr>
          <p:nvPr>
            <p:ph type="body" idx="1"/>
          </p:nvPr>
        </p:nvSpPr>
        <p:spPr/>
        <p:txBody>
          <a:bodyPr/>
          <a:lstStyle/>
          <a:p>
            <a:pPr eaLnBrk="1" hangingPunct="1"/>
            <a:r>
              <a:rPr lang="en-US" b="0" i="0" dirty="0" err="1">
                <a:solidFill>
                  <a:srgbClr val="222222"/>
                </a:solidFill>
                <a:effectLst/>
                <a:latin typeface="Arial" panose="020B0604020202020204" pitchFamily="34" charset="0"/>
              </a:rPr>
              <a:t>Alcock</a:t>
            </a:r>
            <a:r>
              <a:rPr lang="en-US" b="0" i="0" dirty="0">
                <a:solidFill>
                  <a:srgbClr val="222222"/>
                </a:solidFill>
                <a:effectLst/>
                <a:latin typeface="Arial" panose="020B0604020202020204" pitchFamily="34" charset="0"/>
              </a:rPr>
              <a:t>, L., </a:t>
            </a:r>
            <a:r>
              <a:rPr lang="en-US" b="0" i="0" dirty="0" err="1">
                <a:solidFill>
                  <a:srgbClr val="222222"/>
                </a:solidFill>
                <a:effectLst/>
                <a:latin typeface="Arial" panose="020B0604020202020204" pitchFamily="34" charset="0"/>
              </a:rPr>
              <a:t>Hodds</a:t>
            </a:r>
            <a:r>
              <a:rPr lang="en-US" b="0" i="0" dirty="0">
                <a:solidFill>
                  <a:srgbClr val="222222"/>
                </a:solidFill>
                <a:effectLst/>
                <a:latin typeface="Arial" panose="020B0604020202020204" pitchFamily="34" charset="0"/>
              </a:rPr>
              <a:t>, M., Roy, S., &amp; Inglis, M. (2015). Investigating and improving undergraduate proof comprehension. </a:t>
            </a:r>
            <a:r>
              <a:rPr lang="en-US" b="0" i="1" dirty="0">
                <a:solidFill>
                  <a:srgbClr val="222222"/>
                </a:solidFill>
                <a:effectLst/>
                <a:latin typeface="Arial" panose="020B0604020202020204" pitchFamily="34" charset="0"/>
              </a:rPr>
              <a:t>Notices of the AMS</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62</a:t>
            </a:r>
            <a:r>
              <a:rPr lang="en-US" b="0" i="0" dirty="0">
                <a:solidFill>
                  <a:srgbClr val="222222"/>
                </a:solidFill>
                <a:effectLst/>
                <a:latin typeface="Arial" panose="020B0604020202020204" pitchFamily="34" charset="0"/>
              </a:rPr>
              <a:t>(7), 742-752.</a:t>
            </a: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6271083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How can we increase understanding of proofs:</a:t>
            </a:r>
            <a:br>
              <a:rPr lang="en-US" dirty="0"/>
            </a:br>
            <a:r>
              <a:rPr lang="en-US" dirty="0"/>
              <a:t>Two approaches</a:t>
            </a:r>
          </a:p>
        </p:txBody>
      </p:sp>
      <p:sp>
        <p:nvSpPr>
          <p:cNvPr id="16386" name="Rectangle 3"/>
          <p:cNvSpPr>
            <a:spLocks noGrp="1" noChangeArrowheads="1"/>
          </p:cNvSpPr>
          <p:nvPr>
            <p:ph type="body" idx="1"/>
          </p:nvPr>
        </p:nvSpPr>
        <p:spPr/>
        <p:txBody>
          <a:bodyPr/>
          <a:lstStyle/>
          <a:p>
            <a:pPr eaLnBrk="1" hangingPunct="1"/>
            <a:r>
              <a:rPr lang="en-US" dirty="0">
                <a:solidFill>
                  <a:srgbClr val="222222"/>
                </a:solidFill>
                <a:latin typeface="Arial" panose="020B0604020202020204" pitchFamily="34" charset="0"/>
                <a:ea typeface="ＭＳ Ｐゴシック" charset="0"/>
                <a:cs typeface="ＭＳ Ｐゴシック" charset="0"/>
              </a:rPr>
              <a:t>Present better proofs</a:t>
            </a:r>
            <a:br>
              <a:rPr lang="en-US" dirty="0">
                <a:solidFill>
                  <a:srgbClr val="222222"/>
                </a:solidFill>
                <a:latin typeface="Arial" panose="020B0604020202020204" pitchFamily="34" charset="0"/>
                <a:ea typeface="ＭＳ Ｐゴシック" charset="0"/>
                <a:cs typeface="ＭＳ Ｐゴシック" charset="0"/>
              </a:rPr>
            </a:br>
            <a:endParaRPr lang="en-US" dirty="0">
              <a:solidFill>
                <a:srgbClr val="222222"/>
              </a:solidFill>
              <a:latin typeface="Arial" panose="020B0604020202020204" pitchFamily="34" charset="0"/>
              <a:ea typeface="ＭＳ Ｐゴシック" charset="0"/>
              <a:cs typeface="ＭＳ Ｐゴシック" charset="0"/>
            </a:endParaRPr>
          </a:p>
          <a:p>
            <a:pPr eaLnBrk="1" hangingPunct="1"/>
            <a:r>
              <a:rPr lang="en-US" dirty="0">
                <a:solidFill>
                  <a:srgbClr val="222222"/>
                </a:solidFill>
                <a:latin typeface="Arial" panose="020B0604020202020204" pitchFamily="34" charset="0"/>
                <a:ea typeface="ＭＳ Ｐゴシック" charset="0"/>
                <a:cs typeface="ＭＳ Ｐゴシック" charset="0"/>
              </a:rPr>
              <a:t>Change the way students engage in them</a:t>
            </a: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5968650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r>
              <a:rPr lang="en-US" dirty="0"/>
              <a:t>e-proofs</a:t>
            </a:r>
          </a:p>
        </p:txBody>
      </p:sp>
      <p:sp>
        <p:nvSpPr>
          <p:cNvPr id="16386" name="Rectangle 3"/>
          <p:cNvSpPr>
            <a:spLocks noGrp="1" noChangeArrowheads="1"/>
          </p:cNvSpPr>
          <p:nvPr>
            <p:ph type="body" idx="1"/>
          </p:nvPr>
        </p:nvSpPr>
        <p:spPr/>
        <p:txBody>
          <a:bodyPr/>
          <a:lstStyle/>
          <a:p>
            <a:pPr eaLnBrk="1" hangingPunct="1"/>
            <a:r>
              <a:rPr lang="en-US" dirty="0" err="1">
                <a:solidFill>
                  <a:srgbClr val="222222"/>
                </a:solidFill>
                <a:latin typeface="Arial" panose="020B0604020202020204" pitchFamily="34" charset="0"/>
                <a:ea typeface="ＭＳ Ｐゴシック" charset="0"/>
                <a:cs typeface="ＭＳ Ｐゴシック" charset="0"/>
              </a:rPr>
              <a:t>Alcock</a:t>
            </a:r>
            <a:r>
              <a:rPr lang="en-US" dirty="0">
                <a:solidFill>
                  <a:srgbClr val="222222"/>
                </a:solidFill>
                <a:latin typeface="Arial" panose="020B0604020202020204" pitchFamily="34" charset="0"/>
                <a:ea typeface="ＭＳ Ｐゴシック" charset="0"/>
                <a:cs typeface="ＭＳ Ｐゴシック" charset="0"/>
              </a:rPr>
              <a:t> and Wilkinson (2011) created “e-proofs”. These were proofs that presented proofs on a computer, where the students received audio-commentary and annotations on what students should be thinking about and observing as they read the proof.</a:t>
            </a:r>
            <a:br>
              <a:rPr lang="en-US" dirty="0">
                <a:solidFill>
                  <a:srgbClr val="222222"/>
                </a:solidFill>
                <a:latin typeface="Arial" panose="020B0604020202020204" pitchFamily="34" charset="0"/>
                <a:ea typeface="ＭＳ Ｐゴシック" charset="0"/>
                <a:cs typeface="ＭＳ Ｐゴシック" charset="0"/>
              </a:rPr>
            </a:br>
            <a:endParaRPr lang="en-US" dirty="0">
              <a:solidFill>
                <a:srgbClr val="222222"/>
              </a:solidFill>
              <a:latin typeface="Arial" panose="020B0604020202020204" pitchFamily="34" charset="0"/>
              <a:ea typeface="ＭＳ Ｐゴシック" charset="0"/>
              <a:cs typeface="ＭＳ Ｐゴシック" charset="0"/>
            </a:endParaRPr>
          </a:p>
          <a:p>
            <a:pPr eaLnBrk="1" hangingPunct="1"/>
            <a:r>
              <a:rPr lang="en-US" dirty="0">
                <a:solidFill>
                  <a:srgbClr val="222222"/>
                </a:solidFill>
                <a:latin typeface="Arial" panose="020B0604020202020204" pitchFamily="34" charset="0"/>
                <a:ea typeface="ＭＳ Ｐゴシック" charset="0"/>
                <a:cs typeface="ＭＳ Ｐゴシック" charset="0"/>
              </a:rPr>
              <a:t>The proof was popular with students, mathematicians, and mathematics educators.</a:t>
            </a:r>
            <a:br>
              <a:rPr lang="en-US" dirty="0">
                <a:solidFill>
                  <a:srgbClr val="222222"/>
                </a:solidFill>
                <a:latin typeface="Arial" panose="020B0604020202020204" pitchFamily="34" charset="0"/>
                <a:ea typeface="ＭＳ Ｐゴシック" charset="0"/>
                <a:cs typeface="ＭＳ Ｐゴシック" charset="0"/>
              </a:rPr>
            </a:br>
            <a:endParaRPr lang="en-US" dirty="0">
              <a:solidFill>
                <a:srgbClr val="222222"/>
              </a:solidFill>
              <a:latin typeface="Arial" panose="020B0604020202020204" pitchFamily="34" charset="0"/>
              <a:ea typeface="ＭＳ Ｐゴシック" charset="0"/>
              <a:cs typeface="ＭＳ Ｐゴシック" charset="0"/>
            </a:endParaRPr>
          </a:p>
          <a:p>
            <a:pPr eaLnBrk="1" hangingPunct="1"/>
            <a:r>
              <a:rPr lang="en-US" dirty="0">
                <a:solidFill>
                  <a:srgbClr val="222222"/>
                </a:solidFill>
                <a:latin typeface="Arial" panose="020B0604020202020204" pitchFamily="34" charset="0"/>
                <a:ea typeface="ＭＳ Ｐゴシック" charset="0"/>
                <a:cs typeface="ＭＳ Ｐゴシック" charset="0"/>
              </a:rPr>
              <a:t>Roy et al. (2017) did a study comparing student understanding of those who read e-proofs with those who read a standard paper-and-pencil proof.</a:t>
            </a:r>
          </a:p>
          <a:p>
            <a:pPr lvl="1" eaLnBrk="1" hangingPunct="1"/>
            <a:r>
              <a:rPr lang="en-US" dirty="0">
                <a:solidFill>
                  <a:srgbClr val="222222"/>
                </a:solidFill>
                <a:latin typeface="Arial" panose="020B0604020202020204" pitchFamily="34" charset="0"/>
                <a:ea typeface="ＭＳ Ｐゴシック" charset="0"/>
                <a:cs typeface="ＭＳ Ｐゴシック" charset="0"/>
              </a:rPr>
              <a:t>There was no significant difference on proof comprehension after reading the proofs.</a:t>
            </a:r>
          </a:p>
          <a:p>
            <a:pPr lvl="1" eaLnBrk="1" hangingPunct="1"/>
            <a:r>
              <a:rPr lang="en-US" dirty="0">
                <a:solidFill>
                  <a:srgbClr val="222222"/>
                </a:solidFill>
                <a:latin typeface="Arial" panose="020B0604020202020204" pitchFamily="34" charset="0"/>
                <a:ea typeface="ＭＳ Ｐゴシック" charset="0"/>
                <a:cs typeface="ＭＳ Ｐゴシック" charset="0"/>
              </a:rPr>
              <a:t>The e-proofs group did </a:t>
            </a:r>
            <a:r>
              <a:rPr lang="en-US" b="1" i="1" dirty="0">
                <a:solidFill>
                  <a:srgbClr val="222222"/>
                </a:solidFill>
                <a:latin typeface="Arial" panose="020B0604020202020204" pitchFamily="34" charset="0"/>
                <a:ea typeface="ＭＳ Ｐゴシック" charset="0"/>
                <a:cs typeface="ＭＳ Ｐゴシック" charset="0"/>
              </a:rPr>
              <a:t>worse</a:t>
            </a:r>
            <a:r>
              <a:rPr lang="en-US" dirty="0">
                <a:solidFill>
                  <a:srgbClr val="222222"/>
                </a:solidFill>
                <a:latin typeface="Arial" panose="020B0604020202020204" pitchFamily="34" charset="0"/>
                <a:ea typeface="ＭＳ Ｐゴシック" charset="0"/>
                <a:cs typeface="ＭＳ Ｐゴシック" charset="0"/>
              </a:rPr>
              <a:t> on a retention test given several weeks later.</a:t>
            </a: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3848656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r>
              <a:rPr lang="en-US" dirty="0"/>
              <a:t>Generic proofs</a:t>
            </a:r>
          </a:p>
        </p:txBody>
      </p:sp>
      <p:sp>
        <p:nvSpPr>
          <p:cNvPr id="16386" name="Rectangle 3"/>
          <p:cNvSpPr>
            <a:spLocks noGrp="1" noChangeArrowheads="1"/>
          </p:cNvSpPr>
          <p:nvPr>
            <p:ph type="body" idx="1"/>
          </p:nvPr>
        </p:nvSpPr>
        <p:spPr/>
        <p:txBody>
          <a:bodyPr/>
          <a:lstStyle/>
          <a:p>
            <a:pPr marL="0" indent="0" eaLnBrk="1" hangingPunct="1">
              <a:buNone/>
            </a:pPr>
            <a:r>
              <a:rPr lang="en-US" b="1" dirty="0">
                <a:latin typeface="Arial" charset="0"/>
                <a:ea typeface="ＭＳ Ｐゴシック" charset="0"/>
                <a:cs typeface="ＭＳ Ｐゴシック" charset="0"/>
              </a:rPr>
              <a:t>Theorem: </a:t>
            </a:r>
            <a:r>
              <a:rPr lang="en-US" dirty="0">
                <a:latin typeface="Arial" charset="0"/>
                <a:ea typeface="ＭＳ Ｐゴシック" charset="0"/>
                <a:cs typeface="ＭＳ Ｐゴシック" charset="0"/>
              </a:rPr>
              <a:t>A perfect square has an odd number of factors.</a:t>
            </a:r>
          </a:p>
          <a:p>
            <a:pPr marL="0" indent="0" eaLnBrk="1" hangingPunct="1">
              <a:buNone/>
            </a:pPr>
            <a:endParaRPr lang="en-US" b="1" dirty="0">
              <a:latin typeface="Arial" charset="0"/>
              <a:ea typeface="ＭＳ Ｐゴシック" charset="0"/>
              <a:cs typeface="ＭＳ Ｐゴシック" charset="0"/>
            </a:endParaRPr>
          </a:p>
          <a:p>
            <a:pPr marL="0" indent="0" eaLnBrk="1" hangingPunct="1">
              <a:buNone/>
            </a:pPr>
            <a:r>
              <a:rPr lang="en-US" b="1" dirty="0">
                <a:latin typeface="Arial" charset="0"/>
                <a:ea typeface="ＭＳ Ｐゴシック" charset="0"/>
                <a:cs typeface="ＭＳ Ｐゴシック" charset="0"/>
              </a:rPr>
              <a:t>Generic ‘proof’:</a:t>
            </a:r>
            <a:r>
              <a:rPr lang="en-US" dirty="0">
                <a:latin typeface="Arial" charset="0"/>
                <a:ea typeface="ＭＳ Ｐゴシック" charset="0"/>
                <a:cs typeface="ＭＳ Ｐゴシック" charset="0"/>
              </a:rPr>
              <a:t> Let’s look at 36. We show it has an odd number of factors. We can systematically list all pairs that multiply to 36.</a:t>
            </a:r>
          </a:p>
          <a:p>
            <a:pPr marL="0" indent="0" eaLnBrk="1" hangingPunct="1">
              <a:buNone/>
            </a:pPr>
            <a:r>
              <a:rPr lang="en-US" dirty="0">
                <a:latin typeface="Arial" charset="0"/>
                <a:ea typeface="ＭＳ Ｐゴシック" charset="0"/>
                <a:cs typeface="ＭＳ Ｐゴシック" charset="0"/>
              </a:rPr>
              <a:t>1x36	2x18	3x12	4x9	6x6</a:t>
            </a:r>
          </a:p>
          <a:p>
            <a:pPr marL="0" indent="0" eaLnBrk="1" hangingPunct="1">
              <a:buNone/>
            </a:pPr>
            <a:r>
              <a:rPr lang="en-US" dirty="0">
                <a:latin typeface="Arial" charset="0"/>
                <a:ea typeface="ＭＳ Ｐゴシック" charset="0"/>
                <a:cs typeface="ＭＳ Ｐゴシック" charset="0"/>
              </a:rPr>
              <a:t>All the factors of 36 appear on this list. We see that in all cases, except the last, we are multiplying different factors together. The reason that we can pair exactly one number with itself follows because 36 is a perfect square.</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(Adapted from </a:t>
            </a:r>
            <a:r>
              <a:rPr lang="en-US" dirty="0" err="1">
                <a:latin typeface="Arial" charset="0"/>
                <a:ea typeface="ＭＳ Ｐゴシック" charset="0"/>
                <a:cs typeface="ＭＳ Ｐゴシック" charset="0"/>
              </a:rPr>
              <a:t>Zaslavsky</a:t>
            </a:r>
            <a:r>
              <a:rPr lang="en-US" dirty="0">
                <a:latin typeface="Arial" charset="0"/>
                <a:ea typeface="ＭＳ Ｐゴシック" charset="0"/>
                <a:cs typeface="ＭＳ Ｐゴシック" charset="0"/>
              </a:rPr>
              <a:t> &amp; </a:t>
            </a:r>
            <a:r>
              <a:rPr lang="en-US" dirty="0" err="1">
                <a:latin typeface="Arial" charset="0"/>
                <a:ea typeface="ＭＳ Ｐゴシック" charset="0"/>
                <a:cs typeface="ＭＳ Ｐゴシック" charset="0"/>
              </a:rPr>
              <a:t>Leron</a:t>
            </a:r>
            <a:r>
              <a:rPr lang="en-US" dirty="0">
                <a:latin typeface="Arial" charset="0"/>
                <a:ea typeface="ＭＳ Ｐゴシック" charset="0"/>
                <a:cs typeface="ＭＳ Ｐゴシック" charset="0"/>
              </a:rPr>
              <a:t>, 2013).</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2214478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r>
              <a:rPr lang="en-US" dirty="0"/>
              <a:t>Generic proofs</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A generic proof has the following properties:</a:t>
            </a:r>
          </a:p>
          <a:p>
            <a:pPr lvl="1" eaLnBrk="1" hangingPunct="1"/>
            <a:r>
              <a:rPr lang="en-US" dirty="0">
                <a:latin typeface="Arial" charset="0"/>
                <a:ea typeface="ＭＳ Ｐゴシック" charset="0"/>
                <a:cs typeface="ＭＳ Ｐゴシック" charset="0"/>
              </a:rPr>
              <a:t>The proven statement is of the form, “For all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a:t>
            </a:r>
            <a:r>
              <a:rPr lang="en-US" i="1" dirty="0">
                <a:latin typeface="Arial" charset="0"/>
                <a:ea typeface="ＭＳ Ｐゴシック" charset="0"/>
                <a:cs typeface="ＭＳ Ｐゴシック" charset="0"/>
              </a:rPr>
              <a:t>n</a:t>
            </a:r>
            <a:r>
              <a:rPr lang="en-US" dirty="0">
                <a:latin typeface="Arial" charset="0"/>
                <a:ea typeface="ＭＳ Ｐゴシック" charset="0"/>
                <a:cs typeface="ＭＳ Ｐゴシック" charset="0"/>
              </a:rPr>
              <a:t> has property P”.</a:t>
            </a:r>
          </a:p>
          <a:p>
            <a:pPr lvl="1" eaLnBrk="1" hangingPunct="1"/>
            <a:r>
              <a:rPr lang="en-US" dirty="0">
                <a:latin typeface="Arial" charset="0"/>
                <a:ea typeface="ＭＳ Ｐゴシック" charset="0"/>
                <a:cs typeface="ＭＳ Ｐゴシック" charset="0"/>
              </a:rPr>
              <a:t>The proof applies to a specific </a:t>
            </a:r>
            <a:r>
              <a:rPr lang="en-US" i="1" dirty="0">
                <a:latin typeface="Arial" charset="0"/>
                <a:ea typeface="ＭＳ Ｐゴシック" charset="0"/>
                <a:cs typeface="ＭＳ Ｐゴシック" charset="0"/>
              </a:rPr>
              <a:t>n</a:t>
            </a:r>
            <a:r>
              <a:rPr lang="en-US" baseline="-25000" dirty="0">
                <a:latin typeface="Arial" charset="0"/>
                <a:ea typeface="ＭＳ Ｐゴシック" charset="0"/>
                <a:cs typeface="ＭＳ Ｐゴシック" charset="0"/>
              </a:rPr>
              <a:t>0</a:t>
            </a:r>
            <a:r>
              <a:rPr lang="en-US" dirty="0">
                <a:latin typeface="Arial" charset="0"/>
                <a:ea typeface="ＭＳ Ｐゴシック" charset="0"/>
                <a:cs typeface="ＭＳ Ｐゴシック" charset="0"/>
              </a:rPr>
              <a:t> which is not too simple or not too complex.</a:t>
            </a:r>
          </a:p>
          <a:p>
            <a:pPr lvl="1" eaLnBrk="1" hangingPunct="1"/>
            <a:r>
              <a:rPr lang="en-US" dirty="0">
                <a:latin typeface="Arial" charset="0"/>
                <a:ea typeface="ＭＳ Ｐゴシック" charset="0"/>
                <a:cs typeface="ＭＳ Ｐゴシック" charset="0"/>
              </a:rPr>
              <a:t>The justifications for each step of the proof are common to all elements of the scope of the claim, not something specific to </a:t>
            </a:r>
            <a:r>
              <a:rPr lang="en-US" i="1" dirty="0">
                <a:latin typeface="Arial" charset="0"/>
                <a:ea typeface="ＭＳ Ｐゴシック" charset="0"/>
                <a:cs typeface="ＭＳ Ｐゴシック" charset="0"/>
              </a:rPr>
              <a:t>n</a:t>
            </a:r>
            <a:r>
              <a:rPr lang="en-US" baseline="-25000" dirty="0">
                <a:latin typeface="Arial" charset="0"/>
                <a:ea typeface="ＭＳ Ｐゴシック" charset="0"/>
                <a:cs typeface="ＭＳ Ｐゴシック" charset="0"/>
              </a:rPr>
              <a:t>0</a:t>
            </a:r>
            <a:r>
              <a:rPr lang="en-US" dirty="0">
                <a:latin typeface="Arial" charset="0"/>
                <a:ea typeface="ＭＳ Ｐゴシック" charset="0"/>
                <a:cs typeface="ＭＳ Ｐゴシック" charset="0"/>
              </a:rPr>
              <a:t>.</a:t>
            </a:r>
          </a:p>
          <a:p>
            <a:pPr lvl="1" eaLnBrk="1" hangingPunct="1"/>
            <a:r>
              <a:rPr lang="en-US" dirty="0">
                <a:latin typeface="Arial" charset="0"/>
                <a:ea typeface="ＭＳ Ｐゴシック" charset="0"/>
                <a:cs typeface="ＭＳ Ｐゴシック" charset="0"/>
              </a:rPr>
              <a:t>The proof should be constructive (Rowland, 2001).</a:t>
            </a:r>
          </a:p>
          <a:p>
            <a:pPr marL="0" indent="0" eaLnBrk="1" hangingPunct="1">
              <a:buNone/>
            </a:pP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Generic proofs are said to improve comprehension:</a:t>
            </a:r>
          </a:p>
          <a:p>
            <a:pPr marL="0" indent="0">
              <a:buNone/>
            </a:pPr>
            <a:r>
              <a:rPr lang="en-US" dirty="0"/>
              <a:t>“G</a:t>
            </a:r>
            <a:r>
              <a:rPr lang="en-US" dirty="0">
                <a:effectLst/>
              </a:rPr>
              <a:t>eneric proofs can help understanding</a:t>
            </a:r>
            <a:r>
              <a:rPr lang="en-US" dirty="0"/>
              <a:t> </a:t>
            </a:r>
            <a:r>
              <a:rPr lang="en-US" dirty="0">
                <a:effectLst/>
              </a:rPr>
              <a:t>by enabling students to engage with the main ideas of</a:t>
            </a:r>
            <a:r>
              <a:rPr lang="en-US" dirty="0"/>
              <a:t> </a:t>
            </a:r>
            <a:r>
              <a:rPr lang="en-US" dirty="0">
                <a:effectLst/>
              </a:rPr>
              <a:t>the complete proof in an intuitive and familiar</a:t>
            </a:r>
            <a:r>
              <a:rPr lang="en-US" dirty="0"/>
              <a:t> </a:t>
            </a:r>
            <a:r>
              <a:rPr lang="en-US" dirty="0">
                <a:effectLst/>
              </a:rPr>
              <a:t>context, temporarily suspending the formidable</a:t>
            </a:r>
            <a:r>
              <a:rPr lang="en-US" dirty="0"/>
              <a:t> </a:t>
            </a:r>
            <a:r>
              <a:rPr lang="en-US" dirty="0">
                <a:effectLst/>
              </a:rPr>
              <a:t>issues of full generality, formalism and symbolism”</a:t>
            </a:r>
            <a:r>
              <a:rPr lang="en-US" dirty="0"/>
              <a:t> </a:t>
            </a:r>
            <a:r>
              <a:rPr lang="en-US" dirty="0">
                <a:effectLst/>
              </a:rPr>
              <a:t>(</a:t>
            </a:r>
            <a:r>
              <a:rPr lang="en-US" dirty="0" err="1">
                <a:effectLst/>
              </a:rPr>
              <a:t>Zaslavsky</a:t>
            </a:r>
            <a:r>
              <a:rPr lang="en-US" dirty="0">
                <a:effectLst/>
              </a:rPr>
              <a:t> &amp; </a:t>
            </a:r>
            <a:r>
              <a:rPr lang="en-US" dirty="0" err="1">
                <a:effectLst/>
              </a:rPr>
              <a:t>Leron</a:t>
            </a:r>
            <a:r>
              <a:rPr lang="en-US" dirty="0">
                <a:effectLst/>
              </a:rPr>
              <a:t>, 2013, p. 27).</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94796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Reading proofs and checking proofs for correctness</a:t>
            </a:r>
          </a:p>
        </p:txBody>
      </p:sp>
      <p:sp>
        <p:nvSpPr>
          <p:cNvPr id="16386" name="Rectangle 3"/>
          <p:cNvSpPr>
            <a:spLocks noGrp="1" noChangeArrowheads="1"/>
          </p:cNvSpPr>
          <p:nvPr>
            <p:ph type="body" idx="1"/>
          </p:nvPr>
        </p:nvSpPr>
        <p:spPr/>
        <p:txBody>
          <a:bodyPr/>
          <a:lstStyle/>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Weber, K. (2008). How mathematicians determine if an argument is a valid proof. </a:t>
            </a:r>
            <a:r>
              <a:rPr lang="en-US"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 for Research in Mathematics Education</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39, 431-459.</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Weber, K. (2010). Mathematics majors’ perceptions of conviction, validity, and proof. </a:t>
            </a:r>
            <a:r>
              <a:rPr lang="en-US"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Mathematical Thinking and Learning</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 306-336.</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3397670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r>
              <a:rPr lang="en-US" dirty="0"/>
              <a:t>Generic proofs</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My colleagues and I compared students’ comprehension of similar conventional proofs and generic proofs in a randomized controlled experiments with 106 students.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 generic proof students did better on tasks asking them to apply the ideas of a proof to a specific example (although the result was not statistically significant).</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The generic proof students did significantly worse on the other items in the post-test (Lew et al., 2020).</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5295215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r>
              <a:rPr lang="en-US" dirty="0"/>
              <a:t>Structured proofs</a:t>
            </a:r>
          </a:p>
        </p:txBody>
      </p:sp>
      <p:sp>
        <p:nvSpPr>
          <p:cNvPr id="16386" name="Rectangle 3"/>
          <p:cNvSpPr>
            <a:spLocks noGrp="1" noChangeArrowheads="1"/>
          </p:cNvSpPr>
          <p:nvPr>
            <p:ph type="body" idx="1"/>
          </p:nvPr>
        </p:nvSpPr>
        <p:spPr/>
        <p:txBody>
          <a:bodyPr/>
          <a:lstStyle/>
          <a:p>
            <a:pPr eaLnBrk="1" hangingPunct="1"/>
            <a:r>
              <a:rPr lang="en-US" dirty="0" err="1">
                <a:latin typeface="Arial" charset="0"/>
                <a:ea typeface="ＭＳ Ｐゴシック" charset="0"/>
                <a:cs typeface="ＭＳ Ｐゴシック" charset="0"/>
              </a:rPr>
              <a:t>Leron</a:t>
            </a:r>
            <a:r>
              <a:rPr lang="en-US" dirty="0">
                <a:latin typeface="Arial" charset="0"/>
                <a:ea typeface="ＭＳ Ｐゴシック" charset="0"/>
                <a:cs typeface="ＭＳ Ｐゴシック" charset="0"/>
              </a:rPr>
              <a:t> (1983) proposed presenting ‘structured proofs’– proofs in an outline format where overarching goals are given a prominent heading.</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This was touted by mathematicians and mathematics educators, but the story is the same: Students did slightly worse when a post-test was given (Fuller et al., 2014).</a:t>
            </a:r>
          </a:p>
          <a:p>
            <a:pPr eaLnBrk="1" hangingPunct="1"/>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1390383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r>
              <a:rPr lang="en-US" dirty="0"/>
              <a:t>Improving lectures</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Gabel and Dreyfus (2017) found a method to improve lectures by giving greater attention or presence to the key idea of the lecture.</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Despite the lectures being viewed favorably by </a:t>
            </a:r>
            <a:r>
              <a:rPr lang="en-US" dirty="0" err="1">
                <a:latin typeface="Arial" charset="0"/>
                <a:ea typeface="ＭＳ Ｐゴシック" charset="0"/>
                <a:cs typeface="ＭＳ Ｐゴシック" charset="0"/>
              </a:rPr>
              <a:t>mathematicains</a:t>
            </a:r>
            <a:r>
              <a:rPr lang="en-US" dirty="0">
                <a:latin typeface="Arial" charset="0"/>
                <a:ea typeface="ＭＳ Ｐゴシック" charset="0"/>
                <a:cs typeface="ＭＳ Ｐゴシック" charset="0"/>
              </a:rPr>
              <a:t> and students, their understanding of the lecture was still limited.</a:t>
            </a:r>
          </a:p>
          <a:p>
            <a:pPr eaLnBrk="1" hangingPunct="1"/>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2918763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First approach:</a:t>
            </a:r>
            <a:br>
              <a:rPr lang="en-US" dirty="0"/>
            </a:br>
            <a:endParaRPr lang="en-US" dirty="0"/>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“All three of these approaches involve instructor provision of different or extra explanations. A structured proof involves restructuring the proof text, a generic proof involves changing its content, and an e-Proof involves augmenting the proof with annotations and commentary. Changing the presentation in such ways requires substantial instructor effort, and the underwhelming empirical results suggest that this may not be effort well spent” (</a:t>
            </a:r>
            <a:r>
              <a:rPr lang="en-US" dirty="0" err="1">
                <a:latin typeface="Arial" charset="0"/>
                <a:ea typeface="ＭＳ Ｐゴシック" charset="0"/>
                <a:cs typeface="ＭＳ Ｐゴシック" charset="0"/>
              </a:rPr>
              <a:t>Hodds</a:t>
            </a:r>
            <a:r>
              <a:rPr lang="en-US" dirty="0">
                <a:latin typeface="Arial" charset="0"/>
                <a:ea typeface="ＭＳ Ｐゴシック" charset="0"/>
                <a:cs typeface="ＭＳ Ｐゴシック" charset="0"/>
              </a:rPr>
              <a:t> et al., 2014, p. 67).</a:t>
            </a:r>
          </a:p>
          <a:p>
            <a:pPr eaLnBrk="1" hangingPunct="1"/>
            <a:endParaRPr lang="en-US" dirty="0">
              <a:latin typeface="Arial" charset="0"/>
              <a:ea typeface="ＭＳ Ｐゴシック" charset="0"/>
              <a:cs typeface="ＭＳ Ｐゴシック" charset="0"/>
            </a:endParaRP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9559976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Second approach:</a:t>
            </a:r>
            <a:br>
              <a:rPr lang="en-US" dirty="0"/>
            </a:br>
            <a:r>
              <a:rPr lang="en-US" dirty="0"/>
              <a:t>Self-explanation training</a:t>
            </a:r>
          </a:p>
        </p:txBody>
      </p:sp>
      <p:sp>
        <p:nvSpPr>
          <p:cNvPr id="16386" name="Rectangle 3"/>
          <p:cNvSpPr>
            <a:spLocks noGrp="1" noChangeArrowheads="1"/>
          </p:cNvSpPr>
          <p:nvPr>
            <p:ph type="body" idx="1"/>
          </p:nvPr>
        </p:nvSpPr>
        <p:spPr/>
        <p:txBody>
          <a:bodyPr/>
          <a:lstStyle/>
          <a:p>
            <a:pPr marL="0" indent="0" eaLnBrk="1" hangingPunct="1">
              <a:buNone/>
            </a:pPr>
            <a:r>
              <a:rPr lang="en-US" dirty="0" err="1">
                <a:latin typeface="Arial" charset="0"/>
                <a:ea typeface="ＭＳ Ｐゴシック" charset="0"/>
                <a:cs typeface="ＭＳ Ｐゴシック" charset="0"/>
              </a:rPr>
              <a:t>Hodds</a:t>
            </a:r>
            <a:r>
              <a:rPr lang="en-US" dirty="0">
                <a:latin typeface="Arial" charset="0"/>
                <a:ea typeface="ＭＳ Ｐゴシック" charset="0"/>
                <a:cs typeface="ＭＳ Ｐゴシック" charset="0"/>
              </a:rPr>
              <a:t> et al (2014) asked students to “self-explain” after reading each line in a proof:</a:t>
            </a:r>
          </a:p>
          <a:p>
            <a:pPr marL="0" indent="0" eaLnBrk="1" hangingPunct="1">
              <a:buNone/>
            </a:pP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A self-explanation is where you ask a question about and attempt to answer after reading a line in the text.</a:t>
            </a:r>
          </a:p>
          <a:p>
            <a:pPr lvl="1" eaLnBrk="1" hangingPunct="1"/>
            <a:r>
              <a:rPr lang="en-US" dirty="0">
                <a:latin typeface="Arial" charset="0"/>
                <a:ea typeface="ＭＳ Ｐゴシック" charset="0"/>
                <a:cs typeface="ＭＳ Ｐゴシック" charset="0"/>
              </a:rPr>
              <a:t>Asking why new lines are true, why an idea was used, or how a statement links to previous knowledge are self-explanations. </a:t>
            </a:r>
            <a:r>
              <a:rPr lang="en-US" dirty="0" err="1">
                <a:latin typeface="Arial" charset="0"/>
                <a:ea typeface="ＭＳ Ｐゴシック" charset="0"/>
                <a:cs typeface="ＭＳ Ｐゴシック" charset="0"/>
              </a:rPr>
              <a:t>Parahprasing</a:t>
            </a:r>
            <a:r>
              <a:rPr lang="en-US" dirty="0">
                <a:latin typeface="Arial" charset="0"/>
                <a:ea typeface="ＭＳ Ｐゴシック" charset="0"/>
                <a:cs typeface="ＭＳ Ｐゴシック" charset="0"/>
              </a:rPr>
              <a:t>, re-wording, or monitoring understanding are not.</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Students who were prompted to self-explain performed better on a proof comprehension test than those who did not, and did better on a retention test. </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endParaRPr lang="en-US" b="1" i="1" dirty="0">
              <a:latin typeface="Arial" charset="0"/>
              <a:ea typeface="ＭＳ Ｐゴシック" charset="0"/>
              <a:cs typeface="ＭＳ Ｐゴシック"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4903182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Second approach:</a:t>
            </a:r>
            <a:br>
              <a:rPr lang="en-US" dirty="0"/>
            </a:br>
            <a:r>
              <a:rPr lang="en-US" dirty="0"/>
              <a:t>The importance of processing</a:t>
            </a:r>
          </a:p>
        </p:txBody>
      </p:sp>
      <p:sp>
        <p:nvSpPr>
          <p:cNvPr id="16386" name="Rectangle 3"/>
          <p:cNvSpPr>
            <a:spLocks noGrp="1" noChangeArrowheads="1"/>
          </p:cNvSpPr>
          <p:nvPr>
            <p:ph type="body" idx="1"/>
          </p:nvPr>
        </p:nvSpPr>
        <p:spPr/>
        <p:txBody>
          <a:bodyPr/>
          <a:lstStyle/>
          <a:p>
            <a:pPr marL="0" indent="0" eaLnBrk="1" hangingPunct="1">
              <a:buNone/>
            </a:pPr>
            <a:r>
              <a:rPr lang="en-US" dirty="0">
                <a:latin typeface="Arial" charset="0"/>
                <a:ea typeface="ＭＳ Ｐゴシック" charset="0"/>
                <a:cs typeface="ＭＳ Ｐゴシック" charset="0"/>
              </a:rPr>
              <a:t>I think the </a:t>
            </a:r>
            <a:r>
              <a:rPr lang="en-US" dirty="0" err="1">
                <a:latin typeface="Arial" charset="0"/>
                <a:ea typeface="ＭＳ Ｐゴシック" charset="0"/>
                <a:cs typeface="ＭＳ Ｐゴシック" charset="0"/>
              </a:rPr>
              <a:t>chan</a:t>
            </a:r>
            <a:r>
              <a:rPr lang="en-US" dirty="0">
                <a:latin typeface="Arial" charset="0"/>
                <a:ea typeface="ＭＳ Ｐゴシック" charset="0"/>
                <a:cs typeface="ＭＳ Ｐゴシック" charset="0"/>
              </a:rPr>
              <a:t> </a:t>
            </a:r>
            <a:r>
              <a:rPr lang="en-US" dirty="0" err="1">
                <a:latin typeface="Arial" charset="0"/>
                <a:ea typeface="ＭＳ Ｐゴシック" charset="0"/>
                <a:cs typeface="ＭＳ Ｐゴシック" charset="0"/>
              </a:rPr>
              <a:t>ges</a:t>
            </a:r>
            <a:r>
              <a:rPr lang="en-US" dirty="0">
                <a:latin typeface="Arial" charset="0"/>
                <a:ea typeface="ＭＳ Ｐゴシック" charset="0"/>
                <a:cs typeface="ＭＳ Ｐゴシック" charset="0"/>
              </a:rPr>
              <a:t> in formatting where researchers saying the inferences they made, and the output of the cognitive activities that they engaged in, and making them explicit to students:</a:t>
            </a:r>
          </a:p>
          <a:p>
            <a:pPr eaLnBrk="1" hangingPunct="1"/>
            <a:r>
              <a:rPr lang="en-US" dirty="0">
                <a:latin typeface="Arial" charset="0"/>
                <a:ea typeface="ＭＳ Ｐゴシック" charset="0"/>
                <a:cs typeface="ＭＳ Ｐゴシック" charset="0"/>
              </a:rPr>
              <a:t>e-proofs filled in all the “hidden” details of a proof, the things a more experienced reader would know.</a:t>
            </a:r>
          </a:p>
          <a:p>
            <a:pPr eaLnBrk="1" hangingPunct="1"/>
            <a:r>
              <a:rPr lang="en-US" dirty="0">
                <a:latin typeface="Arial" charset="0"/>
                <a:ea typeface="ＭＳ Ｐゴシック" charset="0"/>
                <a:cs typeface="ＭＳ Ｐゴシック" charset="0"/>
              </a:rPr>
              <a:t>Generic proofs exemplified arguments, a common means mathematicians use to understand proofs.</a:t>
            </a:r>
          </a:p>
          <a:p>
            <a:pPr eaLnBrk="1" hangingPunct="1"/>
            <a:r>
              <a:rPr lang="en-US" dirty="0">
                <a:latin typeface="Arial" charset="0"/>
                <a:ea typeface="ＭＳ Ｐゴシック" charset="0"/>
                <a:cs typeface="ＭＳ Ｐゴシック" charset="0"/>
              </a:rPr>
              <a:t>Structured proofs organize and modularize proof, which is a good way to make sense of a proof.</a:t>
            </a:r>
          </a:p>
          <a:p>
            <a:pPr marL="0" indent="0" eaLnBrk="1" hangingPunct="1">
              <a:buNone/>
            </a:pPr>
            <a:endParaRPr lang="en-US" dirty="0">
              <a:latin typeface="Arial" charset="0"/>
              <a:ea typeface="ＭＳ Ｐゴシック" charset="0"/>
              <a:cs typeface="ＭＳ Ｐゴシック" charset="0"/>
            </a:endParaRPr>
          </a:p>
          <a:p>
            <a:pPr marL="0" indent="0" eaLnBrk="1" hangingPunct="1">
              <a:buNone/>
            </a:pPr>
            <a:r>
              <a:rPr lang="en-US" dirty="0">
                <a:latin typeface="Arial" charset="0"/>
                <a:ea typeface="ＭＳ Ｐゴシック" charset="0"/>
                <a:cs typeface="ＭＳ Ｐゴシック" charset="0"/>
              </a:rPr>
              <a:t>But what led to the understanding was </a:t>
            </a:r>
            <a:r>
              <a:rPr lang="en-US" i="1" dirty="0">
                <a:latin typeface="Arial" charset="0"/>
                <a:ea typeface="ＭＳ Ｐゴシック" charset="0"/>
                <a:cs typeface="ＭＳ Ｐゴシック" charset="0"/>
              </a:rPr>
              <a:t>making the inferences</a:t>
            </a:r>
            <a:r>
              <a:rPr lang="en-US" dirty="0">
                <a:latin typeface="Arial" charset="0"/>
                <a:ea typeface="ＭＳ Ｐゴシック" charset="0"/>
                <a:cs typeface="ＭＳ Ｐゴシック" charset="0"/>
              </a:rPr>
              <a:t> and </a:t>
            </a:r>
            <a:r>
              <a:rPr lang="en-US" i="1" dirty="0">
                <a:latin typeface="Arial" charset="0"/>
                <a:ea typeface="ＭＳ Ｐゴシック" charset="0"/>
                <a:cs typeface="ＭＳ Ｐゴシック" charset="0"/>
              </a:rPr>
              <a:t>engaging in the activity</a:t>
            </a:r>
            <a:r>
              <a:rPr lang="en-US" dirty="0">
                <a:latin typeface="Arial" charset="0"/>
                <a:ea typeface="ＭＳ Ｐゴシック" charset="0"/>
                <a:cs typeface="ＭＳ Ｐゴシック" charset="0"/>
              </a:rPr>
              <a:t>, not (just) the results</a:t>
            </a: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6029825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Using ITPs to improve understanding</a:t>
            </a:r>
          </a:p>
        </p:txBody>
      </p:sp>
      <p:sp>
        <p:nvSpPr>
          <p:cNvPr id="16386" name="Rectangle 3"/>
          <p:cNvSpPr>
            <a:spLocks noGrp="1" noChangeArrowheads="1"/>
          </p:cNvSpPr>
          <p:nvPr>
            <p:ph type="body" idx="1"/>
          </p:nvPr>
        </p:nvSpPr>
        <p:spPr/>
        <p:txBody>
          <a:bodyPr/>
          <a:lstStyle/>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9868462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Using ITPs to improve understanding</a:t>
            </a:r>
          </a:p>
        </p:txBody>
      </p:sp>
      <p:sp>
        <p:nvSpPr>
          <p:cNvPr id="16386" name="Rectangle 3"/>
          <p:cNvSpPr>
            <a:spLocks noGrp="1" noChangeArrowheads="1"/>
          </p:cNvSpPr>
          <p:nvPr>
            <p:ph type="body" idx="1"/>
          </p:nvPr>
        </p:nvSpPr>
        <p:spPr/>
        <p:txBody>
          <a:bodyPr/>
          <a:lstStyle/>
          <a:p>
            <a:pPr marL="0" indent="0" algn="l" fontAlgn="base">
              <a:buNone/>
            </a:pPr>
            <a:r>
              <a:rPr lang="en-US" sz="1800" b="0" i="0" dirty="0">
                <a:solidFill>
                  <a:srgbClr val="000000"/>
                </a:solidFill>
                <a:effectLst/>
                <a:latin typeface="Calibri" panose="020F0502020204030204" pitchFamily="34" charset="0"/>
              </a:rPr>
              <a:t>Tim,</a:t>
            </a:r>
            <a:endParaRPr lang="en-US" b="0" i="0" dirty="0">
              <a:solidFill>
                <a:srgbClr val="242424"/>
              </a:solidFill>
              <a:effectLst/>
              <a:latin typeface="Segoe UI" panose="020B0502040204020203" pitchFamily="34" charset="0"/>
            </a:endParaRPr>
          </a:p>
          <a:p>
            <a:pPr marL="0" indent="0" algn="l" fontAlgn="base">
              <a:buNone/>
            </a:pPr>
            <a:r>
              <a:rPr lang="en-US" sz="1800" b="0" i="0" dirty="0">
                <a:solidFill>
                  <a:srgbClr val="000000"/>
                </a:solidFill>
                <a:effectLst/>
                <a:latin typeface="Calibri" panose="020F0502020204030204" pitchFamily="34" charset="0"/>
              </a:rPr>
              <a:t>I am teaching a methods course for the first time in 28 hours. I don't know how to do it. Any advice?</a:t>
            </a:r>
            <a:endParaRPr lang="en-US" b="0" i="0" dirty="0">
              <a:solidFill>
                <a:srgbClr val="242424"/>
              </a:solidFill>
              <a:effectLst/>
              <a:latin typeface="Segoe UI" panose="020B0502040204020203" pitchFamily="34" charset="0"/>
            </a:endParaRPr>
          </a:p>
          <a:p>
            <a:pPr marL="0" indent="0" algn="l" fontAlgn="base">
              <a:buNone/>
            </a:pPr>
            <a:r>
              <a:rPr lang="en-US" sz="1800" b="0" i="0" dirty="0">
                <a:solidFill>
                  <a:srgbClr val="000000"/>
                </a:solidFill>
                <a:effectLst/>
                <a:latin typeface="Calibri" panose="020F0502020204030204" pitchFamily="34" charset="0"/>
              </a:rPr>
              <a:t>Keith</a:t>
            </a:r>
            <a:endParaRPr lang="en-US" b="0" i="0" dirty="0">
              <a:solidFill>
                <a:srgbClr val="242424"/>
              </a:solidFill>
              <a:effectLst/>
              <a:latin typeface="Segoe UI" panose="020B0502040204020203" pitchFamily="34" charset="0"/>
            </a:endParaRP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9262171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Using ITPs to improve understanding</a:t>
            </a:r>
          </a:p>
        </p:txBody>
      </p:sp>
      <p:sp>
        <p:nvSpPr>
          <p:cNvPr id="16386" name="Rectangle 3"/>
          <p:cNvSpPr>
            <a:spLocks noGrp="1" noChangeArrowheads="1"/>
          </p:cNvSpPr>
          <p:nvPr>
            <p:ph type="body" idx="1"/>
          </p:nvPr>
        </p:nvSpPr>
        <p:spPr/>
        <p:txBody>
          <a:bodyPr/>
          <a:lstStyle/>
          <a:p>
            <a:pPr marL="0" indent="0" eaLnBrk="1" hangingPunct="1">
              <a:buNone/>
            </a:pPr>
            <a:endParaRPr lang="en-US" i="0" dirty="0">
              <a:solidFill>
                <a:srgbClr val="242424"/>
              </a:solidFill>
              <a:effectLst/>
              <a:latin typeface="Arial" charset="0"/>
              <a:ea typeface="ＭＳ Ｐゴシック" charset="0"/>
            </a:endParaRPr>
          </a:p>
          <a:p>
            <a:pPr marL="0" indent="0" eaLnBrk="1" hangingPunct="1">
              <a:buNone/>
            </a:pPr>
            <a:r>
              <a:rPr lang="en-US" b="0" i="0" dirty="0">
                <a:solidFill>
                  <a:srgbClr val="242424"/>
                </a:solidFill>
                <a:effectLst/>
                <a:latin typeface="Segoe UI" panose="020B0502040204020203" pitchFamily="34" charset="0"/>
              </a:rPr>
              <a:t>Plus, they're really stuck on thinking "what am I </a:t>
            </a:r>
            <a:r>
              <a:rPr lang="en-US" b="0" i="0" dirty="0" err="1">
                <a:solidFill>
                  <a:srgbClr val="242424"/>
                </a:solidFill>
                <a:effectLst/>
                <a:latin typeface="Segoe UI" panose="020B0502040204020203" pitchFamily="34" charset="0"/>
              </a:rPr>
              <a:t>gonna</a:t>
            </a:r>
            <a:r>
              <a:rPr lang="en-US" b="0" i="0" dirty="0">
                <a:solidFill>
                  <a:srgbClr val="242424"/>
                </a:solidFill>
                <a:effectLst/>
                <a:latin typeface="Segoe UI" panose="020B0502040204020203" pitchFamily="34" charset="0"/>
              </a:rPr>
              <a:t> go?" and you need to push them to think, "what are the kids </a:t>
            </a:r>
            <a:r>
              <a:rPr lang="en-US" b="0" i="0" dirty="0" err="1">
                <a:solidFill>
                  <a:srgbClr val="242424"/>
                </a:solidFill>
                <a:effectLst/>
                <a:latin typeface="Segoe UI" panose="020B0502040204020203" pitchFamily="34" charset="0"/>
              </a:rPr>
              <a:t>gonna</a:t>
            </a:r>
            <a:r>
              <a:rPr lang="en-US" b="0" i="0" dirty="0">
                <a:solidFill>
                  <a:srgbClr val="242424"/>
                </a:solidFill>
                <a:effectLst/>
                <a:latin typeface="Segoe UI" panose="020B0502040204020203" pitchFamily="34" charset="0"/>
              </a:rPr>
              <a:t> do?" from both the perspective of the activities the kids will do and what their work shows.  If you can get them to start making that switch and asking better questions, you've been wildly successful.</a:t>
            </a:r>
          </a:p>
          <a:p>
            <a:pPr marL="0" indent="0" eaLnBrk="1" hangingPunct="1">
              <a:buNone/>
            </a:pPr>
            <a:endParaRPr lang="en-US" dirty="0">
              <a:solidFill>
                <a:srgbClr val="242424"/>
              </a:solidFill>
              <a:latin typeface="Segoe UI" panose="020B0502040204020203" pitchFamily="34" charset="0"/>
              <a:ea typeface="ＭＳ Ｐゴシック" charset="0"/>
              <a:cs typeface="ＭＳ Ｐゴシック" charset="0"/>
            </a:endParaRPr>
          </a:p>
          <a:p>
            <a:pPr marL="0" indent="0" eaLnBrk="1" hangingPunct="1">
              <a:buNone/>
            </a:pPr>
            <a:r>
              <a:rPr lang="en-US" dirty="0">
                <a:solidFill>
                  <a:srgbClr val="242424"/>
                </a:solidFill>
                <a:latin typeface="Segoe UI" panose="020B0502040204020203" pitchFamily="34" charset="0"/>
                <a:ea typeface="ＭＳ Ｐゴシック" charset="0"/>
                <a:cs typeface="ＭＳ Ｐゴシック" charset="0"/>
              </a:rPr>
              <a:t>(Tim </a:t>
            </a:r>
            <a:r>
              <a:rPr lang="en-US" dirty="0" err="1">
                <a:solidFill>
                  <a:srgbClr val="242424"/>
                </a:solidFill>
                <a:latin typeface="Segoe UI" panose="020B0502040204020203" pitchFamily="34" charset="0"/>
                <a:ea typeface="ＭＳ Ｐゴシック" charset="0"/>
                <a:cs typeface="ＭＳ Ｐゴシック" charset="0"/>
              </a:rPr>
              <a:t>Fukawa</a:t>
            </a:r>
            <a:r>
              <a:rPr lang="en-US" dirty="0">
                <a:solidFill>
                  <a:srgbClr val="242424"/>
                </a:solidFill>
                <a:latin typeface="Segoe UI" panose="020B0502040204020203" pitchFamily="34" charset="0"/>
                <a:ea typeface="ＭＳ Ｐゴシック" charset="0"/>
                <a:cs typeface="ＭＳ Ｐゴシック" charset="0"/>
              </a:rPr>
              <a:t>-Connelly, personal communication)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7614663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Questions</a:t>
            </a:r>
          </a:p>
        </p:txBody>
      </p:sp>
      <p:sp>
        <p:nvSpPr>
          <p:cNvPr id="16386" name="Rectangle 3"/>
          <p:cNvSpPr>
            <a:spLocks noGrp="1" noChangeArrowheads="1"/>
          </p:cNvSpPr>
          <p:nvPr>
            <p:ph type="body" idx="1"/>
          </p:nvPr>
        </p:nvSpPr>
        <p:spPr/>
        <p:txBody>
          <a:bodyPr/>
          <a:lstStyle/>
          <a:p>
            <a:pPr eaLnBrk="1" hangingPunct="1"/>
            <a:r>
              <a:rPr lang="en-US" dirty="0">
                <a:latin typeface="Arial" charset="0"/>
                <a:ea typeface="ＭＳ Ｐゴシック" charset="0"/>
                <a:cs typeface="ＭＳ Ｐゴシック" charset="0"/>
              </a:rPr>
              <a:t>How will ITPs change the ways that students engage in reading the proofs of others?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Will this kill the need to read the proof closely (since the ITP already tells the student that the proof is correct)?</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Or will this lead students to engage in deeper analysis, like why the definitions are correct, or why the proof was structured the way it is.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Of course, this depends not only on the technology, but how it is used to educate students.</a:t>
            </a:r>
          </a:p>
          <a:p>
            <a:pPr marL="0" indent="0" eaLnBrk="1" hangingPunct="1">
              <a:buNone/>
            </a:pPr>
            <a:endParaRPr lang="en-US" b="1"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21232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Reading proofs and checking proofs for correctness</a:t>
            </a:r>
          </a:p>
        </p:txBody>
      </p:sp>
      <p:sp>
        <p:nvSpPr>
          <p:cNvPr id="16386" name="Rectangle 3"/>
          <p:cNvSpPr>
            <a:spLocks noGrp="1" noChangeArrowheads="1"/>
          </p:cNvSpPr>
          <p:nvPr>
            <p:ph type="body" idx="1"/>
          </p:nvPr>
        </p:nvSpPr>
        <p:spPr/>
        <p:txBody>
          <a:bodyPr/>
          <a:lstStyle/>
          <a:p>
            <a:pPr eaLnBrk="1" hangingPunct="1">
              <a:defRPr/>
            </a:pPr>
            <a:r>
              <a:rPr lang="en-US" dirty="0">
                <a:latin typeface="Arial" charset="0"/>
                <a:ea typeface="ＭＳ Ｐゴシック" charset="0"/>
                <a:cs typeface="ＭＳ Ｐゴシック" charset="0"/>
              </a:rPr>
              <a:t>We present students with proofs, in part, so they can have a good reason to believe that theorems are true. But if they are to obtain legitimate conviction, they need to distinguish good proofs from bad (Selden &amp; Selden, 2003).</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There have been a large number of studies in which undergraduate mathematics students have asked students to check proofs for correctness.</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In each study, the students have performed very poorly, and cannot distinguish correct proofs from invalid arguments (Inglis &amp; </a:t>
            </a:r>
            <a:r>
              <a:rPr lang="en-US" dirty="0" err="1">
                <a:latin typeface="Arial" charset="0"/>
                <a:ea typeface="ＭＳ Ｐゴシック" charset="0"/>
                <a:cs typeface="ＭＳ Ｐゴシック" charset="0"/>
              </a:rPr>
              <a:t>Alcock</a:t>
            </a:r>
            <a:r>
              <a:rPr lang="en-US" dirty="0">
                <a:latin typeface="Arial" charset="0"/>
                <a:ea typeface="ＭＳ Ｐゴシック" charset="0"/>
                <a:cs typeface="ＭＳ Ｐゴシック" charset="0"/>
              </a:rPr>
              <a:t>, 2012; Ko &amp; Knuth, 2013; Selden &amp; Selden, 2003; Weber, 2010).</a:t>
            </a:r>
          </a:p>
        </p:txBody>
      </p:sp>
    </p:spTree>
    <p:extLst>
      <p:ext uri="{BB962C8B-B14F-4D97-AF65-F5344CB8AC3E}">
        <p14:creationId xmlns:p14="http://schemas.microsoft.com/office/powerpoint/2010/main" val="388328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n-US" dirty="0"/>
              <a:t>Reading proofs and checking proofs for correctness</a:t>
            </a:r>
          </a:p>
        </p:txBody>
      </p:sp>
      <p:sp>
        <p:nvSpPr>
          <p:cNvPr id="16386" name="Rectangle 3"/>
          <p:cNvSpPr>
            <a:spLocks noGrp="1" noChangeArrowheads="1"/>
          </p:cNvSpPr>
          <p:nvPr>
            <p:ph type="body" idx="1"/>
          </p:nvPr>
        </p:nvSpPr>
        <p:spPr/>
        <p:txBody>
          <a:bodyPr/>
          <a:lstStyle/>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For any positive integer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if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 then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panose="020B0604020202020204" pitchFamily="34" charset="0"/>
              <a:ea typeface="ＭＳ Ｐゴシック" charset="0"/>
              <a:cs typeface="Arial" panose="020B0604020202020204" pitchFamily="34" charset="0"/>
            </a:endParaRPr>
          </a:p>
          <a:p>
            <a:pPr marL="0" indent="0" eaLnBrk="1" hangingPunct="1">
              <a:buNone/>
              <a:defRPr/>
            </a:pPr>
            <a:r>
              <a:rPr lang="en-US" i="1" dirty="0">
                <a:latin typeface="Arial" panose="020B0604020202020204" pitchFamily="34" charset="0"/>
                <a:ea typeface="ＭＳ Ｐゴシック" charset="0"/>
                <a:cs typeface="Arial" panose="020B0604020202020204" pitchFamily="34" charset="0"/>
              </a:rPr>
              <a:t>Proof</a:t>
            </a:r>
            <a:r>
              <a:rPr lang="en-US" dirty="0">
                <a:latin typeface="Arial" panose="020B0604020202020204" pitchFamily="34" charset="0"/>
                <a:ea typeface="ＭＳ Ｐゴシック" charset="0"/>
                <a:cs typeface="Arial" panose="020B0604020202020204" pitchFamily="34" charset="0"/>
              </a:rPr>
              <a:t>. Assume that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a:t>
            </a:r>
            <a:r>
              <a:rPr lang="en-US" dirty="0">
                <a:latin typeface="Arial" panose="020B0604020202020204" pitchFamily="34" charset="0"/>
                <a:ea typeface="ＭＳ Ｐゴシック" charset="0"/>
                <a:cs typeface="Arial" panose="020B0604020202020204" pitchFamily="34" charset="0"/>
              </a:rPr>
              <a:t>is a positive integer that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That is,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+1)</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+ 6</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+ 1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+2) + 1.</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Assume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even and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Then </a:t>
            </a:r>
            <a:r>
              <a:rPr lang="en-US" i="1" dirty="0">
                <a:latin typeface="Arial" panose="020B0604020202020204" pitchFamily="34" charset="0"/>
                <a:ea typeface="ＭＳ Ｐゴシック" charset="0"/>
                <a:cs typeface="Arial" panose="020B0604020202020204" pitchFamily="34" charset="0"/>
              </a:rPr>
              <a:t>n</a:t>
            </a:r>
            <a:r>
              <a:rPr lang="en-US" i="1" baseline="30000" dirty="0">
                <a:latin typeface="Arial" panose="020B0604020202020204" pitchFamily="34" charset="0"/>
                <a:ea typeface="ＭＳ Ｐゴシック" charset="0"/>
                <a:cs typeface="Arial" panose="020B0604020202020204" pitchFamily="34" charset="0"/>
              </a:rPr>
              <a:t>2</a:t>
            </a:r>
            <a:r>
              <a:rPr lang="en-US" i="1" dirty="0">
                <a:latin typeface="Arial" panose="020B0604020202020204" pitchFamily="34" charset="0"/>
                <a:ea typeface="ＭＳ Ｐゴシック" charset="0"/>
                <a:cs typeface="Arial" panose="020B0604020202020204" pitchFamily="34" charset="0"/>
              </a:rPr>
              <a:t> = </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Therefore,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is a multiple of 3.</a:t>
            </a:r>
          </a:p>
          <a:p>
            <a:pPr marL="0" indent="0" eaLnBrk="1" hangingPunct="1">
              <a:buNone/>
              <a:defRPr/>
            </a:pPr>
            <a:r>
              <a:rPr lang="en-US" dirty="0">
                <a:latin typeface="Arial" panose="020B0604020202020204" pitchFamily="34" charset="0"/>
                <a:ea typeface="ＭＳ Ｐゴシック" charset="0"/>
                <a:cs typeface="Arial" panose="020B0604020202020204" pitchFamily="34" charset="0"/>
              </a:rPr>
              <a:t>If we factor </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=9</a:t>
            </a:r>
            <a:r>
              <a:rPr lang="en-US" i="1" dirty="0">
                <a:latin typeface="Arial" panose="020B0604020202020204" pitchFamily="34" charset="0"/>
                <a:ea typeface="ＭＳ Ｐゴシック" charset="0"/>
                <a:cs typeface="Arial" panose="020B0604020202020204" pitchFamily="34" charset="0"/>
              </a:rPr>
              <a:t>n</a:t>
            </a:r>
            <a:r>
              <a:rPr lang="en-US" baseline="30000" dirty="0">
                <a:latin typeface="Arial" panose="020B0604020202020204" pitchFamily="34" charset="0"/>
                <a:ea typeface="ＭＳ Ｐゴシック" charset="0"/>
                <a:cs typeface="Arial" panose="020B0604020202020204" pitchFamily="34" charset="0"/>
              </a:rPr>
              <a:t>2</a:t>
            </a:r>
            <a:r>
              <a:rPr lang="en-US" dirty="0">
                <a:latin typeface="Arial" panose="020B0604020202020204" pitchFamily="34" charset="0"/>
                <a:ea typeface="ＭＳ Ｐゴシック" charset="0"/>
                <a:cs typeface="Arial" panose="020B0604020202020204" pitchFamily="34" charset="0"/>
              </a:rPr>
              <a:t>, we get (3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)(3</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which means that </a:t>
            </a:r>
            <a:r>
              <a:rPr lang="en-US" i="1" dirty="0">
                <a:latin typeface="Arial" panose="020B0604020202020204" pitchFamily="34" charset="0"/>
                <a:ea typeface="ＭＳ Ｐゴシック" charset="0"/>
                <a:cs typeface="Arial" panose="020B0604020202020204" pitchFamily="34" charset="0"/>
              </a:rPr>
              <a:t>n</a:t>
            </a:r>
            <a:r>
              <a:rPr lang="en-US" dirty="0">
                <a:latin typeface="Arial" panose="020B0604020202020204" pitchFamily="34" charset="0"/>
                <a:ea typeface="ＭＳ Ｐゴシック" charset="0"/>
                <a:cs typeface="Arial" panose="020B0604020202020204" pitchFamily="34" charset="0"/>
              </a:rPr>
              <a:t> is divisible by 3.</a:t>
            </a:r>
          </a:p>
          <a:p>
            <a:pPr marL="0" indent="0" eaLnBrk="1" hangingPunct="1">
              <a:buNone/>
              <a:defRPr/>
            </a:pPr>
            <a:endParaRPr lang="en-US" dirty="0">
              <a:latin typeface="Arial" charset="0"/>
              <a:ea typeface="ＭＳ Ｐゴシック" charset="0"/>
              <a:cs typeface="ＭＳ Ｐゴシック" charset="0"/>
            </a:endParaRPr>
          </a:p>
          <a:p>
            <a:pPr marL="0" indent="0" eaLnBrk="1" hangingPunct="1">
              <a:buNone/>
              <a:defRPr/>
            </a:pPr>
            <a:r>
              <a:rPr lang="en-US" dirty="0">
                <a:latin typeface="Arial" charset="0"/>
                <a:ea typeface="ＭＳ Ｐゴシック" charset="0"/>
                <a:cs typeface="ＭＳ Ｐゴシック" charset="0"/>
              </a:rPr>
              <a:t>Across two studies, </a:t>
            </a:r>
            <a:r>
              <a:rPr lang="en-US" dirty="0">
                <a:solidFill>
                  <a:srgbClr val="FF0000"/>
                </a:solidFill>
                <a:latin typeface="Arial" charset="0"/>
                <a:ea typeface="ＭＳ Ｐゴシック" charset="0"/>
                <a:cs typeface="ＭＳ Ｐゴシック" charset="0"/>
              </a:rPr>
              <a:t>13 out of 26 </a:t>
            </a:r>
            <a:r>
              <a:rPr lang="en-US" dirty="0">
                <a:latin typeface="Arial" charset="0"/>
                <a:ea typeface="ＭＳ Ｐゴシック" charset="0"/>
                <a:cs typeface="ＭＳ Ｐゴシック" charset="0"/>
              </a:rPr>
              <a:t>students found this to be invalid.</a:t>
            </a:r>
          </a:p>
        </p:txBody>
      </p:sp>
    </p:spTree>
    <p:extLst>
      <p:ext uri="{BB962C8B-B14F-4D97-AF65-F5344CB8AC3E}">
        <p14:creationId xmlns:p14="http://schemas.microsoft.com/office/powerpoint/2010/main" val="236320176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pyrus"/>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94046</TotalTime>
  <Words>8761</Words>
  <Application>Microsoft Macintosh PowerPoint</Application>
  <PresentationFormat>On-screen Show (4:3)</PresentationFormat>
  <Paragraphs>926</Paragraphs>
  <Slides>79</Slides>
  <Notes>79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Helvetica</vt:lpstr>
      <vt:lpstr>Papyrus</vt:lpstr>
      <vt:lpstr>Segoe UI</vt:lpstr>
      <vt:lpstr>Blank Presentation</vt:lpstr>
      <vt:lpstr>How are proofs read, checked, and understood?</vt:lpstr>
      <vt:lpstr>Plan for today</vt:lpstr>
      <vt:lpstr>Plan for today</vt:lpstr>
      <vt:lpstr>PowerPoint Presentation</vt:lpstr>
      <vt:lpstr>PowerPoint Presentation</vt:lpstr>
      <vt:lpstr>PowerPoint Presentation</vt:lpstr>
      <vt:lpstr>Reading proofs and checking proofs for correctness</vt:lpstr>
      <vt:lpstr>Reading proofs and checking proofs for correctness</vt:lpstr>
      <vt:lpstr>Reading proofs and checking proofs for correctness</vt:lpstr>
      <vt:lpstr>Reading proofs and checking proofs for correctness</vt:lpstr>
      <vt:lpstr>What do mathematicians do when they check proofs for correctness?</vt:lpstr>
      <vt:lpstr>An interesting case</vt:lpstr>
      <vt:lpstr>An interesting case</vt:lpstr>
      <vt:lpstr>What did mathematicians do?</vt:lpstr>
      <vt:lpstr>What did mathematicians do? Line-by-line check</vt:lpstr>
      <vt:lpstr>What did mathematicians do? Line-by-line check</vt:lpstr>
      <vt:lpstr>What did mathematicians do? Line-by-line check</vt:lpstr>
      <vt:lpstr>What did mathematicians do? Line-by-line check</vt:lpstr>
      <vt:lpstr>What did mathematicians do? Line-by-line check</vt:lpstr>
      <vt:lpstr>What did mathematicians do? Line-by-line check</vt:lpstr>
      <vt:lpstr>What did mathematicians do? Line-by-line check</vt:lpstr>
      <vt:lpstr>What did mathematicians do? Line-by-line check</vt:lpstr>
      <vt:lpstr>Differences between mathematicians and students</vt:lpstr>
      <vt:lpstr>Differences between mathematicians and students</vt:lpstr>
      <vt:lpstr>Differences between mathematicians and students</vt:lpstr>
      <vt:lpstr>PowerPoint Presentation</vt:lpstr>
      <vt:lpstr>Questions</vt:lpstr>
      <vt:lpstr>Accounting for the previous data in terms of beliefs about proving</vt:lpstr>
      <vt:lpstr>Accounting for the previous data in terms of beliefs about proving</vt:lpstr>
      <vt:lpstr>Why do mathematicians check proofs with examples?</vt:lpstr>
      <vt:lpstr>Are mathematicians checking for correctness?</vt:lpstr>
      <vt:lpstr>Are mathematicians checking for correctness?</vt:lpstr>
      <vt:lpstr>Are mathematicians checking for correctness?</vt:lpstr>
      <vt:lpstr>Are mathematicians checking for correctness?</vt:lpstr>
      <vt:lpstr>Do mathematicians trust published results?</vt:lpstr>
      <vt:lpstr>Do mathematicians trust published results?</vt:lpstr>
      <vt:lpstr>How do students and mathematicians beliefs differ?</vt:lpstr>
      <vt:lpstr>How do students and mathematicians beliefs differ?</vt:lpstr>
      <vt:lpstr>How do students and mathematicians beliefs differ?</vt:lpstr>
      <vt:lpstr>How do students and mathematicians beliefs differ?</vt:lpstr>
      <vt:lpstr>How do students and mathematicians beliefs differ?</vt:lpstr>
      <vt:lpstr>Questions?</vt:lpstr>
      <vt:lpstr>What does it mean to understand a proof? And how can we help students understand?</vt:lpstr>
      <vt:lpstr>PowerPoint Presentation</vt:lpstr>
      <vt:lpstr>PowerPoint Presentation</vt:lpstr>
      <vt:lpstr>Proof comprehension tests: Motivation</vt:lpstr>
      <vt:lpstr>Assessing proof comprehension: A model</vt:lpstr>
      <vt:lpstr>Assessing proof comprehension: A model</vt:lpstr>
      <vt:lpstr>Designing proof comprehension tests: Motivation</vt:lpstr>
      <vt:lpstr>What (do we think) makes a good test?</vt:lpstr>
      <vt:lpstr>Our process of test generation</vt:lpstr>
      <vt:lpstr>Our process of test generation</vt:lpstr>
      <vt:lpstr>Our process of test generation</vt:lpstr>
      <vt:lpstr>Our process of test generation</vt:lpstr>
      <vt:lpstr>Our process of test generation</vt:lpstr>
      <vt:lpstr>What can our tests teach us about students’ proof comprehension?</vt:lpstr>
      <vt:lpstr>What can our tests teach us about students’ proof comprehension?</vt:lpstr>
      <vt:lpstr>What can our tests teach us about students’ proof comprehension?</vt:lpstr>
      <vt:lpstr>What can our tests teach us about students’ proof comprehension?</vt:lpstr>
      <vt:lpstr>What can our tests teach us about students’ proof comprehension?</vt:lpstr>
      <vt:lpstr>What can our tests teach us about students’ proof comprehension?</vt:lpstr>
      <vt:lpstr>What can our tests teach us about students’ proof comprehension?</vt:lpstr>
      <vt:lpstr>Summary</vt:lpstr>
      <vt:lpstr>Questions</vt:lpstr>
      <vt:lpstr>How can we increase students’ understanding of proofs?</vt:lpstr>
      <vt:lpstr>How can we increase understanding of proofs: Two approaches</vt:lpstr>
      <vt:lpstr>First approach: e-proofs</vt:lpstr>
      <vt:lpstr>First approach: Generic proofs</vt:lpstr>
      <vt:lpstr>First approach: Generic proofs</vt:lpstr>
      <vt:lpstr>First approach: Generic proofs</vt:lpstr>
      <vt:lpstr>First approach: Structured proofs</vt:lpstr>
      <vt:lpstr>First approach: Improving lectures</vt:lpstr>
      <vt:lpstr>First approach: </vt:lpstr>
      <vt:lpstr>Second approach: Self-explanation training</vt:lpstr>
      <vt:lpstr>Second approach: The importance of processing</vt:lpstr>
      <vt:lpstr>Using ITPs to improve understanding</vt:lpstr>
      <vt:lpstr>Using ITPs to improve understanding</vt:lpstr>
      <vt:lpstr>Using ITPs to improve understanding</vt:lpstr>
      <vt:lpstr>Questions</vt:lpstr>
    </vt:vector>
  </TitlesOfParts>
  <Company>Matthew Inglis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Paradigms for the Teaching and Learning of Proof</dc:title>
  <dc:creator>Matthew Inglis</dc:creator>
  <cp:lastModifiedBy>Keith Weber</cp:lastModifiedBy>
  <cp:revision>665</cp:revision>
  <dcterms:created xsi:type="dcterms:W3CDTF">2007-10-04T03:22:50Z</dcterms:created>
  <dcterms:modified xsi:type="dcterms:W3CDTF">2023-06-23T09:15:00Z</dcterms:modified>
</cp:coreProperties>
</file>