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4"/>
  </p:notesMasterIdLst>
  <p:sldIdLst>
    <p:sldId id="341" r:id="rId2"/>
    <p:sldId id="401" r:id="rId3"/>
    <p:sldId id="915" r:id="rId4"/>
    <p:sldId id="863" r:id="rId5"/>
    <p:sldId id="864" r:id="rId6"/>
    <p:sldId id="865" r:id="rId7"/>
    <p:sldId id="867" r:id="rId8"/>
    <p:sldId id="868" r:id="rId9"/>
    <p:sldId id="870" r:id="rId10"/>
    <p:sldId id="879" r:id="rId11"/>
    <p:sldId id="880" r:id="rId12"/>
    <p:sldId id="552" r:id="rId13"/>
    <p:sldId id="881" r:id="rId14"/>
    <p:sldId id="882" r:id="rId15"/>
    <p:sldId id="916" r:id="rId16"/>
    <p:sldId id="919" r:id="rId17"/>
    <p:sldId id="862" r:id="rId18"/>
    <p:sldId id="568" r:id="rId19"/>
    <p:sldId id="569" r:id="rId20"/>
    <p:sldId id="871" r:id="rId21"/>
    <p:sldId id="570" r:id="rId22"/>
    <p:sldId id="571" r:id="rId23"/>
    <p:sldId id="572" r:id="rId24"/>
    <p:sldId id="573" r:id="rId25"/>
    <p:sldId id="920" r:id="rId26"/>
    <p:sldId id="847" r:id="rId27"/>
    <p:sldId id="917" r:id="rId28"/>
    <p:sldId id="803" r:id="rId29"/>
    <p:sldId id="804" r:id="rId30"/>
    <p:sldId id="805" r:id="rId31"/>
    <p:sldId id="848" r:id="rId32"/>
    <p:sldId id="872" r:id="rId33"/>
    <p:sldId id="873" r:id="rId34"/>
    <p:sldId id="806" r:id="rId35"/>
    <p:sldId id="849" r:id="rId36"/>
    <p:sldId id="807" r:id="rId37"/>
    <p:sldId id="874" r:id="rId38"/>
    <p:sldId id="850" r:id="rId39"/>
    <p:sldId id="875" r:id="rId40"/>
    <p:sldId id="918" r:id="rId41"/>
    <p:sldId id="851" r:id="rId42"/>
    <p:sldId id="876" r:id="rId43"/>
    <p:sldId id="852" r:id="rId44"/>
    <p:sldId id="853" r:id="rId45"/>
    <p:sldId id="883" r:id="rId46"/>
    <p:sldId id="505" r:id="rId47"/>
    <p:sldId id="555" r:id="rId48"/>
    <p:sldId id="877" r:id="rId49"/>
    <p:sldId id="556" r:id="rId50"/>
    <p:sldId id="558" r:id="rId51"/>
    <p:sldId id="559" r:id="rId52"/>
    <p:sldId id="554" r:id="rId53"/>
    <p:sldId id="560" r:id="rId54"/>
    <p:sldId id="432" r:id="rId55"/>
    <p:sldId id="433" r:id="rId56"/>
    <p:sldId id="486" r:id="rId57"/>
    <p:sldId id="561" r:id="rId58"/>
    <p:sldId id="562" r:id="rId59"/>
    <p:sldId id="563" r:id="rId60"/>
    <p:sldId id="476" r:id="rId61"/>
    <p:sldId id="448" r:id="rId62"/>
    <p:sldId id="451" r:id="rId63"/>
    <p:sldId id="452" r:id="rId64"/>
    <p:sldId id="541" r:id="rId65"/>
    <p:sldId id="542" r:id="rId66"/>
    <p:sldId id="544" r:id="rId67"/>
    <p:sldId id="564" r:id="rId68"/>
    <p:sldId id="565" r:id="rId69"/>
    <p:sldId id="545" r:id="rId70"/>
    <p:sldId id="491" r:id="rId71"/>
    <p:sldId id="566" r:id="rId72"/>
    <p:sldId id="484" r:id="rId7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14"/>
    <a:srgbClr val="FD5D42"/>
    <a:srgbClr val="26AC96"/>
    <a:srgbClr val="FD2B34"/>
    <a:srgbClr val="D83BCA"/>
    <a:srgbClr val="7B1C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2993" autoAdjust="0"/>
  </p:normalViewPr>
  <p:slideViewPr>
    <p:cSldViewPr>
      <p:cViewPr varScale="1">
        <p:scale>
          <a:sx n="119" d="100"/>
          <a:sy n="119" d="100"/>
        </p:scale>
        <p:origin x="198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85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950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9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4950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951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951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pPr>
              <a:defRPr/>
            </a:pPr>
            <a:fld id="{3111C772-CA9A-E046-82A2-B6EDAC5D4F24}" type="slidenum">
              <a:rPr lang="en-US"/>
              <a:pPr>
                <a:defRPr/>
              </a:pPr>
              <a:t>‹#›</a:t>
            </a:fld>
            <a:endParaRPr lang="en-US"/>
          </a:p>
        </p:txBody>
      </p:sp>
    </p:spTree>
    <p:extLst>
      <p:ext uri="{BB962C8B-B14F-4D97-AF65-F5344CB8AC3E}">
        <p14:creationId xmlns:p14="http://schemas.microsoft.com/office/powerpoint/2010/main" val="319824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A2CC6EC-4F15-494B-8F29-30374FD6CD4B}" type="slidenum">
              <a:rPr lang="en-US"/>
              <a:pPr>
                <a:defRPr/>
              </a:pPr>
              <a:t>1</a:t>
            </a:fld>
            <a:endParaRPr lang="en-US"/>
          </a:p>
        </p:txBody>
      </p:sp>
      <p:sp>
        <p:nvSpPr>
          <p:cNvPr id="150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0531"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10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6243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11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3215761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12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142048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13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718182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14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645041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15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01708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16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176493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17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517826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4290124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883475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644774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4400271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833393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297959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327292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333284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D46E139-CEE4-F949-8FE0-35D607A99524}"/>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5A9B394-ED18-8645-A865-8818DC643116}" type="slidenum">
              <a:rPr lang="en-US" altLang="en-US" sz="1200"/>
              <a:pPr/>
              <a:t>26</a:t>
            </a:fld>
            <a:endParaRPr lang="en-US" altLang="en-US" sz="1200"/>
          </a:p>
        </p:txBody>
      </p:sp>
      <p:sp>
        <p:nvSpPr>
          <p:cNvPr id="322562" name="Rectangle 2">
            <a:extLst>
              <a:ext uri="{FF2B5EF4-FFF2-40B4-BE49-F238E27FC236}">
                <a16:creationId xmlns:a16="http://schemas.microsoft.com/office/drawing/2014/main" id="{EE2161AA-F53D-EF40-B09A-4AA0417EDEAB}"/>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a:extLst>
              <a:ext uri="{FF2B5EF4-FFF2-40B4-BE49-F238E27FC236}">
                <a16:creationId xmlns:a16="http://schemas.microsoft.com/office/drawing/2014/main" id="{4CA187D6-F1B6-AD4E-BD47-6DE1C46FEB4C}"/>
              </a:ext>
            </a:extLst>
          </p:cNvPr>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13611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1402A5-FC87-014E-AF6F-DECB3E047E61}"/>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3BB86C9-A4CB-9648-8832-CC76796EA9F6}" type="slidenum">
              <a:rPr lang="en-US" altLang="en-US" sz="1200"/>
              <a:pPr/>
              <a:t>28</a:t>
            </a:fld>
            <a:endParaRPr lang="en-US" altLang="en-US" sz="1200"/>
          </a:p>
        </p:txBody>
      </p:sp>
      <p:sp>
        <p:nvSpPr>
          <p:cNvPr id="322562" name="Rectangle 2">
            <a:extLst>
              <a:ext uri="{FF2B5EF4-FFF2-40B4-BE49-F238E27FC236}">
                <a16:creationId xmlns:a16="http://schemas.microsoft.com/office/drawing/2014/main" id="{0EB50C70-AFBD-7F4C-A77A-1ED86FC8B11A}"/>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a:extLst>
              <a:ext uri="{FF2B5EF4-FFF2-40B4-BE49-F238E27FC236}">
                <a16:creationId xmlns:a16="http://schemas.microsoft.com/office/drawing/2014/main" id="{481E5E5B-6F25-1440-9738-8D43A7B35387}"/>
              </a:ext>
            </a:extLst>
          </p:cNvPr>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103049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A8F60A3-0752-934B-B5F7-EFBF05B9E69B}"/>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5F7109C-89F2-EF41-B82B-5B9F49C31424}" type="slidenum">
              <a:rPr lang="en-US" altLang="en-US" sz="1200"/>
              <a:pPr/>
              <a:t>29</a:t>
            </a:fld>
            <a:endParaRPr lang="en-US" altLang="en-US" sz="1200"/>
          </a:p>
        </p:txBody>
      </p:sp>
      <p:sp>
        <p:nvSpPr>
          <p:cNvPr id="322562" name="Rectangle 2">
            <a:extLst>
              <a:ext uri="{FF2B5EF4-FFF2-40B4-BE49-F238E27FC236}">
                <a16:creationId xmlns:a16="http://schemas.microsoft.com/office/drawing/2014/main" id="{C5F1B96B-2ECD-2C4D-90C5-A82A8C9E36AB}"/>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a:extLst>
              <a:ext uri="{FF2B5EF4-FFF2-40B4-BE49-F238E27FC236}">
                <a16:creationId xmlns:a16="http://schemas.microsoft.com/office/drawing/2014/main" id="{C084E9BF-762E-364A-AB7B-3AD01BC79764}"/>
              </a:ext>
            </a:extLst>
          </p:cNvPr>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3034103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D10D3DA-B98A-7E47-B4E8-8ABE5084976E}"/>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F0ACDB1-A957-9E4D-BDEB-F5C4F7E80A65}" type="slidenum">
              <a:rPr lang="en-US" altLang="en-US" sz="1200"/>
              <a:pPr/>
              <a:t>30</a:t>
            </a:fld>
            <a:endParaRPr lang="en-US" altLang="en-US" sz="1200"/>
          </a:p>
        </p:txBody>
      </p:sp>
      <p:sp>
        <p:nvSpPr>
          <p:cNvPr id="322562" name="Rectangle 2">
            <a:extLst>
              <a:ext uri="{FF2B5EF4-FFF2-40B4-BE49-F238E27FC236}">
                <a16:creationId xmlns:a16="http://schemas.microsoft.com/office/drawing/2014/main" id="{7E936027-2CAF-494D-9CBC-3BCF36341711}"/>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a:extLst>
              <a:ext uri="{FF2B5EF4-FFF2-40B4-BE49-F238E27FC236}">
                <a16:creationId xmlns:a16="http://schemas.microsoft.com/office/drawing/2014/main" id="{CB22A053-D063-A34C-A510-87BA4ED6213D}"/>
              </a:ext>
            </a:extLst>
          </p:cNvPr>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409600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9403342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31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36181420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32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7751610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33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35068924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2B0731A-C1D3-C74F-80C3-46370CE9BCC8}"/>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1E3815A-B0D6-404D-8201-A1C95BCF02AA}" type="slidenum">
              <a:rPr lang="en-US" altLang="en-US" sz="1200"/>
              <a:pPr/>
              <a:t>34</a:t>
            </a:fld>
            <a:endParaRPr lang="en-US" altLang="en-US" sz="1200"/>
          </a:p>
        </p:txBody>
      </p:sp>
      <p:sp>
        <p:nvSpPr>
          <p:cNvPr id="322562" name="Rectangle 2">
            <a:extLst>
              <a:ext uri="{FF2B5EF4-FFF2-40B4-BE49-F238E27FC236}">
                <a16:creationId xmlns:a16="http://schemas.microsoft.com/office/drawing/2014/main" id="{10021514-3A42-0045-862A-5AD870D73432}"/>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a:extLst>
              <a:ext uri="{FF2B5EF4-FFF2-40B4-BE49-F238E27FC236}">
                <a16:creationId xmlns:a16="http://schemas.microsoft.com/office/drawing/2014/main" id="{720ECCC3-7CF8-D348-9452-5331EAA25D76}"/>
              </a:ext>
            </a:extLst>
          </p:cNvPr>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9474492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35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9129279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2281C57-9A2A-7C42-B8EC-FBC591C95EA2}"/>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F4F8F62-3840-D94A-94A2-8290F822FEED}" type="slidenum">
              <a:rPr lang="en-US" altLang="en-US" sz="1200"/>
              <a:pPr/>
              <a:t>36</a:t>
            </a:fld>
            <a:endParaRPr lang="en-US" altLang="en-US" sz="1200"/>
          </a:p>
        </p:txBody>
      </p:sp>
      <p:sp>
        <p:nvSpPr>
          <p:cNvPr id="322562" name="Rectangle 2">
            <a:extLst>
              <a:ext uri="{FF2B5EF4-FFF2-40B4-BE49-F238E27FC236}">
                <a16:creationId xmlns:a16="http://schemas.microsoft.com/office/drawing/2014/main" id="{0444D2D4-0AC2-6944-BE56-75DBB266A39E}"/>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a:extLst>
              <a:ext uri="{FF2B5EF4-FFF2-40B4-BE49-F238E27FC236}">
                <a16:creationId xmlns:a16="http://schemas.microsoft.com/office/drawing/2014/main" id="{4CF4FF34-6E69-C146-8FD8-6BCE4BD4E6DD}"/>
              </a:ext>
            </a:extLst>
          </p:cNvPr>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2247582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37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40268347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38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3106277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39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3751663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40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019854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3222040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41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8002212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42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33102637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43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1587038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44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35364671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AE14A-51B1-E343-8FB2-B89D848A0522}" type="slidenum">
              <a:rPr lang="en-US"/>
              <a:pPr>
                <a:defRPr/>
              </a:pPr>
              <a:t>45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9152245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47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3908215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48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5320161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49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2469595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803280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5725789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4027934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08156894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68834737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2337810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71374543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9356614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60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412993598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61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62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63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64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65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66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67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85774219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68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347511076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69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56837745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70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29525346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D89CB7-7D64-DF41-8DC5-2C8BCF6762B4}" type="slidenum">
              <a:rPr lang="en-US"/>
              <a:pPr>
                <a:defRPr/>
              </a:pPr>
              <a:t>71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370574053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72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341957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282BD0-9AE8-1E4D-ADD0-1C9D95B73E12}" type="slidenum">
              <a:rPr lang="en-US"/>
              <a:pPr>
                <a:defRPr/>
              </a:pPr>
              <a:t>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296483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AD8BCE-92B1-2247-87FD-AA32D83D89BF}" type="slidenum">
              <a:rPr lang="en-US"/>
              <a:pPr>
                <a:defRPr/>
              </a:pPr>
              <a:t>‹#›</a:t>
            </a:fld>
            <a:endParaRPr lang="en-US"/>
          </a:p>
        </p:txBody>
      </p:sp>
    </p:spTree>
    <p:extLst>
      <p:ext uri="{BB962C8B-B14F-4D97-AF65-F5344CB8AC3E}">
        <p14:creationId xmlns:p14="http://schemas.microsoft.com/office/powerpoint/2010/main" val="1925136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0480F0-3DE1-FD4C-A0E1-B61BCB834147}" type="slidenum">
              <a:rPr lang="en-US"/>
              <a:pPr>
                <a:defRPr/>
              </a:pPr>
              <a:t>‹#›</a:t>
            </a:fld>
            <a:endParaRPr lang="en-US"/>
          </a:p>
        </p:txBody>
      </p:sp>
    </p:spTree>
    <p:extLst>
      <p:ext uri="{BB962C8B-B14F-4D97-AF65-F5344CB8AC3E}">
        <p14:creationId xmlns:p14="http://schemas.microsoft.com/office/powerpoint/2010/main" val="2287219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BDC0B1-2853-B143-A187-F729A65A0A61}" type="slidenum">
              <a:rPr lang="en-US"/>
              <a:pPr>
                <a:defRPr/>
              </a:pPr>
              <a:t>‹#›</a:t>
            </a:fld>
            <a:endParaRPr lang="en-US"/>
          </a:p>
        </p:txBody>
      </p:sp>
    </p:spTree>
    <p:extLst>
      <p:ext uri="{BB962C8B-B14F-4D97-AF65-F5344CB8AC3E}">
        <p14:creationId xmlns:p14="http://schemas.microsoft.com/office/powerpoint/2010/main" val="37216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6586A6-7090-CE4C-9B08-92A63A38B0AF}" type="slidenum">
              <a:rPr lang="en-US"/>
              <a:pPr>
                <a:defRPr/>
              </a:pPr>
              <a:t>‹#›</a:t>
            </a:fld>
            <a:endParaRPr lang="en-US"/>
          </a:p>
        </p:txBody>
      </p:sp>
    </p:spTree>
    <p:extLst>
      <p:ext uri="{BB962C8B-B14F-4D97-AF65-F5344CB8AC3E}">
        <p14:creationId xmlns:p14="http://schemas.microsoft.com/office/powerpoint/2010/main" val="279587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0CC25C-C44F-D241-9EC5-E01AF6699BF7}" type="slidenum">
              <a:rPr lang="en-US"/>
              <a:pPr>
                <a:defRPr/>
              </a:pPr>
              <a:t>‹#›</a:t>
            </a:fld>
            <a:endParaRPr lang="en-US"/>
          </a:p>
        </p:txBody>
      </p:sp>
    </p:spTree>
    <p:extLst>
      <p:ext uri="{BB962C8B-B14F-4D97-AF65-F5344CB8AC3E}">
        <p14:creationId xmlns:p14="http://schemas.microsoft.com/office/powerpoint/2010/main" val="205241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ADBA0E-C00D-E945-BF54-0E5148E12ED9}" type="slidenum">
              <a:rPr lang="en-US"/>
              <a:pPr>
                <a:defRPr/>
              </a:pPr>
              <a:t>‹#›</a:t>
            </a:fld>
            <a:endParaRPr lang="en-US"/>
          </a:p>
        </p:txBody>
      </p:sp>
    </p:spTree>
    <p:extLst>
      <p:ext uri="{BB962C8B-B14F-4D97-AF65-F5344CB8AC3E}">
        <p14:creationId xmlns:p14="http://schemas.microsoft.com/office/powerpoint/2010/main" val="334742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121C44-39FF-0F4B-8E74-2972AD5CE22C}" type="slidenum">
              <a:rPr lang="en-US"/>
              <a:pPr>
                <a:defRPr/>
              </a:pPr>
              <a:t>‹#›</a:t>
            </a:fld>
            <a:endParaRPr lang="en-US"/>
          </a:p>
        </p:txBody>
      </p:sp>
    </p:spTree>
    <p:extLst>
      <p:ext uri="{BB962C8B-B14F-4D97-AF65-F5344CB8AC3E}">
        <p14:creationId xmlns:p14="http://schemas.microsoft.com/office/powerpoint/2010/main" val="2640141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781477B-D6B3-DE45-8DA2-2B131858624A}" type="slidenum">
              <a:rPr lang="en-US"/>
              <a:pPr>
                <a:defRPr/>
              </a:pPr>
              <a:t>‹#›</a:t>
            </a:fld>
            <a:endParaRPr lang="en-US"/>
          </a:p>
        </p:txBody>
      </p:sp>
    </p:spTree>
    <p:extLst>
      <p:ext uri="{BB962C8B-B14F-4D97-AF65-F5344CB8AC3E}">
        <p14:creationId xmlns:p14="http://schemas.microsoft.com/office/powerpoint/2010/main" val="365637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DE2F9A-0E89-8347-A149-A928F07E27EB}" type="slidenum">
              <a:rPr lang="en-US"/>
              <a:pPr>
                <a:defRPr/>
              </a:pPr>
              <a:t>‹#›</a:t>
            </a:fld>
            <a:endParaRPr lang="en-US"/>
          </a:p>
        </p:txBody>
      </p:sp>
    </p:spTree>
    <p:extLst>
      <p:ext uri="{BB962C8B-B14F-4D97-AF65-F5344CB8AC3E}">
        <p14:creationId xmlns:p14="http://schemas.microsoft.com/office/powerpoint/2010/main" val="425761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26216C-0459-2248-8CCD-1B671AB118F1}" type="slidenum">
              <a:rPr lang="en-US"/>
              <a:pPr>
                <a:defRPr/>
              </a:pPr>
              <a:t>‹#›</a:t>
            </a:fld>
            <a:endParaRPr lang="en-US"/>
          </a:p>
        </p:txBody>
      </p:sp>
    </p:spTree>
    <p:extLst>
      <p:ext uri="{BB962C8B-B14F-4D97-AF65-F5344CB8AC3E}">
        <p14:creationId xmlns:p14="http://schemas.microsoft.com/office/powerpoint/2010/main" val="1501757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CA1DE6-1516-3E43-8467-A8474869A31D}" type="slidenum">
              <a:rPr lang="en-US"/>
              <a:pPr>
                <a:defRPr/>
              </a:pPr>
              <a:t>‹#›</a:t>
            </a:fld>
            <a:endParaRPr lang="en-US"/>
          </a:p>
        </p:txBody>
      </p:sp>
    </p:spTree>
    <p:extLst>
      <p:ext uri="{BB962C8B-B14F-4D97-AF65-F5344CB8AC3E}">
        <p14:creationId xmlns:p14="http://schemas.microsoft.com/office/powerpoint/2010/main" val="637746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pPr>
              <a:defRPr/>
            </a:pPr>
            <a:fld id="{19E6B66F-03ED-6E4C-94B8-19F65651E8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mj-lt"/>
          <a:ea typeface="+mj-ea"/>
          <a:cs typeface="+mj-cs"/>
        </a:defRPr>
      </a:lvl1pPr>
      <a:lvl2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2pPr>
      <a:lvl3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3pPr>
      <a:lvl4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4pPr>
      <a:lvl5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5pPr>
      <a:lvl6pPr marL="4572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6pPr>
      <a:lvl7pPr marL="9144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7pPr>
      <a:lvl8pPr marL="13716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8pPr>
      <a:lvl9pPr marL="18288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defRPr/>
            </a:pPr>
            <a:r>
              <a:rPr lang="en-US" dirty="0"/>
              <a:t>Students’ epistemology on proof:</a:t>
            </a:r>
            <a:br>
              <a:rPr lang="en-US" dirty="0"/>
            </a:br>
            <a:r>
              <a:rPr lang="en-US" dirty="0"/>
              <a:t>What do we want students to believe and how should we measure it?</a:t>
            </a:r>
          </a:p>
        </p:txBody>
      </p:sp>
      <p:sp>
        <p:nvSpPr>
          <p:cNvPr id="14338" name="Rectangle 3"/>
          <p:cNvSpPr>
            <a:spLocks noGrp="1" noChangeArrowheads="1"/>
          </p:cNvSpPr>
          <p:nvPr>
            <p:ph type="subTitle" idx="1"/>
          </p:nvPr>
        </p:nvSpPr>
        <p:spPr/>
        <p:txBody>
          <a:bodyPr/>
          <a:lstStyle/>
          <a:p>
            <a:pPr eaLnBrk="1" hangingPunct="1"/>
            <a:endParaRPr lang="en-US" dirty="0">
              <a:latin typeface="Arial" charset="0"/>
              <a:ea typeface="ＭＳ Ｐゴシック" charset="0"/>
              <a:cs typeface="ＭＳ Ｐゴシック" charset="0"/>
            </a:endParaRPr>
          </a:p>
          <a:p>
            <a:pPr eaLnBrk="1" hangingPunct="1"/>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Keith Weber</a:t>
            </a:r>
          </a:p>
          <a:p>
            <a:pPr eaLnBrk="1" hangingPunct="1"/>
            <a:r>
              <a:rPr lang="en-US" dirty="0">
                <a:latin typeface="Arial" charset="0"/>
                <a:ea typeface="ＭＳ Ｐゴシック" charset="0"/>
                <a:cs typeface="ＭＳ Ｐゴシック" charset="0"/>
              </a:rPr>
              <a:t>Rutgers University</a:t>
            </a:r>
          </a:p>
        </p:txBody>
      </p:sp>
    </p:spTree>
    <p:extLst>
      <p:ext uri="{BB962C8B-B14F-4D97-AF65-F5344CB8AC3E}">
        <p14:creationId xmlns:p14="http://schemas.microsoft.com/office/powerpoint/2010/main" val="2930781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24578" name="Rectangle 3"/>
          <p:cNvSpPr>
            <a:spLocks noGrp="1" noChangeArrowheads="1"/>
          </p:cNvSpPr>
          <p:nvPr>
            <p:ph type="body" idx="1"/>
          </p:nvPr>
        </p:nvSpPr>
        <p:spPr>
          <a:xfrm>
            <a:off x="685800" y="1905000"/>
            <a:ext cx="8001000" cy="4876800"/>
          </a:xfrm>
        </p:spPr>
        <p:txBody>
          <a:bodyPr/>
          <a:lstStyle/>
          <a:p>
            <a:pPr marL="0" indent="0" eaLnBrk="1" hangingPunct="1">
              <a:buNone/>
            </a:pPr>
            <a:endParaRPr lang="en-US" dirty="0">
              <a:latin typeface="Arial" charset="0"/>
              <a:ea typeface="ＭＳ Ｐゴシック" charset="0"/>
              <a:cs typeface="ＭＳ Ｐゴシック" charset="0"/>
            </a:endParaRPr>
          </a:p>
        </p:txBody>
      </p:sp>
      <p:graphicFrame>
        <p:nvGraphicFramePr>
          <p:cNvPr id="2" name="Table 4">
            <a:extLst>
              <a:ext uri="{FF2B5EF4-FFF2-40B4-BE49-F238E27FC236}">
                <a16:creationId xmlns:a16="http://schemas.microsoft.com/office/drawing/2014/main" id="{1DB2E0FD-4490-8245-E8A0-74E3C375F893}"/>
              </a:ext>
            </a:extLst>
          </p:cNvPr>
          <p:cNvGraphicFramePr>
            <a:graphicFrameLocks/>
          </p:cNvGraphicFramePr>
          <p:nvPr/>
        </p:nvGraphicFramePr>
        <p:xfrm>
          <a:off x="14344" y="113852"/>
          <a:ext cx="8824856" cy="6496454"/>
        </p:xfrm>
        <a:graphic>
          <a:graphicData uri="http://schemas.openxmlformats.org/drawingml/2006/table">
            <a:tbl>
              <a:tblPr firstRow="1" bandRow="1">
                <a:tableStyleId>{93296810-A885-4BE3-A3E7-6D5BEEA58F35}</a:tableStyleId>
              </a:tblPr>
              <a:tblGrid>
                <a:gridCol w="4412428">
                  <a:extLst>
                    <a:ext uri="{9D8B030D-6E8A-4147-A177-3AD203B41FA5}">
                      <a16:colId xmlns:a16="http://schemas.microsoft.com/office/drawing/2014/main" val="2596192603"/>
                    </a:ext>
                  </a:extLst>
                </a:gridCol>
                <a:gridCol w="4412428">
                  <a:extLst>
                    <a:ext uri="{9D8B030D-6E8A-4147-A177-3AD203B41FA5}">
                      <a16:colId xmlns:a16="http://schemas.microsoft.com/office/drawing/2014/main" val="2548494523"/>
                    </a:ext>
                  </a:extLst>
                </a:gridCol>
              </a:tblGrid>
              <a:tr h="893199">
                <a:tc>
                  <a:txBody>
                    <a:bodyPr/>
                    <a:lstStyle/>
                    <a:p>
                      <a:pPr algn="ctr"/>
                      <a:r>
                        <a:rPr lang="en-US" sz="2000" dirty="0"/>
                        <a:t>MORE EMPHASIS</a:t>
                      </a:r>
                    </a:p>
                  </a:txBody>
                  <a:tcPr/>
                </a:tc>
                <a:tc>
                  <a:txBody>
                    <a:bodyPr/>
                    <a:lstStyle/>
                    <a:p>
                      <a:pPr algn="ctr"/>
                      <a:r>
                        <a:rPr lang="en-US" sz="2000" dirty="0"/>
                        <a:t>LESS EMPHASIS</a:t>
                      </a:r>
                    </a:p>
                  </a:txBody>
                  <a:tcPr/>
                </a:tc>
                <a:extLst>
                  <a:ext uri="{0D108BD9-81ED-4DB2-BD59-A6C34878D82A}">
                    <a16:rowId xmlns:a16="http://schemas.microsoft.com/office/drawing/2014/main" val="610463687"/>
                  </a:ext>
                </a:extLst>
              </a:tr>
              <a:tr h="934745">
                <a:tc>
                  <a:txBody>
                    <a:bodyPr/>
                    <a:lstStyle/>
                    <a:p>
                      <a:r>
                        <a:rPr lang="en-US" sz="2000" dirty="0"/>
                        <a:t>Visual Representations</a:t>
                      </a:r>
                    </a:p>
                  </a:txBody>
                  <a:tcPr/>
                </a:tc>
                <a:tc>
                  <a:txBody>
                    <a:bodyPr/>
                    <a:lstStyle/>
                    <a:p>
                      <a:r>
                        <a:rPr lang="en-US" sz="2000" dirty="0"/>
                        <a:t>Symbolic representations (that often mask meaning)</a:t>
                      </a:r>
                    </a:p>
                  </a:txBody>
                  <a:tcPr/>
                </a:tc>
                <a:extLst>
                  <a:ext uri="{0D108BD9-81ED-4DB2-BD59-A6C34878D82A}">
                    <a16:rowId xmlns:a16="http://schemas.microsoft.com/office/drawing/2014/main" val="3898531158"/>
                  </a:ext>
                </a:extLst>
              </a:tr>
              <a:tr h="934745">
                <a:tc>
                  <a:txBody>
                    <a:bodyPr/>
                    <a:lstStyle/>
                    <a:p>
                      <a:r>
                        <a:rPr lang="en-US" sz="2000" dirty="0"/>
                        <a:t>Personal informal idiosyncratic representations</a:t>
                      </a:r>
                    </a:p>
                  </a:txBody>
                  <a:tcPr/>
                </a:tc>
                <a:tc>
                  <a:txBody>
                    <a:bodyPr/>
                    <a:lstStyle/>
                    <a:p>
                      <a:r>
                        <a:rPr lang="en-US" sz="2000" dirty="0"/>
                        <a:t>Institutional standard representations</a:t>
                      </a:r>
                    </a:p>
                  </a:txBody>
                  <a:tcPr/>
                </a:tc>
                <a:extLst>
                  <a:ext uri="{0D108BD9-81ED-4DB2-BD59-A6C34878D82A}">
                    <a16:rowId xmlns:a16="http://schemas.microsoft.com/office/drawing/2014/main" val="1289936827"/>
                  </a:ext>
                </a:extLst>
              </a:tr>
              <a:tr h="643935">
                <a:tc>
                  <a:txBody>
                    <a:bodyPr/>
                    <a:lstStyle/>
                    <a:p>
                      <a:r>
                        <a:rPr lang="en-US" sz="2000" dirty="0"/>
                        <a:t>Concept understanding and reasoning</a:t>
                      </a:r>
                    </a:p>
                  </a:txBody>
                  <a:tcPr/>
                </a:tc>
                <a:tc>
                  <a:txBody>
                    <a:bodyPr/>
                    <a:lstStyle/>
                    <a:p>
                      <a:r>
                        <a:rPr lang="en-US" sz="2000" dirty="0"/>
                        <a:t>The production of “correct” products</a:t>
                      </a:r>
                    </a:p>
                  </a:txBody>
                  <a:tcPr/>
                </a:tc>
                <a:extLst>
                  <a:ext uri="{0D108BD9-81ED-4DB2-BD59-A6C34878D82A}">
                    <a16:rowId xmlns:a16="http://schemas.microsoft.com/office/drawing/2014/main" val="474115375"/>
                  </a:ext>
                </a:extLst>
              </a:tr>
              <a:tr h="1225553">
                <a:tc>
                  <a:txBody>
                    <a:bodyPr/>
                    <a:lstStyle/>
                    <a:p>
                      <a:r>
                        <a:rPr lang="en-US" sz="2000" dirty="0"/>
                        <a:t>Collaborative group work with manipulatives and technology</a:t>
                      </a:r>
                    </a:p>
                  </a:txBody>
                  <a:tcPr/>
                </a:tc>
                <a:tc>
                  <a:txBody>
                    <a:bodyPr/>
                    <a:lstStyle/>
                    <a:p>
                      <a:r>
                        <a:rPr lang="en-US" sz="2000" dirty="0"/>
                        <a:t>Individual paper-and-pencil work</a:t>
                      </a:r>
                    </a:p>
                  </a:txBody>
                  <a:tcPr/>
                </a:tc>
                <a:extLst>
                  <a:ext uri="{0D108BD9-81ED-4DB2-BD59-A6C34878D82A}">
                    <a16:rowId xmlns:a16="http://schemas.microsoft.com/office/drawing/2014/main" val="3084111443"/>
                  </a:ext>
                </a:extLst>
              </a:tr>
              <a:tr h="1807172">
                <a:tc>
                  <a:txBody>
                    <a:bodyPr/>
                    <a:lstStyle/>
                    <a:p>
                      <a:r>
                        <a:rPr lang="en-US" sz="2000" dirty="0"/>
                        <a:t>Relativist epistemologies: Good mathematics is “viable” to the individual using it</a:t>
                      </a:r>
                    </a:p>
                  </a:txBody>
                  <a:tcPr/>
                </a:tc>
                <a:tc>
                  <a:txBody>
                    <a:bodyPr/>
                    <a:lstStyle/>
                    <a:p>
                      <a:r>
                        <a:rPr lang="en-US" sz="2000" dirty="0"/>
                        <a:t>Absolutist epistemologies: Mathematical truth is objectively correct and independent of the person studying it.</a:t>
                      </a:r>
                    </a:p>
                  </a:txBody>
                  <a:tcPr/>
                </a:tc>
                <a:extLst>
                  <a:ext uri="{0D108BD9-81ED-4DB2-BD59-A6C34878D82A}">
                    <a16:rowId xmlns:a16="http://schemas.microsoft.com/office/drawing/2014/main" val="1403439033"/>
                  </a:ext>
                </a:extLst>
              </a:tr>
            </a:tbl>
          </a:graphicData>
        </a:graphic>
      </p:graphicFrame>
    </p:spTree>
    <p:extLst>
      <p:ext uri="{BB962C8B-B14F-4D97-AF65-F5344CB8AC3E}">
        <p14:creationId xmlns:p14="http://schemas.microsoft.com/office/powerpoint/2010/main" val="1121830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 rebirth of proof</a:t>
            </a:r>
          </a:p>
        </p:txBody>
      </p:sp>
      <p:sp>
        <p:nvSpPr>
          <p:cNvPr id="24578" name="Rectangle 3"/>
          <p:cNvSpPr>
            <a:spLocks noGrp="1" noChangeArrowheads="1"/>
          </p:cNvSpPr>
          <p:nvPr>
            <p:ph type="body" idx="1"/>
          </p:nvPr>
        </p:nvSpPr>
        <p:spPr>
          <a:xfrm>
            <a:off x="685800" y="1752600"/>
            <a:ext cx="8001000" cy="4876800"/>
          </a:xfrm>
        </p:spPr>
        <p:txBody>
          <a:bodyPr/>
          <a:lstStyle/>
          <a:p>
            <a:pPr eaLnBrk="1" hangingPunct="1"/>
            <a:r>
              <a:rPr lang="en-US" sz="1800" dirty="0">
                <a:latin typeface="Arial" charset="0"/>
                <a:ea typeface="ＭＳ Ｐゴシック" charset="0"/>
                <a:cs typeface="ＭＳ Ｐゴシック" charset="0"/>
              </a:rPr>
              <a:t>The downplaying of proof was met with much criticism from mathematicians (e.g., Wu, 1996) and mathematics educators (e.g., Hanna, 1995, Schoenfeld, 1994; also </a:t>
            </a:r>
            <a:r>
              <a:rPr lang="en-US" sz="1800" dirty="0" err="1">
                <a:latin typeface="Arial" charset="0"/>
                <a:ea typeface="ＭＳ Ｐゴシック" charset="0"/>
                <a:cs typeface="ＭＳ Ｐゴシック" charset="0"/>
              </a:rPr>
              <a:t>Balacheff</a:t>
            </a:r>
            <a:r>
              <a:rPr lang="en-US" sz="1800" dirty="0">
                <a:latin typeface="Arial" charset="0"/>
                <a:ea typeface="ＭＳ Ｐゴシック" charset="0"/>
                <a:cs typeface="ＭＳ Ｐゴシック" charset="0"/>
              </a:rPr>
              <a:t> and Dreyfus).</a:t>
            </a:r>
          </a:p>
          <a:p>
            <a:pPr eaLnBrk="1" hangingPunct="1"/>
            <a:endParaRPr lang="en-US" sz="1600" dirty="0">
              <a:latin typeface="Arial" charset="0"/>
              <a:ea typeface="ＭＳ Ｐゴシック" charset="0"/>
              <a:cs typeface="ＭＳ Ｐゴシック" charset="0"/>
            </a:endParaRPr>
          </a:p>
          <a:p>
            <a:pPr eaLnBrk="1" hangingPunct="1"/>
            <a:r>
              <a:rPr lang="en-US" sz="1800" dirty="0">
                <a:latin typeface="Arial" charset="0"/>
                <a:ea typeface="ＭＳ Ｐゴシック" charset="0"/>
                <a:cs typeface="ＭＳ Ｐゴシック" charset="0"/>
              </a:rPr>
              <a:t>A key criticism was that the description of proof– as a sequence of symbols that can be mechanically checked– did not accord with what mathematicians did. Proof was a tool for gaining conviction and understanding. </a:t>
            </a:r>
          </a:p>
          <a:p>
            <a:pPr lvl="1" eaLnBrk="1" hangingPunct="1"/>
            <a:r>
              <a:rPr lang="en-US" sz="1600" dirty="0">
                <a:latin typeface="Arial" charset="0"/>
                <a:ea typeface="ＭＳ Ｐゴシック" charset="0"/>
                <a:cs typeface="ＭＳ Ｐゴシック" charset="0"/>
              </a:rPr>
              <a:t>Proof didn’t squash creativity and autonomy. If taught correctly, proof can enable it (Hanna, 1995).</a:t>
            </a:r>
            <a:br>
              <a:rPr lang="en-US" sz="1600" dirty="0">
                <a:latin typeface="Arial" charset="0"/>
                <a:ea typeface="ＭＳ Ｐゴシック" charset="0"/>
                <a:cs typeface="ＭＳ Ｐゴシック" charset="0"/>
              </a:rPr>
            </a:br>
            <a:endParaRPr lang="en-US" sz="1600" dirty="0">
              <a:latin typeface="Arial" charset="0"/>
              <a:ea typeface="ＭＳ Ｐゴシック" charset="0"/>
              <a:cs typeface="ＭＳ Ｐゴシック" charset="0"/>
            </a:endParaRPr>
          </a:p>
          <a:p>
            <a:pPr eaLnBrk="1" hangingPunct="1"/>
            <a:r>
              <a:rPr lang="en-US" sz="1800" dirty="0">
                <a:latin typeface="Arial" charset="0"/>
                <a:ea typeface="ＭＳ Ｐゴシック" charset="0"/>
                <a:cs typeface="ＭＳ Ｐゴシック" charset="0"/>
              </a:rPr>
              <a:t>By 2000, the NCTM reconsidered and considered proof as a central practice that should be taught to all students. But what was counted on a a proof for young students was expanded.</a:t>
            </a:r>
          </a:p>
          <a:p>
            <a:pPr marL="0" indent="0" eaLnBrk="1" hangingPunct="1">
              <a:buNone/>
            </a:pPr>
            <a:endParaRPr lang="en-US" sz="1600" dirty="0">
              <a:latin typeface="Arial" charset="0"/>
              <a:ea typeface="ＭＳ Ｐゴシック" charset="0"/>
              <a:cs typeface="ＭＳ Ｐゴシック" charset="0"/>
            </a:endParaRPr>
          </a:p>
          <a:p>
            <a:pPr marL="0" indent="0" eaLnBrk="1" hangingPunct="1">
              <a:buNone/>
            </a:pPr>
            <a:r>
              <a:rPr lang="en-US" sz="1400" dirty="0">
                <a:latin typeface="Arial" charset="0"/>
                <a:ea typeface="ＭＳ Ｐゴシック" charset="0"/>
                <a:cs typeface="ＭＳ Ｐゴシック" charset="0"/>
              </a:rPr>
              <a:t>Knuth, E. (2000). The rebirth of proof in school mathematics in the United States. </a:t>
            </a:r>
            <a:r>
              <a:rPr lang="en-US" sz="1400" i="1" dirty="0" err="1">
                <a:latin typeface="Arial" charset="0"/>
                <a:ea typeface="ＭＳ Ｐゴシック" charset="0"/>
                <a:cs typeface="ＭＳ Ｐゴシック" charset="0"/>
              </a:rPr>
              <a:t>Lettre</a:t>
            </a:r>
            <a:r>
              <a:rPr lang="en-US" sz="1400" i="1" dirty="0">
                <a:latin typeface="Arial" charset="0"/>
                <a:ea typeface="ＭＳ Ｐゴシック" charset="0"/>
                <a:cs typeface="ＭＳ Ｐゴシック" charset="0"/>
              </a:rPr>
              <a:t> de la </a:t>
            </a:r>
            <a:r>
              <a:rPr lang="en-US" sz="1400" i="1" dirty="0" err="1">
                <a:latin typeface="Arial" charset="0"/>
                <a:ea typeface="ＭＳ Ｐゴシック" charset="0"/>
                <a:cs typeface="ＭＳ Ｐゴシック" charset="0"/>
              </a:rPr>
              <a:t>Preuva</a:t>
            </a:r>
            <a:r>
              <a:rPr lang="en-US" sz="1400" i="1" dirty="0">
                <a:latin typeface="Arial" charset="0"/>
                <a:ea typeface="ＭＳ Ｐゴシック" charset="0"/>
                <a:cs typeface="ＭＳ Ｐゴシック" charset="0"/>
              </a:rPr>
              <a:t>. </a:t>
            </a:r>
            <a:r>
              <a:rPr lang="en-US" sz="1400" dirty="0">
                <a:latin typeface="Arial" charset="0"/>
                <a:ea typeface="ＭＳ Ｐゴシック" charset="0"/>
                <a:cs typeface="ＭＳ Ｐゴシック" charset="0"/>
              </a:rPr>
              <a:t>Mai/Jun, 2000.</a:t>
            </a:r>
          </a:p>
        </p:txBody>
      </p:sp>
    </p:spTree>
    <p:extLst>
      <p:ext uri="{BB962C8B-B14F-4D97-AF65-F5344CB8AC3E}">
        <p14:creationId xmlns:p14="http://schemas.microsoft.com/office/powerpoint/2010/main" val="226303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 broader conception of proof for students</a:t>
            </a:r>
          </a:p>
        </p:txBody>
      </p:sp>
      <p:sp>
        <p:nvSpPr>
          <p:cNvPr id="24578"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Justifications using informal natural language, or involving appeals to visual diagrams or kinesthetic actions, could qualify as proofs (at least in some contexts or for some age groups).</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There was a greater emphasis on the roles that proofs could play, especially conviction and explanation. </a:t>
            </a:r>
            <a:r>
              <a:rPr lang="en-US" sz="1600" dirty="0">
                <a:latin typeface="Arial" charset="0"/>
                <a:ea typeface="ＭＳ Ｐゴシック" charset="0"/>
                <a:cs typeface="ＭＳ Ｐゴシック" charset="0"/>
              </a:rPr>
              <a:t>(e.g., </a:t>
            </a:r>
            <a:r>
              <a:rPr lang="en-US" sz="1600" dirty="0" err="1">
                <a:latin typeface="Arial" charset="0"/>
                <a:ea typeface="ＭＳ Ｐゴシック" charset="0"/>
                <a:cs typeface="ＭＳ Ｐゴシック" charset="0"/>
              </a:rPr>
              <a:t>deVilliers</a:t>
            </a:r>
            <a:r>
              <a:rPr lang="en-US" sz="1600" dirty="0">
                <a:latin typeface="Arial" charset="0"/>
                <a:ea typeface="ＭＳ Ｐゴシック" charset="0"/>
                <a:cs typeface="ＭＳ Ｐゴシック" charset="0"/>
              </a:rPr>
              <a:t>, 1990)</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Proving was a social process involving debates between students. </a:t>
            </a:r>
            <a:r>
              <a:rPr lang="en-US" sz="1600" dirty="0">
                <a:latin typeface="Arial" charset="0"/>
                <a:ea typeface="ＭＳ Ｐゴシック" charset="0"/>
                <a:cs typeface="ＭＳ Ｐゴシック" charset="0"/>
              </a:rPr>
              <a:t>(e.g., </a:t>
            </a:r>
            <a:r>
              <a:rPr lang="en-US" sz="1600" dirty="0" err="1">
                <a:latin typeface="Arial" charset="0"/>
                <a:ea typeface="ＭＳ Ｐゴシック" charset="0"/>
                <a:cs typeface="ＭＳ Ｐゴシック" charset="0"/>
              </a:rPr>
              <a:t>Alibert</a:t>
            </a:r>
            <a:r>
              <a:rPr lang="en-US" sz="1600" dirty="0">
                <a:latin typeface="Arial" charset="0"/>
                <a:ea typeface="ＭＳ Ｐゴシック" charset="0"/>
                <a:cs typeface="ＭＳ Ｐゴシック" charset="0"/>
              </a:rPr>
              <a:t> &amp; Thomas, 1991)</a:t>
            </a:r>
            <a:br>
              <a:rPr lang="en-US" sz="1600" dirty="0">
                <a:latin typeface="Arial" charset="0"/>
                <a:ea typeface="ＭＳ Ｐゴシック" charset="0"/>
                <a:cs typeface="ＭＳ Ｐゴシック" charset="0"/>
              </a:rPr>
            </a:br>
            <a:endParaRPr lang="en-US" sz="1600"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Proof was often developed with technological tools, like dynamic geometry software. </a:t>
            </a:r>
            <a:r>
              <a:rPr lang="en-US" sz="1600" dirty="0">
                <a:latin typeface="Arial" charset="0"/>
                <a:ea typeface="ＭＳ Ｐゴシック" charset="0"/>
                <a:cs typeface="ＭＳ Ｐゴシック" charset="0"/>
              </a:rPr>
              <a:t>(e.g., </a:t>
            </a:r>
            <a:r>
              <a:rPr lang="en-US" sz="1600" dirty="0" err="1">
                <a:latin typeface="Arial" charset="0"/>
                <a:ea typeface="ＭＳ Ｐゴシック" charset="0"/>
                <a:cs typeface="ＭＳ Ｐゴシック" charset="0"/>
              </a:rPr>
              <a:t>Mariotti</a:t>
            </a:r>
            <a:r>
              <a:rPr lang="en-US" sz="1600" dirty="0">
                <a:latin typeface="Arial" charset="0"/>
                <a:ea typeface="ＭＳ Ｐゴシック" charset="0"/>
                <a:cs typeface="ＭＳ Ｐゴシック" charset="0"/>
              </a:rPr>
              <a:t>, 2007)</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There was a push by some to have proof emerge from students’ sense-making activity. </a:t>
            </a:r>
            <a:r>
              <a:rPr lang="en-US" sz="1600" dirty="0">
                <a:latin typeface="Arial" charset="0"/>
                <a:ea typeface="ＭＳ Ｐゴシック" charset="0"/>
                <a:cs typeface="ＭＳ Ｐゴシック" charset="0"/>
              </a:rPr>
              <a:t>(e.g., </a:t>
            </a:r>
            <a:r>
              <a:rPr lang="en-US" sz="1600" dirty="0" err="1">
                <a:latin typeface="Arial" charset="0"/>
                <a:ea typeface="ＭＳ Ｐゴシック" charset="0"/>
                <a:cs typeface="ＭＳ Ｐゴシック" charset="0"/>
              </a:rPr>
              <a:t>Boero</a:t>
            </a:r>
            <a:r>
              <a:rPr lang="en-US" sz="1600" dirty="0">
                <a:latin typeface="Arial" charset="0"/>
                <a:ea typeface="ＭＳ Ｐゴシック" charset="0"/>
                <a:cs typeface="ＭＳ Ｐゴシック" charset="0"/>
              </a:rPr>
              <a:t> et al., 1998).</a:t>
            </a:r>
          </a:p>
          <a:p>
            <a:pPr eaLnBrk="1" hangingPunct="1"/>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579886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24578" name="Rectangle 3"/>
          <p:cNvSpPr>
            <a:spLocks noGrp="1" noChangeArrowheads="1"/>
          </p:cNvSpPr>
          <p:nvPr>
            <p:ph type="body" idx="1"/>
          </p:nvPr>
        </p:nvSpPr>
        <p:spPr>
          <a:xfrm>
            <a:off x="685800" y="1905000"/>
            <a:ext cx="8001000" cy="4876800"/>
          </a:xfrm>
        </p:spPr>
        <p:txBody>
          <a:bodyPr/>
          <a:lstStyle/>
          <a:p>
            <a:pPr marL="0" indent="0" eaLnBrk="1" hangingPunct="1">
              <a:buNone/>
            </a:pPr>
            <a:endParaRPr lang="en-US" dirty="0">
              <a:latin typeface="Arial" charset="0"/>
              <a:ea typeface="ＭＳ Ｐゴシック" charset="0"/>
              <a:cs typeface="ＭＳ Ｐゴシック" charset="0"/>
            </a:endParaRPr>
          </a:p>
        </p:txBody>
      </p:sp>
      <p:graphicFrame>
        <p:nvGraphicFramePr>
          <p:cNvPr id="2" name="Table 4">
            <a:extLst>
              <a:ext uri="{FF2B5EF4-FFF2-40B4-BE49-F238E27FC236}">
                <a16:creationId xmlns:a16="http://schemas.microsoft.com/office/drawing/2014/main" id="{1DB2E0FD-4490-8245-E8A0-74E3C375F893}"/>
              </a:ext>
            </a:extLst>
          </p:cNvPr>
          <p:cNvGraphicFramePr>
            <a:graphicFrameLocks/>
          </p:cNvGraphicFramePr>
          <p:nvPr/>
        </p:nvGraphicFramePr>
        <p:xfrm>
          <a:off x="14344" y="113852"/>
          <a:ext cx="8824856" cy="6496454"/>
        </p:xfrm>
        <a:graphic>
          <a:graphicData uri="http://schemas.openxmlformats.org/drawingml/2006/table">
            <a:tbl>
              <a:tblPr firstRow="1" bandRow="1">
                <a:tableStyleId>{93296810-A885-4BE3-A3E7-6D5BEEA58F35}</a:tableStyleId>
              </a:tblPr>
              <a:tblGrid>
                <a:gridCol w="4412428">
                  <a:extLst>
                    <a:ext uri="{9D8B030D-6E8A-4147-A177-3AD203B41FA5}">
                      <a16:colId xmlns:a16="http://schemas.microsoft.com/office/drawing/2014/main" val="2596192603"/>
                    </a:ext>
                  </a:extLst>
                </a:gridCol>
                <a:gridCol w="4412428">
                  <a:extLst>
                    <a:ext uri="{9D8B030D-6E8A-4147-A177-3AD203B41FA5}">
                      <a16:colId xmlns:a16="http://schemas.microsoft.com/office/drawing/2014/main" val="2548494523"/>
                    </a:ext>
                  </a:extLst>
                </a:gridCol>
              </a:tblGrid>
              <a:tr h="893199">
                <a:tc>
                  <a:txBody>
                    <a:bodyPr/>
                    <a:lstStyle/>
                    <a:p>
                      <a:pPr algn="ctr"/>
                      <a:r>
                        <a:rPr lang="en-US" sz="2000" dirty="0"/>
                        <a:t>MORE EMPHASIS</a:t>
                      </a:r>
                    </a:p>
                  </a:txBody>
                  <a:tcPr/>
                </a:tc>
                <a:tc>
                  <a:txBody>
                    <a:bodyPr/>
                    <a:lstStyle/>
                    <a:p>
                      <a:pPr algn="ctr"/>
                      <a:r>
                        <a:rPr lang="en-US" sz="2000" dirty="0"/>
                        <a:t>LESS EMPHASIS</a:t>
                      </a:r>
                    </a:p>
                  </a:txBody>
                  <a:tcPr/>
                </a:tc>
                <a:extLst>
                  <a:ext uri="{0D108BD9-81ED-4DB2-BD59-A6C34878D82A}">
                    <a16:rowId xmlns:a16="http://schemas.microsoft.com/office/drawing/2014/main" val="610463687"/>
                  </a:ext>
                </a:extLst>
              </a:tr>
              <a:tr h="934745">
                <a:tc>
                  <a:txBody>
                    <a:bodyPr/>
                    <a:lstStyle/>
                    <a:p>
                      <a:r>
                        <a:rPr lang="en-US" sz="2000" dirty="0"/>
                        <a:t>Visual Representations</a:t>
                      </a:r>
                    </a:p>
                  </a:txBody>
                  <a:tcPr/>
                </a:tc>
                <a:tc>
                  <a:txBody>
                    <a:bodyPr/>
                    <a:lstStyle/>
                    <a:p>
                      <a:r>
                        <a:rPr lang="en-US" sz="2000" dirty="0"/>
                        <a:t>Symbolic representations (that often mask meaning)</a:t>
                      </a:r>
                    </a:p>
                  </a:txBody>
                  <a:tcPr/>
                </a:tc>
                <a:extLst>
                  <a:ext uri="{0D108BD9-81ED-4DB2-BD59-A6C34878D82A}">
                    <a16:rowId xmlns:a16="http://schemas.microsoft.com/office/drawing/2014/main" val="3898531158"/>
                  </a:ext>
                </a:extLst>
              </a:tr>
              <a:tr h="934745">
                <a:tc>
                  <a:txBody>
                    <a:bodyPr/>
                    <a:lstStyle/>
                    <a:p>
                      <a:r>
                        <a:rPr lang="en-US" sz="2000" dirty="0"/>
                        <a:t>Personal informal idiosyncratic representations</a:t>
                      </a:r>
                    </a:p>
                  </a:txBody>
                  <a:tcPr/>
                </a:tc>
                <a:tc>
                  <a:txBody>
                    <a:bodyPr/>
                    <a:lstStyle/>
                    <a:p>
                      <a:r>
                        <a:rPr lang="en-US" sz="2000" dirty="0"/>
                        <a:t>Institutional standard representations</a:t>
                      </a:r>
                    </a:p>
                  </a:txBody>
                  <a:tcPr/>
                </a:tc>
                <a:extLst>
                  <a:ext uri="{0D108BD9-81ED-4DB2-BD59-A6C34878D82A}">
                    <a16:rowId xmlns:a16="http://schemas.microsoft.com/office/drawing/2014/main" val="1289936827"/>
                  </a:ext>
                </a:extLst>
              </a:tr>
              <a:tr h="643935">
                <a:tc>
                  <a:txBody>
                    <a:bodyPr/>
                    <a:lstStyle/>
                    <a:p>
                      <a:r>
                        <a:rPr lang="en-US" sz="2000" dirty="0"/>
                        <a:t>Concept understanding and reasoning</a:t>
                      </a:r>
                    </a:p>
                  </a:txBody>
                  <a:tcPr/>
                </a:tc>
                <a:tc>
                  <a:txBody>
                    <a:bodyPr/>
                    <a:lstStyle/>
                    <a:p>
                      <a:r>
                        <a:rPr lang="en-US" sz="2000" dirty="0"/>
                        <a:t>The production of “correct” products</a:t>
                      </a:r>
                    </a:p>
                  </a:txBody>
                  <a:tcPr/>
                </a:tc>
                <a:extLst>
                  <a:ext uri="{0D108BD9-81ED-4DB2-BD59-A6C34878D82A}">
                    <a16:rowId xmlns:a16="http://schemas.microsoft.com/office/drawing/2014/main" val="474115375"/>
                  </a:ext>
                </a:extLst>
              </a:tr>
              <a:tr h="1225553">
                <a:tc>
                  <a:txBody>
                    <a:bodyPr/>
                    <a:lstStyle/>
                    <a:p>
                      <a:r>
                        <a:rPr lang="en-US" sz="2000" dirty="0"/>
                        <a:t>Collaborative group work with manipulatives and technology</a:t>
                      </a:r>
                    </a:p>
                  </a:txBody>
                  <a:tcPr/>
                </a:tc>
                <a:tc>
                  <a:txBody>
                    <a:bodyPr/>
                    <a:lstStyle/>
                    <a:p>
                      <a:r>
                        <a:rPr lang="en-US" sz="2000" dirty="0"/>
                        <a:t>Individual paper-and-pencil work</a:t>
                      </a:r>
                    </a:p>
                  </a:txBody>
                  <a:tcPr/>
                </a:tc>
                <a:extLst>
                  <a:ext uri="{0D108BD9-81ED-4DB2-BD59-A6C34878D82A}">
                    <a16:rowId xmlns:a16="http://schemas.microsoft.com/office/drawing/2014/main" val="3084111443"/>
                  </a:ext>
                </a:extLst>
              </a:tr>
              <a:tr h="1807172">
                <a:tc>
                  <a:txBody>
                    <a:bodyPr/>
                    <a:lstStyle/>
                    <a:p>
                      <a:r>
                        <a:rPr lang="en-US" sz="2000" dirty="0"/>
                        <a:t>Relativist epistemologies: Good mathematics is “viable” to the individual using it</a:t>
                      </a:r>
                    </a:p>
                  </a:txBody>
                  <a:tcPr/>
                </a:tc>
                <a:tc>
                  <a:txBody>
                    <a:bodyPr/>
                    <a:lstStyle/>
                    <a:p>
                      <a:r>
                        <a:rPr lang="en-US" sz="2000" dirty="0"/>
                        <a:t>Absolutist epistemologies: Mathematical truth is objectively correct and independent of the person studying it.</a:t>
                      </a:r>
                    </a:p>
                  </a:txBody>
                  <a:tcPr/>
                </a:tc>
                <a:extLst>
                  <a:ext uri="{0D108BD9-81ED-4DB2-BD59-A6C34878D82A}">
                    <a16:rowId xmlns:a16="http://schemas.microsoft.com/office/drawing/2014/main" val="1403439033"/>
                  </a:ext>
                </a:extLst>
              </a:tr>
            </a:tbl>
          </a:graphicData>
        </a:graphic>
      </p:graphicFrame>
    </p:spTree>
    <p:extLst>
      <p:ext uri="{BB962C8B-B14F-4D97-AF65-F5344CB8AC3E}">
        <p14:creationId xmlns:p14="http://schemas.microsoft.com/office/powerpoint/2010/main" val="3438716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Students’ difficulties with proof are sometimes framed as an epistemological problem</a:t>
            </a:r>
          </a:p>
        </p:txBody>
      </p:sp>
      <p:sp>
        <p:nvSpPr>
          <p:cNvPr id="24578" name="Rectangle 3"/>
          <p:cNvSpPr>
            <a:spLocks noGrp="1" noChangeArrowheads="1"/>
          </p:cNvSpPr>
          <p:nvPr>
            <p:ph type="body" idx="1"/>
          </p:nvPr>
        </p:nvSpPr>
        <p:spPr>
          <a:xfrm>
            <a:off x="685800" y="1981200"/>
            <a:ext cx="8229600" cy="4114800"/>
          </a:xfrm>
        </p:spPr>
        <p:txBody>
          <a:bodyPr/>
          <a:lstStyle/>
          <a:p>
            <a:pPr eaLnBrk="1" hangingPunct="1"/>
            <a:r>
              <a:rPr lang="en-US" dirty="0">
                <a:latin typeface="Arial" charset="0"/>
                <a:ea typeface="ＭＳ Ｐゴシック" charset="0"/>
                <a:cs typeface="ＭＳ Ｐゴシック" charset="0"/>
              </a:rPr>
              <a:t>In a pair of influential articles, </a:t>
            </a:r>
            <a:r>
              <a:rPr lang="en-US" dirty="0" err="1">
                <a:latin typeface="Arial" charset="0"/>
                <a:ea typeface="ＭＳ Ｐゴシック" charset="0"/>
                <a:cs typeface="ＭＳ Ｐゴシック" charset="0"/>
              </a:rPr>
              <a:t>Harel</a:t>
            </a:r>
            <a:r>
              <a:rPr lang="en-US" dirty="0">
                <a:latin typeface="Arial" charset="0"/>
                <a:ea typeface="ＭＳ Ｐゴシック" charset="0"/>
                <a:cs typeface="ＭＳ Ｐゴシック" charset="0"/>
              </a:rPr>
              <a:t> and </a:t>
            </a:r>
            <a:r>
              <a:rPr lang="en-US" dirty="0" err="1">
                <a:latin typeface="Arial" charset="0"/>
                <a:ea typeface="ＭＳ Ｐゴシック" charset="0"/>
                <a:cs typeface="ＭＳ Ｐゴシック" charset="0"/>
              </a:rPr>
              <a:t>Sowder</a:t>
            </a:r>
            <a:r>
              <a:rPr lang="en-US" dirty="0">
                <a:latin typeface="Arial" charset="0"/>
                <a:ea typeface="ＭＳ Ｐゴシック" charset="0"/>
                <a:cs typeface="ＭＳ Ｐゴシック" charset="0"/>
              </a:rPr>
              <a:t> (1998, 2007) defined a </a:t>
            </a:r>
            <a:r>
              <a:rPr lang="en-US" b="1" dirty="0">
                <a:latin typeface="Arial" charset="0"/>
                <a:ea typeface="ＭＳ Ｐゴシック" charset="0"/>
                <a:cs typeface="ＭＳ Ｐゴシック" charset="0"/>
              </a:rPr>
              <a:t>proof</a:t>
            </a:r>
            <a:r>
              <a:rPr lang="en-US" dirty="0">
                <a:latin typeface="Arial" charset="0"/>
                <a:ea typeface="ＭＳ Ｐゴシック" charset="0"/>
                <a:cs typeface="ＭＳ Ｐゴシック" charset="0"/>
              </a:rPr>
              <a:t> as a justification that provided students with certainty that a statement was true.</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A student’s </a:t>
            </a:r>
            <a:r>
              <a:rPr lang="en-US" b="1" dirty="0">
                <a:latin typeface="Arial" charset="0"/>
                <a:ea typeface="ＭＳ Ｐゴシック" charset="0"/>
                <a:cs typeface="ＭＳ Ｐゴシック" charset="0"/>
              </a:rPr>
              <a:t>proof scheme</a:t>
            </a:r>
            <a:r>
              <a:rPr lang="en-US" dirty="0">
                <a:latin typeface="Arial" charset="0"/>
                <a:ea typeface="ＭＳ Ｐゴシック" charset="0"/>
                <a:cs typeface="ＭＳ Ｐゴシック" charset="0"/>
              </a:rPr>
              <a:t> consists of what constitutes proving.</a:t>
            </a:r>
          </a:p>
          <a:p>
            <a:pPr eaLnBrk="1" hangingPunct="1"/>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“Despite this subjective definition, the goal of instruction must be unambiguous– to gradually refine students’ current proof schemes toward the proof scheme shared and practiced by mathematicians today”.</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One interpretation is that students are asked to seek and obtain certainty in mathematical statements using the same evidence by which mathematicians seek and obtain certainty.</a:t>
            </a:r>
          </a:p>
          <a:p>
            <a:pPr marL="0" indent="0" eaLnBrk="1" hangingPunct="1">
              <a:buNone/>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805102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My table has shifted somewhat</a:t>
            </a:r>
          </a:p>
        </p:txBody>
      </p:sp>
      <p:sp>
        <p:nvSpPr>
          <p:cNvPr id="24578" name="Rectangle 3"/>
          <p:cNvSpPr>
            <a:spLocks noGrp="1" noChangeArrowheads="1"/>
          </p:cNvSpPr>
          <p:nvPr>
            <p:ph type="body" idx="1"/>
          </p:nvPr>
        </p:nvSpPr>
        <p:spPr>
          <a:xfrm>
            <a:off x="685800" y="1981200"/>
            <a:ext cx="8229600" cy="4114800"/>
          </a:xfrm>
        </p:spPr>
        <p:txBody>
          <a:bodyPr/>
          <a:lstStyle/>
          <a:p>
            <a:pPr eaLnBrk="1" hangingPunct="1"/>
            <a:r>
              <a:rPr lang="en-US" dirty="0">
                <a:latin typeface="Arial" charset="0"/>
                <a:ea typeface="ＭＳ Ｐゴシック" charset="0"/>
                <a:cs typeface="ＭＳ Ｐゴシック" charset="0"/>
              </a:rPr>
              <a:t>”Relativist” epistemologies still prevail, but truth is less personal and about viability, and more social or institutional and established through negotiation.</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There is a greater focus on activity and participation, than on personal cognition.</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Personal understandings and reasoning are now augmented or replaced by a focus on language.</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i="1" dirty="0">
                <a:latin typeface="Arial" charset="0"/>
                <a:ea typeface="ＭＳ Ｐゴシック" charset="0"/>
                <a:cs typeface="ＭＳ Ｐゴシック" charset="0"/>
              </a:rPr>
              <a:t>Especially</a:t>
            </a:r>
            <a:r>
              <a:rPr lang="en-US" dirty="0">
                <a:latin typeface="Arial" charset="0"/>
                <a:ea typeface="ＭＳ Ｐゴシック" charset="0"/>
                <a:cs typeface="ＭＳ Ｐゴシック" charset="0"/>
              </a:rPr>
              <a:t> in the United States, there is an equity-based critical orientation, looking at how mathematics instruction, and mathematics as a discipline, excludes underrepresented groups. </a:t>
            </a:r>
          </a:p>
        </p:txBody>
      </p:sp>
    </p:spTree>
    <p:extLst>
      <p:ext uri="{BB962C8B-B14F-4D97-AF65-F5344CB8AC3E}">
        <p14:creationId xmlns:p14="http://schemas.microsoft.com/office/powerpoint/2010/main" val="900164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24578" name="Rectangle 3"/>
          <p:cNvSpPr>
            <a:spLocks noGrp="1" noChangeArrowheads="1"/>
          </p:cNvSpPr>
          <p:nvPr>
            <p:ph type="body" idx="1"/>
          </p:nvPr>
        </p:nvSpPr>
        <p:spPr>
          <a:xfrm>
            <a:off x="685800" y="1905000"/>
            <a:ext cx="8001000" cy="4876800"/>
          </a:xfrm>
        </p:spPr>
        <p:txBody>
          <a:bodyPr/>
          <a:lstStyle/>
          <a:p>
            <a:pPr marL="0" indent="0" eaLnBrk="1" hangingPunct="1">
              <a:buNone/>
            </a:pPr>
            <a:endParaRPr lang="en-US" dirty="0">
              <a:latin typeface="Arial" charset="0"/>
              <a:ea typeface="ＭＳ Ｐゴシック" charset="0"/>
              <a:cs typeface="ＭＳ Ｐゴシック" charset="0"/>
            </a:endParaRPr>
          </a:p>
        </p:txBody>
      </p:sp>
      <p:graphicFrame>
        <p:nvGraphicFramePr>
          <p:cNvPr id="2" name="Table 4">
            <a:extLst>
              <a:ext uri="{FF2B5EF4-FFF2-40B4-BE49-F238E27FC236}">
                <a16:creationId xmlns:a16="http://schemas.microsoft.com/office/drawing/2014/main" id="{1DB2E0FD-4490-8245-E8A0-74E3C375F893}"/>
              </a:ext>
            </a:extLst>
          </p:cNvPr>
          <p:cNvGraphicFramePr>
            <a:graphicFrameLocks/>
          </p:cNvGraphicFramePr>
          <p:nvPr/>
        </p:nvGraphicFramePr>
        <p:xfrm>
          <a:off x="14344" y="113852"/>
          <a:ext cx="8824856" cy="6496454"/>
        </p:xfrm>
        <a:graphic>
          <a:graphicData uri="http://schemas.openxmlformats.org/drawingml/2006/table">
            <a:tbl>
              <a:tblPr firstRow="1" bandRow="1">
                <a:tableStyleId>{93296810-A885-4BE3-A3E7-6D5BEEA58F35}</a:tableStyleId>
              </a:tblPr>
              <a:tblGrid>
                <a:gridCol w="4412428">
                  <a:extLst>
                    <a:ext uri="{9D8B030D-6E8A-4147-A177-3AD203B41FA5}">
                      <a16:colId xmlns:a16="http://schemas.microsoft.com/office/drawing/2014/main" val="2596192603"/>
                    </a:ext>
                  </a:extLst>
                </a:gridCol>
                <a:gridCol w="4412428">
                  <a:extLst>
                    <a:ext uri="{9D8B030D-6E8A-4147-A177-3AD203B41FA5}">
                      <a16:colId xmlns:a16="http://schemas.microsoft.com/office/drawing/2014/main" val="2548494523"/>
                    </a:ext>
                  </a:extLst>
                </a:gridCol>
              </a:tblGrid>
              <a:tr h="893199">
                <a:tc>
                  <a:txBody>
                    <a:bodyPr/>
                    <a:lstStyle/>
                    <a:p>
                      <a:pPr algn="ctr"/>
                      <a:r>
                        <a:rPr lang="en-US" sz="2000" dirty="0"/>
                        <a:t>MORE EMPHASIS</a:t>
                      </a:r>
                    </a:p>
                  </a:txBody>
                  <a:tcPr/>
                </a:tc>
                <a:tc>
                  <a:txBody>
                    <a:bodyPr/>
                    <a:lstStyle/>
                    <a:p>
                      <a:pPr algn="ctr"/>
                      <a:r>
                        <a:rPr lang="en-US" sz="2000" dirty="0"/>
                        <a:t>LESS EMPHASIS</a:t>
                      </a:r>
                    </a:p>
                  </a:txBody>
                  <a:tcPr/>
                </a:tc>
                <a:extLst>
                  <a:ext uri="{0D108BD9-81ED-4DB2-BD59-A6C34878D82A}">
                    <a16:rowId xmlns:a16="http://schemas.microsoft.com/office/drawing/2014/main" val="610463687"/>
                  </a:ext>
                </a:extLst>
              </a:tr>
              <a:tr h="934745">
                <a:tc>
                  <a:txBody>
                    <a:bodyPr/>
                    <a:lstStyle/>
                    <a:p>
                      <a:r>
                        <a:rPr lang="en-US" sz="2000" dirty="0"/>
                        <a:t>Visual Representations</a:t>
                      </a:r>
                    </a:p>
                  </a:txBody>
                  <a:tcPr/>
                </a:tc>
                <a:tc>
                  <a:txBody>
                    <a:bodyPr/>
                    <a:lstStyle/>
                    <a:p>
                      <a:r>
                        <a:rPr lang="en-US" sz="2000" dirty="0"/>
                        <a:t>Symbolic representations (that often mask meaning)</a:t>
                      </a:r>
                    </a:p>
                  </a:txBody>
                  <a:tcPr/>
                </a:tc>
                <a:extLst>
                  <a:ext uri="{0D108BD9-81ED-4DB2-BD59-A6C34878D82A}">
                    <a16:rowId xmlns:a16="http://schemas.microsoft.com/office/drawing/2014/main" val="3898531158"/>
                  </a:ext>
                </a:extLst>
              </a:tr>
              <a:tr h="934745">
                <a:tc>
                  <a:txBody>
                    <a:bodyPr/>
                    <a:lstStyle/>
                    <a:p>
                      <a:r>
                        <a:rPr lang="en-US" sz="2000" dirty="0"/>
                        <a:t>Personal informal idiosyncratic representations</a:t>
                      </a:r>
                    </a:p>
                  </a:txBody>
                  <a:tcPr/>
                </a:tc>
                <a:tc>
                  <a:txBody>
                    <a:bodyPr/>
                    <a:lstStyle/>
                    <a:p>
                      <a:r>
                        <a:rPr lang="en-US" sz="2000" dirty="0"/>
                        <a:t>Institutional standard representations</a:t>
                      </a:r>
                    </a:p>
                  </a:txBody>
                  <a:tcPr/>
                </a:tc>
                <a:extLst>
                  <a:ext uri="{0D108BD9-81ED-4DB2-BD59-A6C34878D82A}">
                    <a16:rowId xmlns:a16="http://schemas.microsoft.com/office/drawing/2014/main" val="1289936827"/>
                  </a:ext>
                </a:extLst>
              </a:tr>
              <a:tr h="643935">
                <a:tc>
                  <a:txBody>
                    <a:bodyPr/>
                    <a:lstStyle/>
                    <a:p>
                      <a:r>
                        <a:rPr lang="en-US" sz="2000" dirty="0"/>
                        <a:t>Concept understanding and reasoning</a:t>
                      </a:r>
                    </a:p>
                  </a:txBody>
                  <a:tcPr/>
                </a:tc>
                <a:tc>
                  <a:txBody>
                    <a:bodyPr/>
                    <a:lstStyle/>
                    <a:p>
                      <a:r>
                        <a:rPr lang="en-US" sz="2000" dirty="0"/>
                        <a:t>The production of “correct” products</a:t>
                      </a:r>
                    </a:p>
                  </a:txBody>
                  <a:tcPr/>
                </a:tc>
                <a:extLst>
                  <a:ext uri="{0D108BD9-81ED-4DB2-BD59-A6C34878D82A}">
                    <a16:rowId xmlns:a16="http://schemas.microsoft.com/office/drawing/2014/main" val="474115375"/>
                  </a:ext>
                </a:extLst>
              </a:tr>
              <a:tr h="1225553">
                <a:tc>
                  <a:txBody>
                    <a:bodyPr/>
                    <a:lstStyle/>
                    <a:p>
                      <a:r>
                        <a:rPr lang="en-US" sz="2000" dirty="0"/>
                        <a:t>Collaborative group work with manipulatives and technology</a:t>
                      </a:r>
                    </a:p>
                  </a:txBody>
                  <a:tcPr/>
                </a:tc>
                <a:tc>
                  <a:txBody>
                    <a:bodyPr/>
                    <a:lstStyle/>
                    <a:p>
                      <a:r>
                        <a:rPr lang="en-US" sz="2000" dirty="0"/>
                        <a:t>Individual paper-and-pencil work</a:t>
                      </a:r>
                    </a:p>
                  </a:txBody>
                  <a:tcPr/>
                </a:tc>
                <a:extLst>
                  <a:ext uri="{0D108BD9-81ED-4DB2-BD59-A6C34878D82A}">
                    <a16:rowId xmlns:a16="http://schemas.microsoft.com/office/drawing/2014/main" val="3084111443"/>
                  </a:ext>
                </a:extLst>
              </a:tr>
              <a:tr h="1807172">
                <a:tc>
                  <a:txBody>
                    <a:bodyPr/>
                    <a:lstStyle/>
                    <a:p>
                      <a:r>
                        <a:rPr lang="en-US" sz="2000" dirty="0"/>
                        <a:t>Relativist epistemologies: Good mathematics is “viable” to the individual using it</a:t>
                      </a:r>
                    </a:p>
                  </a:txBody>
                  <a:tcPr/>
                </a:tc>
                <a:tc>
                  <a:txBody>
                    <a:bodyPr/>
                    <a:lstStyle/>
                    <a:p>
                      <a:r>
                        <a:rPr lang="en-US" sz="2000" dirty="0"/>
                        <a:t>Absolutist epistemologies: Mathematical truth is objectively correct and independent of the person studying it.</a:t>
                      </a:r>
                    </a:p>
                  </a:txBody>
                  <a:tcPr/>
                </a:tc>
                <a:extLst>
                  <a:ext uri="{0D108BD9-81ED-4DB2-BD59-A6C34878D82A}">
                    <a16:rowId xmlns:a16="http://schemas.microsoft.com/office/drawing/2014/main" val="1403439033"/>
                  </a:ext>
                </a:extLst>
              </a:tr>
            </a:tbl>
          </a:graphicData>
        </a:graphic>
      </p:graphicFrame>
    </p:spTree>
    <p:extLst>
      <p:ext uri="{BB962C8B-B14F-4D97-AF65-F5344CB8AC3E}">
        <p14:creationId xmlns:p14="http://schemas.microsoft.com/office/powerpoint/2010/main" val="4257361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Taking stock</a:t>
            </a:r>
            <a:br>
              <a:rPr lang="en-US" dirty="0"/>
            </a:br>
            <a:r>
              <a:rPr lang="en-US" dirty="0"/>
              <a:t>and questions</a:t>
            </a:r>
          </a:p>
        </p:txBody>
      </p:sp>
      <p:sp>
        <p:nvSpPr>
          <p:cNvPr id="24578" name="Rectangle 3"/>
          <p:cNvSpPr>
            <a:spLocks noGrp="1" noChangeArrowheads="1"/>
          </p:cNvSpPr>
          <p:nvPr>
            <p:ph type="body" idx="1"/>
          </p:nvPr>
        </p:nvSpPr>
        <p:spPr>
          <a:xfrm>
            <a:off x="685800" y="1981200"/>
            <a:ext cx="8229600" cy="4114800"/>
          </a:xfrm>
        </p:spPr>
        <p:txBody>
          <a:bodyPr/>
          <a:lstStyle/>
          <a:p>
            <a:pPr eaLnBrk="1" hangingPunct="1"/>
            <a:r>
              <a:rPr lang="en-US" dirty="0">
                <a:latin typeface="Arial" charset="0"/>
                <a:ea typeface="ＭＳ Ｐゴシック" charset="0"/>
                <a:cs typeface="ＭＳ Ｐゴシック" charset="0"/>
              </a:rPr>
              <a:t>What questions do you have about what mathematics educators value with respect to proof?</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How could Automated Theorem Proving allow for building conviction and understanding, collaboration, social processes and collaboration?</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Can ITP allow for idiosyncratic representations in the classroom or accommodate relativist epistemologies? Should we care if ITP cannot?</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673082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br>
              <a:rPr lang="en-US" dirty="0"/>
            </a:br>
            <a:r>
              <a:rPr lang="en-US" dirty="0"/>
              <a:t>Mathematicians’ views on </a:t>
            </a:r>
            <a:br>
              <a:rPr lang="en-US" dirty="0"/>
            </a:br>
            <a:r>
              <a:rPr lang="en-US" dirty="0"/>
              <a:t>proof and certainty</a:t>
            </a:r>
          </a:p>
        </p:txBody>
      </p:sp>
      <p:sp>
        <p:nvSpPr>
          <p:cNvPr id="30722" name="Rectangle 3"/>
          <p:cNvSpPr>
            <a:spLocks noGrp="1" noChangeArrowheads="1"/>
          </p:cNvSpPr>
          <p:nvPr>
            <p:ph type="body" idx="1"/>
          </p:nvPr>
        </p:nvSpPr>
        <p:spPr/>
        <p:txBody>
          <a:bodyPr/>
          <a:lstStyle/>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r>
              <a:rPr lang="en-US" dirty="0"/>
              <a:t>Weber, K., </a:t>
            </a:r>
            <a:r>
              <a:rPr lang="en-US" dirty="0" err="1"/>
              <a:t>Mejía</a:t>
            </a:r>
            <a:r>
              <a:rPr lang="en-US" dirty="0"/>
              <a:t>-Ramos, J.P., &amp; Volpe, T. (2022).The relationship between proof and certainty in mathematical practice. </a:t>
            </a:r>
            <a:r>
              <a:rPr lang="en-US" i="1" dirty="0"/>
              <a:t>Journal for Research in Mathematics Education</a:t>
            </a:r>
            <a:r>
              <a:rPr lang="en-US" dirty="0"/>
              <a:t>, 53, 65-84.</a:t>
            </a:r>
          </a:p>
          <a:p>
            <a:pPr marL="0" indent="0" eaLnBrk="1" hangingPunct="1">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697606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br>
              <a:rPr lang="en-US" dirty="0"/>
            </a:br>
            <a:endParaRPr lang="en-US" dirty="0"/>
          </a:p>
        </p:txBody>
      </p:sp>
      <p:sp>
        <p:nvSpPr>
          <p:cNvPr id="30722" name="Rectangle 3"/>
          <p:cNvSpPr>
            <a:spLocks noGrp="1" noChangeArrowheads="1"/>
          </p:cNvSpPr>
          <p:nvPr>
            <p:ph type="body" idx="1"/>
          </p:nvPr>
        </p:nvSpPr>
        <p:spPr/>
        <p:txBody>
          <a:bodyPr/>
          <a:lstStyle/>
          <a:p>
            <a:pPr marL="0" indent="0" eaLnBrk="1" hangingPunct="1">
              <a:buNone/>
            </a:pPr>
            <a:r>
              <a:rPr lang="en-US" dirty="0">
                <a:solidFill>
                  <a:srgbClr val="000000"/>
                </a:solidFill>
                <a:latin typeface="Arial" charset="0"/>
                <a:ea typeface="ＭＳ Ｐゴシック" charset="0"/>
                <a:cs typeface="ＭＳ Ｐゴシック" charset="0"/>
              </a:rPr>
              <a:t>A student, Emily, is shown a correct proof that 6 divides </a:t>
            </a:r>
            <a:r>
              <a:rPr lang="en-US" i="1" dirty="0">
                <a:solidFill>
                  <a:srgbClr val="000000"/>
                </a:solidFill>
                <a:latin typeface="Arial" charset="0"/>
                <a:ea typeface="ＭＳ Ｐゴシック" charset="0"/>
                <a:cs typeface="ＭＳ Ｐゴシック" charset="0"/>
              </a:rPr>
              <a:t>n</a:t>
            </a:r>
            <a:r>
              <a:rPr lang="en-US" baseline="30000" dirty="0">
                <a:solidFill>
                  <a:srgbClr val="000000"/>
                </a:solidFill>
                <a:latin typeface="Arial" charset="0"/>
                <a:ea typeface="ＭＳ Ｐゴシック" charset="0"/>
                <a:cs typeface="ＭＳ Ｐゴシック" charset="0"/>
              </a:rPr>
              <a:t>3</a:t>
            </a:r>
            <a:r>
              <a:rPr lang="en-US" dirty="0">
                <a:solidFill>
                  <a:srgbClr val="000000"/>
                </a:solidFill>
                <a:latin typeface="Arial" charset="0"/>
                <a:ea typeface="ＭＳ Ｐゴシック" charset="0"/>
                <a:cs typeface="ＭＳ Ｐゴシック" charset="0"/>
              </a:rPr>
              <a:t> – </a:t>
            </a:r>
            <a:r>
              <a:rPr lang="en-US" i="1" dirty="0">
                <a:solidFill>
                  <a:srgbClr val="000000"/>
                </a:solidFill>
                <a:latin typeface="Arial" charset="0"/>
                <a:ea typeface="ＭＳ Ｐゴシック" charset="0"/>
                <a:cs typeface="ＭＳ Ｐゴシック" charset="0"/>
              </a:rPr>
              <a:t>n</a:t>
            </a:r>
            <a:r>
              <a:rPr lang="en-US" dirty="0">
                <a:solidFill>
                  <a:srgbClr val="000000"/>
                </a:solidFill>
                <a:latin typeface="Arial" charset="0"/>
                <a:ea typeface="ＭＳ Ｐゴシック" charset="0"/>
                <a:cs typeface="ＭＳ Ｐゴシック" charset="0"/>
              </a:rPr>
              <a:t> for every natural number </a:t>
            </a:r>
            <a:r>
              <a:rPr lang="en-US" i="1" dirty="0">
                <a:solidFill>
                  <a:srgbClr val="000000"/>
                </a:solidFill>
                <a:latin typeface="Arial" charset="0"/>
                <a:ea typeface="ＭＳ Ｐゴシック" charset="0"/>
                <a:cs typeface="ＭＳ Ｐゴシック" charset="0"/>
              </a:rPr>
              <a:t>n</a:t>
            </a:r>
            <a:r>
              <a:rPr lang="en-US" dirty="0">
                <a:solidFill>
                  <a:srgbClr val="000000"/>
                </a:solidFill>
                <a:latin typeface="Arial" charset="0"/>
                <a:ea typeface="ＭＳ Ｐゴシック" charset="0"/>
                <a:cs typeface="ＭＳ Ｐゴシック" charset="0"/>
              </a:rPr>
              <a:t>. She is asked if the proof is fully correct. She answers yes. She is then asked if additional numerical check would be necessary to increase her confidence in the statement. She again answered yes.</a:t>
            </a:r>
          </a:p>
        </p:txBody>
      </p:sp>
    </p:spTree>
    <p:extLst>
      <p:ext uri="{BB962C8B-B14F-4D97-AF65-F5344CB8AC3E}">
        <p14:creationId xmlns:p14="http://schemas.microsoft.com/office/powerpoint/2010/main" val="3795845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Outline of lectures</a:t>
            </a:r>
          </a:p>
        </p:txBody>
      </p:sp>
      <p:sp>
        <p:nvSpPr>
          <p:cNvPr id="24578" name="Rectangle 3"/>
          <p:cNvSpPr>
            <a:spLocks noGrp="1" noChangeArrowheads="1"/>
          </p:cNvSpPr>
          <p:nvPr>
            <p:ph type="body" idx="1"/>
          </p:nvPr>
        </p:nvSpPr>
        <p:spPr>
          <a:xfrm>
            <a:off x="685800" y="1752600"/>
            <a:ext cx="8001000" cy="5029200"/>
          </a:xfrm>
        </p:spPr>
        <p:txBody>
          <a:bodyPr/>
          <a:lstStyle/>
          <a:p>
            <a:pPr eaLnBrk="1" hangingPunct="1"/>
            <a:r>
              <a:rPr lang="en-US" dirty="0">
                <a:latin typeface="Arial" charset="0"/>
                <a:ea typeface="ＭＳ Ｐゴシック" charset="0"/>
                <a:cs typeface="ＭＳ Ｐゴシック" charset="0"/>
              </a:rPr>
              <a:t>I am a mathematics educator who specializes in how undergraduates and mathematicians learn and use proof in their practice and in the classroom.</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I’ve recently engaged in philosophical work in how proofs are written, read, and understood in logic, set theory, and recursion theory.</a:t>
            </a:r>
            <a:br>
              <a:rPr lang="en-US" dirty="0">
                <a:latin typeface="Arial" charset="0"/>
                <a:ea typeface="ＭＳ Ｐゴシック" charset="0"/>
                <a:cs typeface="ＭＳ Ｐゴシック" charset="0"/>
              </a:rPr>
            </a:b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My goal is to give a survey of mathematics education research on proof, focusing at the university level, and draw themes that you might want to consider as you bring automated theorem proving to the classroom.</a:t>
            </a:r>
          </a:p>
        </p:txBody>
      </p:sp>
    </p:spTree>
    <p:extLst>
      <p:ext uri="{BB962C8B-B14F-4D97-AF65-F5344CB8AC3E}">
        <p14:creationId xmlns:p14="http://schemas.microsoft.com/office/powerpoint/2010/main" val="419813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br>
              <a:rPr lang="en-US" dirty="0"/>
            </a:br>
            <a:endParaRPr lang="en-US" dirty="0"/>
          </a:p>
        </p:txBody>
      </p:sp>
      <p:sp>
        <p:nvSpPr>
          <p:cNvPr id="30722" name="Rectangle 3"/>
          <p:cNvSpPr>
            <a:spLocks noGrp="1" noChangeArrowheads="1"/>
          </p:cNvSpPr>
          <p:nvPr>
            <p:ph type="body" idx="1"/>
          </p:nvPr>
        </p:nvSpPr>
        <p:spPr/>
        <p:txBody>
          <a:bodyPr/>
          <a:lstStyle/>
          <a:p>
            <a:pPr marL="0" indent="0" eaLnBrk="1" hangingPunct="1">
              <a:buNone/>
            </a:pPr>
            <a:r>
              <a:rPr lang="en-US" dirty="0">
                <a:solidFill>
                  <a:srgbClr val="000000"/>
                </a:solidFill>
                <a:latin typeface="Arial" charset="0"/>
                <a:ea typeface="ＭＳ Ｐゴシック" charset="0"/>
                <a:cs typeface="ＭＳ Ｐゴシック" charset="0"/>
              </a:rPr>
              <a:t>A student, Emily, is shown a correct proof that 6 divides </a:t>
            </a:r>
            <a:r>
              <a:rPr lang="en-US" i="1" dirty="0">
                <a:solidFill>
                  <a:srgbClr val="000000"/>
                </a:solidFill>
                <a:latin typeface="Arial" charset="0"/>
                <a:ea typeface="ＭＳ Ｐゴシック" charset="0"/>
                <a:cs typeface="ＭＳ Ｐゴシック" charset="0"/>
              </a:rPr>
              <a:t>n</a:t>
            </a:r>
            <a:r>
              <a:rPr lang="en-US" baseline="30000" dirty="0">
                <a:solidFill>
                  <a:srgbClr val="000000"/>
                </a:solidFill>
                <a:latin typeface="Arial" charset="0"/>
                <a:ea typeface="ＭＳ Ｐゴシック" charset="0"/>
                <a:cs typeface="ＭＳ Ｐゴシック" charset="0"/>
              </a:rPr>
              <a:t>3</a:t>
            </a:r>
            <a:r>
              <a:rPr lang="en-US" dirty="0">
                <a:solidFill>
                  <a:srgbClr val="000000"/>
                </a:solidFill>
                <a:latin typeface="Arial" charset="0"/>
                <a:ea typeface="ＭＳ Ｐゴシック" charset="0"/>
                <a:cs typeface="ＭＳ Ｐゴシック" charset="0"/>
              </a:rPr>
              <a:t> – </a:t>
            </a:r>
            <a:r>
              <a:rPr lang="en-US" i="1" dirty="0">
                <a:solidFill>
                  <a:srgbClr val="000000"/>
                </a:solidFill>
                <a:latin typeface="Arial" charset="0"/>
                <a:ea typeface="ＭＳ Ｐゴシック" charset="0"/>
                <a:cs typeface="ＭＳ Ｐゴシック" charset="0"/>
              </a:rPr>
              <a:t>n</a:t>
            </a:r>
            <a:r>
              <a:rPr lang="en-US" dirty="0">
                <a:solidFill>
                  <a:srgbClr val="000000"/>
                </a:solidFill>
                <a:latin typeface="Arial" charset="0"/>
                <a:ea typeface="ＭＳ Ｐゴシック" charset="0"/>
                <a:cs typeface="ＭＳ Ｐゴシック" charset="0"/>
              </a:rPr>
              <a:t> for every natural number </a:t>
            </a:r>
            <a:r>
              <a:rPr lang="en-US" i="1" dirty="0">
                <a:solidFill>
                  <a:srgbClr val="000000"/>
                </a:solidFill>
                <a:latin typeface="Arial" charset="0"/>
                <a:ea typeface="ＭＳ Ｐゴシック" charset="0"/>
                <a:cs typeface="ＭＳ Ｐゴシック" charset="0"/>
              </a:rPr>
              <a:t>n</a:t>
            </a:r>
            <a:r>
              <a:rPr lang="en-US" dirty="0">
                <a:solidFill>
                  <a:srgbClr val="000000"/>
                </a:solidFill>
                <a:latin typeface="Arial" charset="0"/>
                <a:ea typeface="ＭＳ Ｐゴシック" charset="0"/>
                <a:cs typeface="ＭＳ Ｐゴシック" charset="0"/>
              </a:rPr>
              <a:t>. She is asked if the proof is fully correct. She answers yes. She is then asked if additional numerical check would be necessary to increase her confidence in the statement. She again answered yes.</a:t>
            </a:r>
          </a:p>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r>
              <a:rPr lang="en-US" dirty="0">
                <a:solidFill>
                  <a:srgbClr val="000000"/>
                </a:solidFill>
                <a:latin typeface="Arial" charset="0"/>
                <a:ea typeface="ＭＳ Ｐゴシック" charset="0"/>
                <a:cs typeface="ＭＳ Ｐゴシック" charset="0"/>
              </a:rPr>
              <a:t>What do you think is going on? What was Emily thinking? What skills, understandings, or beliefs is Emily lacking?</a:t>
            </a:r>
          </a:p>
        </p:txBody>
      </p:sp>
    </p:spTree>
    <p:extLst>
      <p:ext uri="{BB962C8B-B14F-4D97-AF65-F5344CB8AC3E}">
        <p14:creationId xmlns:p14="http://schemas.microsoft.com/office/powerpoint/2010/main" val="1219318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br>
              <a:rPr lang="en-US" dirty="0"/>
            </a:br>
            <a:endParaRPr lang="en-US" dirty="0"/>
          </a:p>
        </p:txBody>
      </p:sp>
      <p:sp>
        <p:nvSpPr>
          <p:cNvPr id="30722" name="Rectangle 3"/>
          <p:cNvSpPr>
            <a:spLocks noGrp="1" noChangeArrowheads="1"/>
          </p:cNvSpPr>
          <p:nvPr>
            <p:ph type="body" idx="1"/>
          </p:nvPr>
        </p:nvSpPr>
        <p:spPr/>
        <p:txBody>
          <a:bodyPr/>
          <a:lstStyle/>
          <a:p>
            <a:pPr marL="0" indent="0" eaLnBrk="1" hangingPunct="1">
              <a:buNone/>
            </a:pPr>
            <a:r>
              <a:rPr lang="en-US" dirty="0">
                <a:solidFill>
                  <a:srgbClr val="000000"/>
                </a:solidFill>
                <a:latin typeface="Arial" charset="0"/>
                <a:ea typeface="ＭＳ Ｐゴシック" charset="0"/>
                <a:cs typeface="ＭＳ Ｐゴシック" charset="0"/>
              </a:rPr>
              <a:t>A student, Emily, is shown a correct proof that 6 divides </a:t>
            </a:r>
            <a:r>
              <a:rPr lang="en-US" i="1" dirty="0">
                <a:solidFill>
                  <a:srgbClr val="000000"/>
                </a:solidFill>
                <a:latin typeface="Arial" charset="0"/>
                <a:ea typeface="ＭＳ Ｐゴシック" charset="0"/>
                <a:cs typeface="ＭＳ Ｐゴシック" charset="0"/>
              </a:rPr>
              <a:t>n</a:t>
            </a:r>
            <a:r>
              <a:rPr lang="en-US" baseline="30000" dirty="0">
                <a:solidFill>
                  <a:srgbClr val="000000"/>
                </a:solidFill>
                <a:latin typeface="Arial" charset="0"/>
                <a:ea typeface="ＭＳ Ｐゴシック" charset="0"/>
                <a:cs typeface="ＭＳ Ｐゴシック" charset="0"/>
              </a:rPr>
              <a:t>3</a:t>
            </a:r>
            <a:r>
              <a:rPr lang="en-US" dirty="0">
                <a:solidFill>
                  <a:srgbClr val="000000"/>
                </a:solidFill>
                <a:latin typeface="Arial" charset="0"/>
                <a:ea typeface="ＭＳ Ｐゴシック" charset="0"/>
                <a:cs typeface="ＭＳ Ｐゴシック" charset="0"/>
              </a:rPr>
              <a:t> – </a:t>
            </a:r>
            <a:r>
              <a:rPr lang="en-US" i="1" dirty="0">
                <a:solidFill>
                  <a:srgbClr val="000000"/>
                </a:solidFill>
                <a:latin typeface="Arial" charset="0"/>
                <a:ea typeface="ＭＳ Ｐゴシック" charset="0"/>
                <a:cs typeface="ＭＳ Ｐゴシック" charset="0"/>
              </a:rPr>
              <a:t>n</a:t>
            </a:r>
            <a:r>
              <a:rPr lang="en-US" dirty="0">
                <a:solidFill>
                  <a:srgbClr val="000000"/>
                </a:solidFill>
                <a:latin typeface="Arial" charset="0"/>
                <a:ea typeface="ＭＳ Ｐゴシック" charset="0"/>
                <a:cs typeface="ＭＳ Ｐゴシック" charset="0"/>
              </a:rPr>
              <a:t> for every natural number </a:t>
            </a:r>
            <a:r>
              <a:rPr lang="en-US" i="1" dirty="0">
                <a:solidFill>
                  <a:srgbClr val="000000"/>
                </a:solidFill>
                <a:latin typeface="Arial" charset="0"/>
                <a:ea typeface="ＭＳ Ｐゴシック" charset="0"/>
                <a:cs typeface="ＭＳ Ｐゴシック" charset="0"/>
              </a:rPr>
              <a:t>n</a:t>
            </a:r>
            <a:r>
              <a:rPr lang="en-US" dirty="0">
                <a:solidFill>
                  <a:srgbClr val="000000"/>
                </a:solidFill>
                <a:latin typeface="Arial" charset="0"/>
                <a:ea typeface="ＭＳ Ｐゴシック" charset="0"/>
                <a:cs typeface="ＭＳ Ｐゴシック" charset="0"/>
              </a:rPr>
              <a:t>. She is asked if the proof is fully correct. She answers yes. She is then asked if additional numerical check would be necessary to increase her confidence in the statement. She again answered yes.</a:t>
            </a:r>
          </a:p>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r>
              <a:rPr lang="en-US" dirty="0">
                <a:solidFill>
                  <a:srgbClr val="000000"/>
                </a:solidFill>
                <a:latin typeface="Arial" charset="0"/>
                <a:ea typeface="ＭＳ Ｐゴシック" charset="0"/>
                <a:cs typeface="ＭＳ Ｐゴシック" charset="0"/>
              </a:rPr>
              <a:t>These questions were asked to a large number of Israeli high school students. 81.5% of the students said the proof was correct. Of those students, 70% desired an additional empirical check. Only 30% did not.</a:t>
            </a:r>
          </a:p>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r>
              <a:rPr lang="en-US" sz="1600" dirty="0"/>
              <a:t>Fischbein, E. (1982). Intuition and proof. </a:t>
            </a:r>
            <a:r>
              <a:rPr lang="en-US" sz="1600" i="1" dirty="0"/>
              <a:t>For the Learning of Mathematics</a:t>
            </a:r>
            <a:r>
              <a:rPr lang="en-US" sz="1600" dirty="0"/>
              <a:t>, </a:t>
            </a:r>
            <a:r>
              <a:rPr lang="en-US" sz="1600" i="1" dirty="0"/>
              <a:t>3</a:t>
            </a:r>
            <a:r>
              <a:rPr lang="en-US" sz="1600" dirty="0"/>
              <a:t>(2), 9-24.</a:t>
            </a:r>
            <a:endParaRPr lang="en-US" sz="1600"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025273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br>
              <a:rPr lang="en-US" dirty="0"/>
            </a:br>
            <a:r>
              <a:rPr lang="en-US" dirty="0"/>
              <a:t>Solid findings in mathematics education</a:t>
            </a:r>
          </a:p>
        </p:txBody>
      </p:sp>
      <p:sp>
        <p:nvSpPr>
          <p:cNvPr id="30722" name="Rectangle 3"/>
          <p:cNvSpPr>
            <a:spLocks noGrp="1" noChangeArrowheads="1"/>
          </p:cNvSpPr>
          <p:nvPr>
            <p:ph type="body" idx="1"/>
          </p:nvPr>
        </p:nvSpPr>
        <p:spPr/>
        <p:txBody>
          <a:bodyPr/>
          <a:lstStyle/>
          <a:p>
            <a:pPr marL="0" indent="0" eaLnBrk="1" hangingPunct="1">
              <a:buNone/>
            </a:pPr>
            <a:r>
              <a:rPr lang="en-US" dirty="0">
                <a:solidFill>
                  <a:srgbClr val="000000"/>
                </a:solidFill>
                <a:latin typeface="Arial" charset="0"/>
                <a:ea typeface="ＭＳ Ｐゴシック" charset="0"/>
                <a:cs typeface="ＭＳ Ｐゴシック" charset="0"/>
              </a:rPr>
              <a:t>Students will not be certain that a theorem is true after reading a proof of the theorem.</a:t>
            </a:r>
          </a:p>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r>
              <a:rPr lang="en-US" dirty="0">
                <a:solidFill>
                  <a:srgbClr val="000000"/>
                </a:solidFill>
                <a:latin typeface="Arial" charset="0"/>
                <a:ea typeface="ＭＳ Ｐゴシック" charset="0"/>
                <a:cs typeface="ＭＳ Ｐゴシック" charset="0"/>
              </a:rPr>
              <a:t>They will continue to seek empirical evidence, or appeal to an authority, after reading the proof.</a:t>
            </a:r>
          </a:p>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a:buNone/>
            </a:pPr>
            <a:r>
              <a:rPr lang="en-US" dirty="0"/>
              <a:t>“[When mathematicians are determining if a statement is true], at a certain moment this search process stops and a new situation appears: </a:t>
            </a:r>
            <a:r>
              <a:rPr lang="en-US" dirty="0">
                <a:solidFill>
                  <a:srgbClr val="FF0000"/>
                </a:solidFill>
              </a:rPr>
              <a:t>the mathematician has found a complete proof for his solution or theorem. Such a proof is the absolute guarantee of the universal validity of that theorem. </a:t>
            </a:r>
            <a:r>
              <a:rPr lang="en-US" dirty="0"/>
              <a:t>He believes in that validity”</a:t>
            </a:r>
          </a:p>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r>
              <a:rPr lang="en-US" sz="1600" dirty="0"/>
              <a:t>Fischbein, E. (1982). Intuition and proof. </a:t>
            </a:r>
            <a:r>
              <a:rPr lang="en-US" sz="1600" i="1" dirty="0"/>
              <a:t>For the Learning of Mathematics</a:t>
            </a:r>
            <a:r>
              <a:rPr lang="en-US" sz="1600" dirty="0"/>
              <a:t>, </a:t>
            </a:r>
            <a:r>
              <a:rPr lang="en-US" sz="1600" i="1" dirty="0"/>
              <a:t>3</a:t>
            </a:r>
            <a:r>
              <a:rPr lang="en-US" sz="1600" dirty="0"/>
              <a:t>(2), 9-24.</a:t>
            </a:r>
            <a:endParaRPr lang="en-US" sz="1600"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140344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Caveats</a:t>
            </a:r>
          </a:p>
        </p:txBody>
      </p:sp>
      <p:sp>
        <p:nvSpPr>
          <p:cNvPr id="30722" name="Rectangle 3"/>
          <p:cNvSpPr>
            <a:spLocks noGrp="1" noChangeArrowheads="1"/>
          </p:cNvSpPr>
          <p:nvPr>
            <p:ph type="body" idx="1"/>
          </p:nvPr>
        </p:nvSpPr>
        <p:spPr/>
        <p:txBody>
          <a:bodyPr/>
          <a:lstStyle/>
          <a:p>
            <a:pPr eaLnBrk="1" hangingPunct="1"/>
            <a:r>
              <a:rPr lang="en-US" dirty="0">
                <a:solidFill>
                  <a:srgbClr val="000000"/>
                </a:solidFill>
                <a:latin typeface="Arial" charset="0"/>
                <a:ea typeface="ＭＳ Ｐゴシック" charset="0"/>
                <a:cs typeface="ＭＳ Ｐゴシック" charset="0"/>
              </a:rPr>
              <a:t>Some mathematics educators have argued against tying proof and certainty together.</a:t>
            </a:r>
          </a:p>
          <a:p>
            <a:pPr lvl="1"/>
            <a:r>
              <a:rPr lang="en-US" dirty="0" err="1">
                <a:solidFill>
                  <a:srgbClr val="000000"/>
                </a:solidFill>
                <a:latin typeface="Arial" charset="0"/>
                <a:ea typeface="ＭＳ Ｐゴシック" charset="0"/>
                <a:cs typeface="ＭＳ Ｐゴシック" charset="0"/>
              </a:rPr>
              <a:t>deVilliers</a:t>
            </a:r>
            <a:r>
              <a:rPr lang="en-US" dirty="0">
                <a:solidFill>
                  <a:srgbClr val="000000"/>
                </a:solidFill>
                <a:latin typeface="Arial" charset="0"/>
                <a:ea typeface="ＭＳ Ｐゴシック" charset="0"/>
                <a:cs typeface="ＭＳ Ｐゴシック" charset="0"/>
              </a:rPr>
              <a:t> (1990): </a:t>
            </a:r>
            <a:r>
              <a:rPr lang="en-US" dirty="0"/>
              <a:t>“proof is not necessarily a prerequisite for conviction—to the contrary, conviction is probably far more frequently a prerequisite for the finding of a proof” (p. 18).</a:t>
            </a:r>
            <a:endParaRPr lang="en-US" dirty="0">
              <a:solidFill>
                <a:srgbClr val="000000"/>
              </a:solidFill>
              <a:latin typeface="Arial" charset="0"/>
              <a:ea typeface="ＭＳ Ｐゴシック" charset="0"/>
              <a:cs typeface="ＭＳ Ｐゴシック" charset="0"/>
            </a:endParaRPr>
          </a:p>
          <a:p>
            <a:pPr lvl="1" eaLnBrk="1" hangingPunct="1"/>
            <a:r>
              <a:rPr lang="en-US" dirty="0">
                <a:solidFill>
                  <a:srgbClr val="000000"/>
                </a:solidFill>
                <a:latin typeface="Arial" charset="0"/>
                <a:ea typeface="ＭＳ Ｐゴシック" charset="0"/>
                <a:cs typeface="ＭＳ Ｐゴシック" charset="0"/>
              </a:rPr>
              <a:t>Hanna (1983, 1991) said things like the reputation of the author and the consistency of the theorem with known results were </a:t>
            </a:r>
            <a:r>
              <a:rPr lang="en-US" i="1" dirty="0">
                <a:solidFill>
                  <a:srgbClr val="000000"/>
                </a:solidFill>
                <a:latin typeface="Arial" charset="0"/>
                <a:ea typeface="ＭＳ Ｐゴシック" charset="0"/>
                <a:cs typeface="ＭＳ Ｐゴシック" charset="0"/>
              </a:rPr>
              <a:t>more</a:t>
            </a:r>
            <a:r>
              <a:rPr lang="en-US" dirty="0">
                <a:solidFill>
                  <a:srgbClr val="000000"/>
                </a:solidFill>
                <a:latin typeface="Arial" charset="0"/>
                <a:ea typeface="ＭＳ Ｐゴシック" charset="0"/>
                <a:cs typeface="ＭＳ Ｐゴシック" charset="0"/>
              </a:rPr>
              <a:t> important to the acceptance of a theorem than the proof itself.</a:t>
            </a:r>
            <a:br>
              <a:rPr lang="en-US" dirty="0">
                <a:solidFill>
                  <a:srgbClr val="000000"/>
                </a:solidFill>
                <a:latin typeface="Arial" charset="0"/>
                <a:ea typeface="ＭＳ Ｐゴシック" charset="0"/>
                <a:cs typeface="ＭＳ Ｐゴシック" charset="0"/>
              </a:rPr>
            </a:b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898207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Methods:</a:t>
            </a:r>
            <a:br>
              <a:rPr lang="en-US" dirty="0"/>
            </a:br>
            <a:r>
              <a:rPr lang="en-US" dirty="0"/>
              <a:t>Rationale</a:t>
            </a:r>
          </a:p>
        </p:txBody>
      </p:sp>
      <p:sp>
        <p:nvSpPr>
          <p:cNvPr id="30722" name="Rectangle 3"/>
          <p:cNvSpPr>
            <a:spLocks noGrp="1" noChangeArrowheads="1"/>
          </p:cNvSpPr>
          <p:nvPr>
            <p:ph type="body" idx="1"/>
          </p:nvPr>
        </p:nvSpPr>
        <p:spPr/>
        <p:txBody>
          <a:bodyPr/>
          <a:lstStyle/>
          <a:p>
            <a:pPr eaLnBrk="1" hangingPunct="1"/>
            <a:r>
              <a:rPr lang="en-US" dirty="0">
                <a:solidFill>
                  <a:srgbClr val="000000"/>
                </a:solidFill>
                <a:latin typeface="Arial" charset="0"/>
                <a:ea typeface="ＭＳ Ｐゴシック" charset="0"/>
                <a:cs typeface="ＭＳ Ｐゴシック" charset="0"/>
              </a:rPr>
              <a:t>Studies like Fischbein’s can be viewed as a type of “epistemological test”, where some students’ responses to a task are taken as evidence of a deficient epistemology.</a:t>
            </a:r>
          </a:p>
          <a:p>
            <a:pPr eaLnBrk="1" hangingPunct="1"/>
            <a:endParaRPr lang="en-US" dirty="0">
              <a:solidFill>
                <a:srgbClr val="000000"/>
              </a:solidFill>
              <a:latin typeface="Arial" charset="0"/>
              <a:ea typeface="ＭＳ Ｐゴシック" charset="0"/>
              <a:cs typeface="ＭＳ Ｐゴシック" charset="0"/>
            </a:endParaRPr>
          </a:p>
          <a:p>
            <a:pPr eaLnBrk="1" hangingPunct="1"/>
            <a:r>
              <a:rPr lang="en-US" dirty="0">
                <a:solidFill>
                  <a:srgbClr val="000000"/>
                </a:solidFill>
                <a:latin typeface="Arial" charset="0"/>
                <a:ea typeface="ＭＳ Ｐゴシック" charset="0"/>
                <a:cs typeface="ＭＳ Ｐゴシック" charset="0"/>
              </a:rPr>
              <a:t>What would happen if we gave the same epistemological test to mathematicians?</a:t>
            </a:r>
          </a:p>
          <a:p>
            <a:pPr eaLnBrk="1" hangingPunct="1"/>
            <a:endParaRPr lang="en-US" dirty="0">
              <a:solidFill>
                <a:srgbClr val="000000"/>
              </a:solidFill>
              <a:latin typeface="Arial" charset="0"/>
              <a:ea typeface="ＭＳ Ｐゴシック" charset="0"/>
              <a:cs typeface="ＭＳ Ｐゴシック" charset="0"/>
            </a:endParaRPr>
          </a:p>
          <a:p>
            <a:pPr eaLnBrk="1" hangingPunct="1"/>
            <a:r>
              <a:rPr lang="en-US" dirty="0">
                <a:solidFill>
                  <a:srgbClr val="000000"/>
                </a:solidFill>
                <a:latin typeface="Arial" charset="0"/>
                <a:ea typeface="ＭＳ Ｐゴシック" charset="0"/>
                <a:cs typeface="ＭＳ Ｐゴシック" charset="0"/>
              </a:rPr>
              <a:t>Do mathematicians gain certainty in theorems at all? If so, how do they do it?</a:t>
            </a:r>
          </a:p>
        </p:txBody>
      </p:sp>
    </p:spTree>
    <p:extLst>
      <p:ext uri="{BB962C8B-B14F-4D97-AF65-F5344CB8AC3E}">
        <p14:creationId xmlns:p14="http://schemas.microsoft.com/office/powerpoint/2010/main" val="124151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30722" name="Rectangle 3"/>
          <p:cNvSpPr>
            <a:spLocks noGrp="1" noChangeArrowheads="1"/>
          </p:cNvSpPr>
          <p:nvPr>
            <p:ph type="body" idx="1"/>
          </p:nvPr>
        </p:nvSpPr>
        <p:spPr/>
        <p:txBody>
          <a:bodyPr/>
          <a:lstStyle/>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endParaRPr lang="en-US" dirty="0">
              <a:solidFill>
                <a:srgbClr val="000000"/>
              </a:solidFill>
              <a:latin typeface="Arial" charset="0"/>
              <a:ea typeface="ＭＳ Ｐゴシック" charset="0"/>
              <a:cs typeface="ＭＳ Ｐゴシック" charset="0"/>
            </a:endParaRPr>
          </a:p>
        </p:txBody>
      </p:sp>
      <p:pic>
        <p:nvPicPr>
          <p:cNvPr id="2" name="Picture 1">
            <a:extLst>
              <a:ext uri="{FF2B5EF4-FFF2-40B4-BE49-F238E27FC236}">
                <a16:creationId xmlns:a16="http://schemas.microsoft.com/office/drawing/2014/main" id="{64E8DCFF-980D-7B7C-2507-E753009946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8504" y="3962399"/>
            <a:ext cx="7772400" cy="13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7623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a:extLst>
              <a:ext uri="{FF2B5EF4-FFF2-40B4-BE49-F238E27FC236}">
                <a16:creationId xmlns:a16="http://schemas.microsoft.com/office/drawing/2014/main" id="{7070F2DA-520A-484F-B652-DC3D0E3BAE27}"/>
              </a:ext>
            </a:extLst>
          </p:cNvPr>
          <p:cNvSpPr>
            <a:spLocks noGrp="1" noChangeArrowheads="1"/>
          </p:cNvSpPr>
          <p:nvPr>
            <p:ph type="title"/>
          </p:nvPr>
        </p:nvSpPr>
        <p:spPr/>
        <p:txBody>
          <a:bodyPr/>
          <a:lstStyle/>
          <a:p>
            <a:pPr eaLnBrk="1" hangingPunct="1">
              <a:defRPr/>
            </a:pPr>
            <a:r>
              <a:rPr lang="en-US" dirty="0"/>
              <a:t>Methods:</a:t>
            </a:r>
            <a:br>
              <a:rPr lang="en-US" dirty="0"/>
            </a:br>
            <a:r>
              <a:rPr lang="en-US" dirty="0"/>
              <a:t>Obtaining confidence from evidence</a:t>
            </a:r>
            <a:endParaRPr lang="en-US" i="1" dirty="0"/>
          </a:p>
        </p:txBody>
      </p:sp>
      <p:sp>
        <p:nvSpPr>
          <p:cNvPr id="81922" name="Rectangle 3">
            <a:extLst>
              <a:ext uri="{FF2B5EF4-FFF2-40B4-BE49-F238E27FC236}">
                <a16:creationId xmlns:a16="http://schemas.microsoft.com/office/drawing/2014/main" id="{61CEE3A4-DEA1-6B47-B147-088A8453D45E}"/>
              </a:ext>
            </a:extLst>
          </p:cNvPr>
          <p:cNvSpPr>
            <a:spLocks noGrp="1" noChangeArrowheads="1"/>
          </p:cNvSpPr>
          <p:nvPr>
            <p:ph type="body" idx="1"/>
          </p:nvPr>
        </p:nvSpPr>
        <p:spPr/>
        <p:txBody>
          <a:bodyPr/>
          <a:lstStyle/>
          <a:p>
            <a:pPr>
              <a:defRPr/>
            </a:pPr>
            <a:r>
              <a:rPr lang="en-US" dirty="0"/>
              <a:t>16 3</a:t>
            </a:r>
            <a:r>
              <a:rPr lang="en-US" baseline="30000" dirty="0"/>
              <a:t>rd</a:t>
            </a:r>
            <a:r>
              <a:rPr lang="en-US" dirty="0"/>
              <a:t> to 5</a:t>
            </a:r>
            <a:r>
              <a:rPr lang="en-US" baseline="30000" dirty="0"/>
              <a:t>th</a:t>
            </a:r>
            <a:r>
              <a:rPr lang="en-US" dirty="0"/>
              <a:t> year math </a:t>
            </a:r>
            <a:r>
              <a:rPr lang="en-US" dirty="0" err="1"/>
              <a:t>Ph.D</a:t>
            </a:r>
            <a:r>
              <a:rPr lang="en-US" dirty="0"/>
              <a:t> students who passed their qualifying exams from a top 25 nationally ranked US mathematics department. </a:t>
            </a:r>
            <a:br>
              <a:rPr lang="en-US" dirty="0"/>
            </a:br>
            <a:endParaRPr lang="en-US" dirty="0"/>
          </a:p>
          <a:p>
            <a:pPr>
              <a:defRPr/>
            </a:pPr>
            <a:r>
              <a:rPr lang="en-US" dirty="0"/>
              <a:t>In the first part of the interview, participants were asked how confident on a scale of 0 through 100 they were in the truth of the following identity:</a:t>
            </a:r>
          </a:p>
          <a:p>
            <a:pPr>
              <a:defRPr/>
            </a:pPr>
            <a:endParaRPr lang="en-US" dirty="0"/>
          </a:p>
          <a:p>
            <a:pPr marL="0" indent="0">
              <a:buFontTx/>
              <a:buNone/>
              <a:defRPr/>
            </a:pPr>
            <a:endParaRPr lang="en-US" dirty="0"/>
          </a:p>
          <a:p>
            <a:pPr lvl="1">
              <a:defRPr/>
            </a:pPr>
            <a:r>
              <a:rPr lang="en-US" dirty="0">
                <a:cs typeface="ＭＳ Ｐゴシック" charset="0"/>
              </a:rPr>
              <a:t>Initially with no information</a:t>
            </a:r>
          </a:p>
          <a:p>
            <a:pPr lvl="1">
              <a:defRPr/>
            </a:pPr>
            <a:r>
              <a:rPr lang="en-US" dirty="0">
                <a:cs typeface="ＭＳ Ｐゴシック" charset="0"/>
              </a:rPr>
              <a:t>Then given unlimited time to study a challenging proof of the theorem (that only used ideas from undergraduate calculus)</a:t>
            </a:r>
          </a:p>
          <a:p>
            <a:pPr lvl="1">
              <a:defRPr/>
            </a:pPr>
            <a:r>
              <a:rPr lang="en-US" dirty="0">
                <a:cs typeface="ＭＳ Ｐゴシック" charset="0"/>
              </a:rPr>
              <a:t>They were given access to an Excel file illustrating how the series converged to </a:t>
            </a:r>
            <a:r>
              <a:rPr lang="en-US" dirty="0">
                <a:latin typeface="Symbol" charset="2"/>
                <a:cs typeface="Symbol" charset="2"/>
              </a:rPr>
              <a:t>p</a:t>
            </a:r>
            <a:r>
              <a:rPr lang="en-US" dirty="0">
                <a:cs typeface="ＭＳ Ｐゴシック" charset="0"/>
              </a:rPr>
              <a:t> quickly.</a:t>
            </a:r>
          </a:p>
          <a:p>
            <a:pPr lvl="1">
              <a:defRPr/>
            </a:pPr>
            <a:r>
              <a:rPr lang="en-US" dirty="0">
                <a:cs typeface="ＭＳ Ｐゴシック" charset="0"/>
              </a:rPr>
              <a:t>Then the </a:t>
            </a:r>
            <a:r>
              <a:rPr lang="en-US" i="1" dirty="0" err="1">
                <a:cs typeface="ＭＳ Ｐゴシック" charset="0"/>
              </a:rPr>
              <a:t>Amer</a:t>
            </a:r>
            <a:r>
              <a:rPr lang="en-US" i="1" dirty="0">
                <a:cs typeface="ＭＳ Ｐゴシック" charset="0"/>
              </a:rPr>
              <a:t> Math Monthly</a:t>
            </a:r>
            <a:r>
              <a:rPr lang="en-US" dirty="0">
                <a:cs typeface="ＭＳ Ｐゴシック" charset="0"/>
              </a:rPr>
              <a:t> article in which the theorem appeared</a:t>
            </a:r>
          </a:p>
        </p:txBody>
      </p:sp>
      <p:pic>
        <p:nvPicPr>
          <p:cNvPr id="56323" name="Picture 1">
            <a:extLst>
              <a:ext uri="{FF2B5EF4-FFF2-40B4-BE49-F238E27FC236}">
                <a16:creationId xmlns:a16="http://schemas.microsoft.com/office/drawing/2014/main" id="{5603A104-9330-864E-A295-8A5338E2E1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4267200"/>
            <a:ext cx="500856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16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4B43E-908F-347D-BFC8-04A67AEE61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F04E6C-477C-0B00-16A1-AE3DD8709203}"/>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E9D009B1-FD45-9D69-6D06-EA6FF2212614}"/>
              </a:ext>
            </a:extLst>
          </p:cNvPr>
          <p:cNvPicPr>
            <a:picLocks noChangeAspect="1"/>
          </p:cNvPicPr>
          <p:nvPr/>
        </p:nvPicPr>
        <p:blipFill>
          <a:blip r:embed="rId2"/>
          <a:stretch>
            <a:fillRect/>
          </a:stretch>
        </p:blipFill>
        <p:spPr>
          <a:xfrm>
            <a:off x="334863" y="457200"/>
            <a:ext cx="8123337" cy="5697464"/>
          </a:xfrm>
          <a:prstGeom prst="rect">
            <a:avLst/>
          </a:prstGeom>
        </p:spPr>
      </p:pic>
    </p:spTree>
    <p:extLst>
      <p:ext uri="{BB962C8B-B14F-4D97-AF65-F5344CB8AC3E}">
        <p14:creationId xmlns:p14="http://schemas.microsoft.com/office/powerpoint/2010/main" val="1175682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a:extLst>
              <a:ext uri="{FF2B5EF4-FFF2-40B4-BE49-F238E27FC236}">
                <a16:creationId xmlns:a16="http://schemas.microsoft.com/office/drawing/2014/main" id="{6E8DC1CA-1FCD-6A4B-A61D-AB8503F5699C}"/>
              </a:ext>
            </a:extLst>
          </p:cNvPr>
          <p:cNvSpPr>
            <a:spLocks noGrp="1" noChangeArrowheads="1"/>
          </p:cNvSpPr>
          <p:nvPr>
            <p:ph type="title"/>
          </p:nvPr>
        </p:nvSpPr>
        <p:spPr/>
        <p:txBody>
          <a:bodyPr/>
          <a:lstStyle/>
          <a:p>
            <a:pPr eaLnBrk="1" hangingPunct="1"/>
            <a:r>
              <a:rPr lang="en-US" altLang="en-US">
                <a:effectLst>
                  <a:outerShdw blurRad="38100" dist="38100" dir="2700000" algn="tl">
                    <a:srgbClr val="C0C0C0"/>
                  </a:outerShdw>
                </a:effectLst>
              </a:rPr>
              <a:t>Methods:</a:t>
            </a:r>
            <a:br>
              <a:rPr lang="en-US" altLang="en-US">
                <a:effectLst>
                  <a:outerShdw blurRad="38100" dist="38100" dir="2700000" algn="tl">
                    <a:srgbClr val="C0C0C0"/>
                  </a:outerShdw>
                </a:effectLst>
              </a:rPr>
            </a:br>
            <a:r>
              <a:rPr lang="en-US" altLang="en-US">
                <a:effectLst>
                  <a:outerShdw blurRad="38100" dist="38100" dir="2700000" algn="tl">
                    <a:srgbClr val="C0C0C0"/>
                  </a:outerShdw>
                </a:effectLst>
              </a:rPr>
              <a:t>Understanding mathematicians’ confidence</a:t>
            </a:r>
            <a:endParaRPr lang="en-US" altLang="en-US" i="1">
              <a:effectLst>
                <a:outerShdw blurRad="38100" dist="38100" dir="2700000" algn="tl">
                  <a:srgbClr val="C0C0C0"/>
                </a:outerShdw>
              </a:effectLst>
            </a:endParaRPr>
          </a:p>
        </p:txBody>
      </p:sp>
      <p:sp>
        <p:nvSpPr>
          <p:cNvPr id="81922" name="Rectangle 3">
            <a:extLst>
              <a:ext uri="{FF2B5EF4-FFF2-40B4-BE49-F238E27FC236}">
                <a16:creationId xmlns:a16="http://schemas.microsoft.com/office/drawing/2014/main" id="{D4127D09-44A0-DF4D-BD7D-1C82D8AB520A}"/>
              </a:ext>
            </a:extLst>
          </p:cNvPr>
          <p:cNvSpPr>
            <a:spLocks noGrp="1" noChangeArrowheads="1"/>
          </p:cNvSpPr>
          <p:nvPr>
            <p:ph type="body" idx="1"/>
          </p:nvPr>
        </p:nvSpPr>
        <p:spPr/>
        <p:txBody>
          <a:bodyPr/>
          <a:lstStyle/>
          <a:p>
            <a:pPr>
              <a:buFontTx/>
              <a:buAutoNum type="arabicPeriod"/>
            </a:pPr>
            <a:r>
              <a:rPr lang="en-US" altLang="en-US" sz="1800" b="1" dirty="0"/>
              <a:t>Proof&lt;Empirical:</a:t>
            </a:r>
            <a:r>
              <a:rPr lang="en-US" altLang="en-US" sz="1800" dirty="0"/>
              <a:t> </a:t>
            </a:r>
          </a:p>
          <a:p>
            <a:pPr>
              <a:buFontTx/>
              <a:buNone/>
            </a:pPr>
            <a:r>
              <a:rPr lang="en-US" altLang="en-US" sz="1800" dirty="0"/>
              <a:t>You said that you were more convinced of the </a:t>
            </a:r>
            <a:r>
              <a:rPr lang="en-US" altLang="en-US" sz="1800" b="1" dirty="0"/>
              <a:t>claim</a:t>
            </a:r>
            <a:r>
              <a:rPr lang="en-US" altLang="en-US" sz="1800" dirty="0"/>
              <a:t> after seeing the Excel file, even though you had previously seen a </a:t>
            </a:r>
            <a:r>
              <a:rPr lang="en-US" altLang="en-US" sz="1800" b="1" dirty="0"/>
              <a:t>purported</a:t>
            </a:r>
            <a:r>
              <a:rPr lang="en-US" altLang="en-US" sz="1800" dirty="0"/>
              <a:t> proof of the </a:t>
            </a:r>
            <a:r>
              <a:rPr lang="en-US" altLang="en-US" sz="1800" b="1" dirty="0"/>
              <a:t>claim</a:t>
            </a:r>
            <a:r>
              <a:rPr lang="en-US" altLang="en-US" sz="1800" dirty="0"/>
              <a:t>. Why were you more convinced?</a:t>
            </a:r>
          </a:p>
          <a:p>
            <a:pPr>
              <a:buFontTx/>
              <a:buNone/>
            </a:pPr>
            <a:endParaRPr lang="en-US" altLang="en-US" sz="1800" dirty="0"/>
          </a:p>
          <a:p>
            <a:pPr>
              <a:buFontTx/>
              <a:buNone/>
            </a:pPr>
            <a:r>
              <a:rPr lang="en-US" altLang="en-US" sz="1800" dirty="0"/>
              <a:t> </a:t>
            </a:r>
            <a:r>
              <a:rPr lang="en-US" altLang="en-US" sz="1800" b="1" dirty="0" err="1"/>
              <a:t>i</a:t>
            </a:r>
            <a:r>
              <a:rPr lang="en-US" altLang="en-US" sz="1800" b="1" dirty="0"/>
              <a:t>. Empirical=100:</a:t>
            </a:r>
            <a:r>
              <a:rPr lang="en-US" altLang="en-US" sz="1800" dirty="0"/>
              <a:t>  </a:t>
            </a:r>
          </a:p>
          <a:p>
            <a:pPr>
              <a:buFontTx/>
              <a:buNone/>
            </a:pPr>
            <a:r>
              <a:rPr lang="en-US" altLang="en-US" sz="1800" dirty="0"/>
              <a:t>You gave a score of 100 for conviction after seeing the Excel file, indicating that you were absolutely certain the </a:t>
            </a:r>
            <a:r>
              <a:rPr lang="en-US" altLang="en-US" sz="1800" b="1" dirty="0"/>
              <a:t>claim</a:t>
            </a:r>
            <a:r>
              <a:rPr lang="en-US" altLang="en-US" sz="1800" dirty="0"/>
              <a:t> is true. Why were you certain of the </a:t>
            </a:r>
            <a:r>
              <a:rPr lang="en-US" altLang="en-US" sz="1800" b="1" dirty="0"/>
              <a:t>claim</a:t>
            </a:r>
            <a:r>
              <a:rPr lang="en-US" altLang="en-US" sz="1800" dirty="0"/>
              <a:t> after seeing the Excel file?</a:t>
            </a:r>
          </a:p>
          <a:p>
            <a:pPr>
              <a:buFontTx/>
              <a:buNone/>
            </a:pPr>
            <a:endParaRPr lang="en-US" altLang="en-US" sz="1800" dirty="0"/>
          </a:p>
          <a:p>
            <a:pPr>
              <a:buFontTx/>
              <a:buNone/>
            </a:pPr>
            <a:r>
              <a:rPr lang="en-US" altLang="en-US" sz="1800" b="1" dirty="0"/>
              <a:t>ii. Empirical&lt;100</a:t>
            </a:r>
            <a:r>
              <a:rPr lang="en-US" altLang="en-US" sz="1800" dirty="0"/>
              <a:t>: </a:t>
            </a:r>
          </a:p>
          <a:p>
            <a:pPr>
              <a:buFontTx/>
              <a:buNone/>
            </a:pPr>
            <a:r>
              <a:rPr lang="en-US" altLang="en-US" sz="1800" dirty="0"/>
              <a:t>You gave a score of less than 100 for conviction after seeing the Excel file, indicating that you were not absolutely certain and still had some doubts about the claim. Why were you not certain that the </a:t>
            </a:r>
            <a:r>
              <a:rPr lang="en-US" altLang="en-US" sz="1800" b="1" dirty="0"/>
              <a:t>claim</a:t>
            </a:r>
            <a:r>
              <a:rPr lang="en-US" altLang="en-US" sz="1800" dirty="0"/>
              <a:t> was true?</a:t>
            </a:r>
          </a:p>
          <a:p>
            <a:pPr>
              <a:buFontTx/>
              <a:buNone/>
            </a:pPr>
            <a:endParaRPr lang="en-US" altLang="en-US" dirty="0"/>
          </a:p>
        </p:txBody>
      </p:sp>
    </p:spTree>
    <p:extLst>
      <p:ext uri="{BB962C8B-B14F-4D97-AF65-F5344CB8AC3E}">
        <p14:creationId xmlns:p14="http://schemas.microsoft.com/office/powerpoint/2010/main" val="23152047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a:extLst>
              <a:ext uri="{FF2B5EF4-FFF2-40B4-BE49-F238E27FC236}">
                <a16:creationId xmlns:a16="http://schemas.microsoft.com/office/drawing/2014/main" id="{BB802DC2-D203-CE48-9A1F-71EF0C67A393}"/>
              </a:ext>
            </a:extLst>
          </p:cNvPr>
          <p:cNvSpPr>
            <a:spLocks noGrp="1" noChangeArrowheads="1"/>
          </p:cNvSpPr>
          <p:nvPr>
            <p:ph type="title"/>
          </p:nvPr>
        </p:nvSpPr>
        <p:spPr/>
        <p:txBody>
          <a:bodyPr/>
          <a:lstStyle/>
          <a:p>
            <a:pPr eaLnBrk="1" hangingPunct="1">
              <a:defRPr/>
            </a:pPr>
            <a:r>
              <a:rPr lang="en-US" dirty="0"/>
              <a:t>Results:</a:t>
            </a:r>
            <a:br>
              <a:rPr lang="en-US" dirty="0"/>
            </a:br>
            <a:r>
              <a:rPr lang="en-US" dirty="0"/>
              <a:t>Task-based interview</a:t>
            </a:r>
            <a:endParaRPr lang="en-US" i="1" dirty="0"/>
          </a:p>
        </p:txBody>
      </p:sp>
      <p:sp>
        <p:nvSpPr>
          <p:cNvPr id="62466" name="Rectangle 3">
            <a:extLst>
              <a:ext uri="{FF2B5EF4-FFF2-40B4-BE49-F238E27FC236}">
                <a16:creationId xmlns:a16="http://schemas.microsoft.com/office/drawing/2014/main" id="{798C34FA-2B67-4945-9728-7648DEB77AF1}"/>
              </a:ext>
            </a:extLst>
          </p:cNvPr>
          <p:cNvSpPr>
            <a:spLocks noGrp="1" noChangeArrowheads="1"/>
          </p:cNvSpPr>
          <p:nvPr>
            <p:ph type="body" idx="1"/>
          </p:nvPr>
        </p:nvSpPr>
        <p:spPr/>
        <p:txBody>
          <a:bodyPr/>
          <a:lstStyle/>
          <a:p>
            <a:pPr marL="0" indent="0">
              <a:buFontTx/>
              <a:buNone/>
            </a:pPr>
            <a:endParaRPr lang="en-US" altLang="en-US"/>
          </a:p>
        </p:txBody>
      </p:sp>
      <p:graphicFrame>
        <p:nvGraphicFramePr>
          <p:cNvPr id="3" name="Table 2">
            <a:extLst>
              <a:ext uri="{FF2B5EF4-FFF2-40B4-BE49-F238E27FC236}">
                <a16:creationId xmlns:a16="http://schemas.microsoft.com/office/drawing/2014/main" id="{30C7B991-6916-4F45-B432-0E226227635A}"/>
              </a:ext>
            </a:extLst>
          </p:cNvPr>
          <p:cNvGraphicFramePr>
            <a:graphicFrameLocks noGrp="1"/>
          </p:cNvGraphicFramePr>
          <p:nvPr/>
        </p:nvGraphicFramePr>
        <p:xfrm>
          <a:off x="7938" y="1600200"/>
          <a:ext cx="8755062" cy="4846638"/>
        </p:xfrm>
        <a:graphic>
          <a:graphicData uri="http://schemas.openxmlformats.org/drawingml/2006/table">
            <a:tbl>
              <a:tblPr firstRow="1" bandRow="1">
                <a:tableStyleId>{5C22544A-7EE6-4342-B048-85BDC9FD1C3A}</a:tableStyleId>
              </a:tblPr>
              <a:tblGrid>
                <a:gridCol w="2964171">
                  <a:extLst>
                    <a:ext uri="{9D8B030D-6E8A-4147-A177-3AD203B41FA5}">
                      <a16:colId xmlns:a16="http://schemas.microsoft.com/office/drawing/2014/main" val="20000"/>
                    </a:ext>
                  </a:extLst>
                </a:gridCol>
                <a:gridCol w="2057290">
                  <a:extLst>
                    <a:ext uri="{9D8B030D-6E8A-4147-A177-3AD203B41FA5}">
                      <a16:colId xmlns:a16="http://schemas.microsoft.com/office/drawing/2014/main" val="20001"/>
                    </a:ext>
                  </a:extLst>
                </a:gridCol>
                <a:gridCol w="1981095">
                  <a:extLst>
                    <a:ext uri="{9D8B030D-6E8A-4147-A177-3AD203B41FA5}">
                      <a16:colId xmlns:a16="http://schemas.microsoft.com/office/drawing/2014/main" val="20002"/>
                    </a:ext>
                  </a:extLst>
                </a:gridCol>
                <a:gridCol w="1752506">
                  <a:extLst>
                    <a:ext uri="{9D8B030D-6E8A-4147-A177-3AD203B41FA5}">
                      <a16:colId xmlns:a16="http://schemas.microsoft.com/office/drawing/2014/main" val="20003"/>
                    </a:ext>
                  </a:extLst>
                </a:gridCol>
              </a:tblGrid>
              <a:tr h="640122">
                <a:tc>
                  <a:txBody>
                    <a:bodyPr/>
                    <a:lstStyle/>
                    <a:p>
                      <a:r>
                        <a:rPr lang="en-US" sz="1800" dirty="0"/>
                        <a:t>Type of evidence</a:t>
                      </a:r>
                    </a:p>
                  </a:txBody>
                  <a:tcPr marL="91435" marR="91435" marT="45723" marB="45723">
                    <a:solidFill>
                      <a:srgbClr val="008000"/>
                    </a:solidFill>
                  </a:tcPr>
                </a:tc>
                <a:tc>
                  <a:txBody>
                    <a:bodyPr/>
                    <a:lstStyle/>
                    <a:p>
                      <a:r>
                        <a:rPr lang="en-US" sz="1800" dirty="0"/>
                        <a:t>Average confidence</a:t>
                      </a:r>
                    </a:p>
                  </a:txBody>
                  <a:tcPr marL="91435" marR="91435" marT="45723" marB="45723">
                    <a:solidFill>
                      <a:srgbClr val="008000"/>
                    </a:solidFill>
                  </a:tcPr>
                </a:tc>
                <a:tc>
                  <a:txBody>
                    <a:bodyPr/>
                    <a:lstStyle/>
                    <a:p>
                      <a:r>
                        <a:rPr lang="en-US" sz="1800" dirty="0"/>
                        <a:t>Increase</a:t>
                      </a:r>
                      <a:r>
                        <a:rPr lang="en-US" sz="1800" baseline="0" dirty="0"/>
                        <a:t> in confidence</a:t>
                      </a:r>
                      <a:endParaRPr lang="en-US" sz="1800" dirty="0"/>
                    </a:p>
                  </a:txBody>
                  <a:tcPr marL="91435" marR="91435" marT="45723" marB="45723">
                    <a:solidFill>
                      <a:srgbClr val="008000"/>
                    </a:solidFill>
                  </a:tcPr>
                </a:tc>
                <a:tc>
                  <a:txBody>
                    <a:bodyPr/>
                    <a:lstStyle/>
                    <a:p>
                      <a:r>
                        <a:rPr lang="en-US" sz="1800" dirty="0"/>
                        <a:t>Participants</a:t>
                      </a:r>
                    </a:p>
                    <a:p>
                      <a:r>
                        <a:rPr lang="en-US" sz="1800" dirty="0"/>
                        <a:t>at</a:t>
                      </a:r>
                      <a:r>
                        <a:rPr lang="en-US" sz="1800" baseline="0" dirty="0"/>
                        <a:t> 100%</a:t>
                      </a:r>
                      <a:endParaRPr lang="en-US" sz="1800" dirty="0"/>
                    </a:p>
                  </a:txBody>
                  <a:tcPr marL="91435" marR="91435" marT="45723" marB="45723">
                    <a:solidFill>
                      <a:srgbClr val="008000"/>
                    </a:solidFill>
                  </a:tcPr>
                </a:tc>
                <a:extLst>
                  <a:ext uri="{0D108BD9-81ED-4DB2-BD59-A6C34878D82A}">
                    <a16:rowId xmlns:a16="http://schemas.microsoft.com/office/drawing/2014/main" val="10000"/>
                  </a:ext>
                </a:extLst>
              </a:tr>
              <a:tr h="1051629">
                <a:tc>
                  <a:txBody>
                    <a:bodyPr/>
                    <a:lstStyle/>
                    <a:p>
                      <a:r>
                        <a:rPr lang="en-US" sz="2000" dirty="0"/>
                        <a:t>Statement only</a:t>
                      </a:r>
                    </a:p>
                  </a:txBody>
                  <a:tcPr marL="91435" marR="91435" marT="45723" marB="45723">
                    <a:solidFill>
                      <a:srgbClr val="00F818"/>
                    </a:solidFill>
                  </a:tcPr>
                </a:tc>
                <a:tc>
                  <a:txBody>
                    <a:bodyPr/>
                    <a:lstStyle/>
                    <a:p>
                      <a:pPr algn="ctr"/>
                      <a:endParaRPr lang="en-US" sz="2000" b="1" dirty="0"/>
                    </a:p>
                    <a:p>
                      <a:pPr algn="ctr"/>
                      <a:r>
                        <a:rPr lang="en-US" sz="2000" b="1" dirty="0"/>
                        <a:t>45</a:t>
                      </a:r>
                    </a:p>
                  </a:txBody>
                  <a:tcPr marL="91435" marR="91435" marT="45723" marB="45723">
                    <a:solidFill>
                      <a:srgbClr val="00F818"/>
                    </a:solidFill>
                  </a:tcPr>
                </a:tc>
                <a:tc>
                  <a:txBody>
                    <a:bodyPr/>
                    <a:lstStyle/>
                    <a:p>
                      <a:pPr algn="ctr"/>
                      <a:endParaRPr lang="en-US" sz="2000" b="1" dirty="0"/>
                    </a:p>
                    <a:p>
                      <a:pPr algn="ctr"/>
                      <a:r>
                        <a:rPr lang="en-US" sz="2000" b="1" dirty="0"/>
                        <a:t>N/A</a:t>
                      </a:r>
                    </a:p>
                  </a:txBody>
                  <a:tcPr marL="91435" marR="91435" marT="45723" marB="45723">
                    <a:solidFill>
                      <a:srgbClr val="00F818"/>
                    </a:solidFill>
                  </a:tcPr>
                </a:tc>
                <a:tc>
                  <a:txBody>
                    <a:bodyPr/>
                    <a:lstStyle/>
                    <a:p>
                      <a:pPr algn="ctr"/>
                      <a:endParaRPr lang="en-US" sz="2000" b="1" dirty="0"/>
                    </a:p>
                    <a:p>
                      <a:pPr algn="ctr"/>
                      <a:r>
                        <a:rPr lang="en-US" sz="2000" b="1" dirty="0"/>
                        <a:t>0</a:t>
                      </a:r>
                    </a:p>
                  </a:txBody>
                  <a:tcPr marL="91435" marR="91435" marT="45723" marB="45723">
                    <a:solidFill>
                      <a:srgbClr val="00F818"/>
                    </a:solidFill>
                  </a:tcPr>
                </a:tc>
                <a:extLst>
                  <a:ext uri="{0D108BD9-81ED-4DB2-BD59-A6C34878D82A}">
                    <a16:rowId xmlns:a16="http://schemas.microsoft.com/office/drawing/2014/main" val="10001"/>
                  </a:ext>
                </a:extLst>
              </a:tr>
              <a:tr h="1051629">
                <a:tc>
                  <a:txBody>
                    <a:bodyPr/>
                    <a:lstStyle/>
                    <a:p>
                      <a:r>
                        <a:rPr lang="en-US" sz="2000" dirty="0"/>
                        <a:t>Statement &amp; proof</a:t>
                      </a:r>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extLst>
                  <a:ext uri="{0D108BD9-81ED-4DB2-BD59-A6C34878D82A}">
                    <a16:rowId xmlns:a16="http://schemas.microsoft.com/office/drawing/2014/main" val="10002"/>
                  </a:ext>
                </a:extLst>
              </a:tr>
              <a:tr h="1051629">
                <a:tc>
                  <a:txBody>
                    <a:bodyPr/>
                    <a:lstStyle/>
                    <a:p>
                      <a:r>
                        <a:rPr lang="en-US" sz="2000" dirty="0"/>
                        <a:t>Statement, proof, and empirical evidence</a:t>
                      </a:r>
                    </a:p>
                  </a:txBody>
                  <a:tcPr marL="91435" marR="91435" marT="45723" marB="45723">
                    <a:solidFill>
                      <a:srgbClr val="00F818"/>
                    </a:solidFill>
                  </a:tcPr>
                </a:tc>
                <a:tc>
                  <a:txBody>
                    <a:bodyPr/>
                    <a:lstStyle/>
                    <a:p>
                      <a:pPr algn="ctr"/>
                      <a:endParaRPr lang="en-US" sz="2000" b="1"/>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extLst>
                  <a:ext uri="{0D108BD9-81ED-4DB2-BD59-A6C34878D82A}">
                    <a16:rowId xmlns:a16="http://schemas.microsoft.com/office/drawing/2014/main" val="10003"/>
                  </a:ext>
                </a:extLst>
              </a:tr>
              <a:tr h="1051629">
                <a:tc>
                  <a:txBody>
                    <a:bodyPr/>
                    <a:lstStyle/>
                    <a:p>
                      <a:r>
                        <a:rPr lang="en-US" sz="2000" dirty="0"/>
                        <a:t>Statement,</a:t>
                      </a:r>
                      <a:r>
                        <a:rPr lang="en-US" sz="2000" baseline="0" dirty="0"/>
                        <a:t> proof, empirical evidence, and publication details</a:t>
                      </a:r>
                      <a:endParaRPr lang="en-US" sz="2000" dirty="0"/>
                    </a:p>
                  </a:txBody>
                  <a:tcPr marL="91435" marR="91435" marT="45723" marB="45723">
                    <a:solidFill>
                      <a:srgbClr val="00F818"/>
                    </a:solidFill>
                  </a:tcPr>
                </a:tc>
                <a:tc>
                  <a:txBody>
                    <a:bodyPr/>
                    <a:lstStyle/>
                    <a:p>
                      <a:pPr algn="ctr"/>
                      <a:endParaRPr lang="en-US" sz="2000" b="1"/>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02744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Caveats</a:t>
            </a:r>
          </a:p>
        </p:txBody>
      </p:sp>
      <p:sp>
        <p:nvSpPr>
          <p:cNvPr id="24578" name="Rectangle 3"/>
          <p:cNvSpPr>
            <a:spLocks noGrp="1" noChangeArrowheads="1"/>
          </p:cNvSpPr>
          <p:nvPr>
            <p:ph type="body" idx="1"/>
          </p:nvPr>
        </p:nvSpPr>
        <p:spPr>
          <a:xfrm>
            <a:off x="685800" y="1752600"/>
            <a:ext cx="8001000" cy="5029200"/>
          </a:xfrm>
        </p:spPr>
        <p:txBody>
          <a:bodyPr/>
          <a:lstStyle/>
          <a:p>
            <a:pPr eaLnBrk="1" hangingPunct="1"/>
            <a:r>
              <a:rPr lang="en-US" dirty="0">
                <a:latin typeface="Arial" charset="0"/>
                <a:ea typeface="ＭＳ Ｐゴシック" charset="0"/>
                <a:cs typeface="ＭＳ Ｐゴシック" charset="0"/>
              </a:rPr>
              <a:t>I have absolutely no expertise in automated theorem proving.</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There is a substantial degree of heterogeneity in mathematics education research, especially on theoretical issues related to proving.</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There are biases and orientations that depend a lot on the region where the researchers reside. </a:t>
            </a:r>
          </a:p>
          <a:p>
            <a:pPr lvl="1" eaLnBrk="1" hangingPunct="1"/>
            <a:r>
              <a:rPr lang="en-US" dirty="0">
                <a:latin typeface="Arial" charset="0"/>
                <a:ea typeface="ＭＳ Ｐゴシック" charset="0"/>
                <a:cs typeface="ＭＳ Ｐゴシック" charset="0"/>
              </a:rPr>
              <a:t>Everything I say can be interpreted with the qualifier, “at least in the United States”.</a:t>
            </a:r>
          </a:p>
        </p:txBody>
      </p:sp>
    </p:spTree>
    <p:extLst>
      <p:ext uri="{BB962C8B-B14F-4D97-AF65-F5344CB8AC3E}">
        <p14:creationId xmlns:p14="http://schemas.microsoft.com/office/powerpoint/2010/main" val="1982505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a:extLst>
              <a:ext uri="{FF2B5EF4-FFF2-40B4-BE49-F238E27FC236}">
                <a16:creationId xmlns:a16="http://schemas.microsoft.com/office/drawing/2014/main" id="{A850AB7F-D0BD-164F-BBCE-EF0E59DC98F1}"/>
              </a:ext>
            </a:extLst>
          </p:cNvPr>
          <p:cNvSpPr>
            <a:spLocks noGrp="1" noChangeArrowheads="1"/>
          </p:cNvSpPr>
          <p:nvPr>
            <p:ph type="title"/>
          </p:nvPr>
        </p:nvSpPr>
        <p:spPr/>
        <p:txBody>
          <a:bodyPr/>
          <a:lstStyle/>
          <a:p>
            <a:pPr eaLnBrk="1" hangingPunct="1">
              <a:defRPr/>
            </a:pPr>
            <a:r>
              <a:rPr lang="en-US" dirty="0"/>
              <a:t>Results:</a:t>
            </a:r>
            <a:br>
              <a:rPr lang="en-US" dirty="0"/>
            </a:br>
            <a:r>
              <a:rPr lang="en-US" dirty="0"/>
              <a:t>Task-based interview</a:t>
            </a:r>
            <a:endParaRPr lang="en-US" i="1" dirty="0"/>
          </a:p>
        </p:txBody>
      </p:sp>
      <p:sp>
        <p:nvSpPr>
          <p:cNvPr id="64514" name="Rectangle 3">
            <a:extLst>
              <a:ext uri="{FF2B5EF4-FFF2-40B4-BE49-F238E27FC236}">
                <a16:creationId xmlns:a16="http://schemas.microsoft.com/office/drawing/2014/main" id="{98A64F8B-ACAE-DC4A-917A-ECFF4F62D50E}"/>
              </a:ext>
            </a:extLst>
          </p:cNvPr>
          <p:cNvSpPr>
            <a:spLocks noGrp="1" noChangeArrowheads="1"/>
          </p:cNvSpPr>
          <p:nvPr>
            <p:ph type="body" idx="1"/>
          </p:nvPr>
        </p:nvSpPr>
        <p:spPr/>
        <p:txBody>
          <a:bodyPr/>
          <a:lstStyle/>
          <a:p>
            <a:pPr marL="0" indent="0">
              <a:buFontTx/>
              <a:buNone/>
            </a:pPr>
            <a:endParaRPr lang="en-US" altLang="en-US"/>
          </a:p>
        </p:txBody>
      </p:sp>
      <p:graphicFrame>
        <p:nvGraphicFramePr>
          <p:cNvPr id="3" name="Table 2">
            <a:extLst>
              <a:ext uri="{FF2B5EF4-FFF2-40B4-BE49-F238E27FC236}">
                <a16:creationId xmlns:a16="http://schemas.microsoft.com/office/drawing/2014/main" id="{DFCBEC73-E1CC-0C42-8D4C-6C25DEF2C07A}"/>
              </a:ext>
            </a:extLst>
          </p:cNvPr>
          <p:cNvGraphicFramePr>
            <a:graphicFrameLocks noGrp="1"/>
          </p:cNvGraphicFramePr>
          <p:nvPr/>
        </p:nvGraphicFramePr>
        <p:xfrm>
          <a:off x="7938" y="1600200"/>
          <a:ext cx="8755062" cy="4846638"/>
        </p:xfrm>
        <a:graphic>
          <a:graphicData uri="http://schemas.openxmlformats.org/drawingml/2006/table">
            <a:tbl>
              <a:tblPr firstRow="1" bandRow="1">
                <a:tableStyleId>{5C22544A-7EE6-4342-B048-85BDC9FD1C3A}</a:tableStyleId>
              </a:tblPr>
              <a:tblGrid>
                <a:gridCol w="2964171">
                  <a:extLst>
                    <a:ext uri="{9D8B030D-6E8A-4147-A177-3AD203B41FA5}">
                      <a16:colId xmlns:a16="http://schemas.microsoft.com/office/drawing/2014/main" val="20000"/>
                    </a:ext>
                  </a:extLst>
                </a:gridCol>
                <a:gridCol w="2057290">
                  <a:extLst>
                    <a:ext uri="{9D8B030D-6E8A-4147-A177-3AD203B41FA5}">
                      <a16:colId xmlns:a16="http://schemas.microsoft.com/office/drawing/2014/main" val="20001"/>
                    </a:ext>
                  </a:extLst>
                </a:gridCol>
                <a:gridCol w="1981095">
                  <a:extLst>
                    <a:ext uri="{9D8B030D-6E8A-4147-A177-3AD203B41FA5}">
                      <a16:colId xmlns:a16="http://schemas.microsoft.com/office/drawing/2014/main" val="20002"/>
                    </a:ext>
                  </a:extLst>
                </a:gridCol>
                <a:gridCol w="1752506">
                  <a:extLst>
                    <a:ext uri="{9D8B030D-6E8A-4147-A177-3AD203B41FA5}">
                      <a16:colId xmlns:a16="http://schemas.microsoft.com/office/drawing/2014/main" val="20003"/>
                    </a:ext>
                  </a:extLst>
                </a:gridCol>
              </a:tblGrid>
              <a:tr h="640122">
                <a:tc>
                  <a:txBody>
                    <a:bodyPr/>
                    <a:lstStyle/>
                    <a:p>
                      <a:r>
                        <a:rPr lang="en-US" sz="1800" dirty="0"/>
                        <a:t>Type of evidence</a:t>
                      </a:r>
                    </a:p>
                  </a:txBody>
                  <a:tcPr marL="91435" marR="91435" marT="45723" marB="45723">
                    <a:solidFill>
                      <a:srgbClr val="008000"/>
                    </a:solidFill>
                  </a:tcPr>
                </a:tc>
                <a:tc>
                  <a:txBody>
                    <a:bodyPr/>
                    <a:lstStyle/>
                    <a:p>
                      <a:r>
                        <a:rPr lang="en-US" sz="1800" dirty="0"/>
                        <a:t>Average confidence</a:t>
                      </a:r>
                    </a:p>
                  </a:txBody>
                  <a:tcPr marL="91435" marR="91435" marT="45723" marB="45723">
                    <a:solidFill>
                      <a:srgbClr val="008000"/>
                    </a:solidFill>
                  </a:tcPr>
                </a:tc>
                <a:tc>
                  <a:txBody>
                    <a:bodyPr/>
                    <a:lstStyle/>
                    <a:p>
                      <a:r>
                        <a:rPr lang="en-US" sz="1800" dirty="0"/>
                        <a:t>Increase</a:t>
                      </a:r>
                      <a:r>
                        <a:rPr lang="en-US" sz="1800" baseline="0" dirty="0"/>
                        <a:t> in confidence</a:t>
                      </a:r>
                      <a:endParaRPr lang="en-US" sz="1800" dirty="0"/>
                    </a:p>
                  </a:txBody>
                  <a:tcPr marL="91435" marR="91435" marT="45723" marB="45723">
                    <a:solidFill>
                      <a:srgbClr val="008000"/>
                    </a:solidFill>
                  </a:tcPr>
                </a:tc>
                <a:tc>
                  <a:txBody>
                    <a:bodyPr/>
                    <a:lstStyle/>
                    <a:p>
                      <a:r>
                        <a:rPr lang="en-US" sz="1800" dirty="0"/>
                        <a:t>Participants</a:t>
                      </a:r>
                    </a:p>
                    <a:p>
                      <a:r>
                        <a:rPr lang="en-US" sz="1800" dirty="0"/>
                        <a:t>at</a:t>
                      </a:r>
                      <a:r>
                        <a:rPr lang="en-US" sz="1800" baseline="0" dirty="0"/>
                        <a:t> 100%</a:t>
                      </a:r>
                      <a:endParaRPr lang="en-US" sz="1800" dirty="0"/>
                    </a:p>
                  </a:txBody>
                  <a:tcPr marL="91435" marR="91435" marT="45723" marB="45723">
                    <a:solidFill>
                      <a:srgbClr val="008000"/>
                    </a:solidFill>
                  </a:tcPr>
                </a:tc>
                <a:extLst>
                  <a:ext uri="{0D108BD9-81ED-4DB2-BD59-A6C34878D82A}">
                    <a16:rowId xmlns:a16="http://schemas.microsoft.com/office/drawing/2014/main" val="10000"/>
                  </a:ext>
                </a:extLst>
              </a:tr>
              <a:tr h="1051629">
                <a:tc>
                  <a:txBody>
                    <a:bodyPr/>
                    <a:lstStyle/>
                    <a:p>
                      <a:r>
                        <a:rPr lang="en-US" sz="2000" dirty="0"/>
                        <a:t>Statement only</a:t>
                      </a:r>
                    </a:p>
                  </a:txBody>
                  <a:tcPr marL="91435" marR="91435" marT="45723" marB="45723">
                    <a:solidFill>
                      <a:srgbClr val="00F818"/>
                    </a:solidFill>
                  </a:tcPr>
                </a:tc>
                <a:tc>
                  <a:txBody>
                    <a:bodyPr/>
                    <a:lstStyle/>
                    <a:p>
                      <a:pPr algn="ctr"/>
                      <a:endParaRPr lang="en-US" sz="2000" b="1" dirty="0"/>
                    </a:p>
                    <a:p>
                      <a:pPr algn="ctr"/>
                      <a:r>
                        <a:rPr lang="en-US" sz="2000" b="1" dirty="0"/>
                        <a:t>45</a:t>
                      </a:r>
                    </a:p>
                  </a:txBody>
                  <a:tcPr marL="91435" marR="91435" marT="45723" marB="45723">
                    <a:solidFill>
                      <a:srgbClr val="00F818"/>
                    </a:solidFill>
                  </a:tcPr>
                </a:tc>
                <a:tc>
                  <a:txBody>
                    <a:bodyPr/>
                    <a:lstStyle/>
                    <a:p>
                      <a:pPr algn="ctr"/>
                      <a:endParaRPr lang="en-US" sz="2000" b="1" dirty="0"/>
                    </a:p>
                    <a:p>
                      <a:pPr algn="ctr"/>
                      <a:r>
                        <a:rPr lang="en-US" sz="2000" b="1" dirty="0"/>
                        <a:t>N/A</a:t>
                      </a:r>
                    </a:p>
                  </a:txBody>
                  <a:tcPr marL="91435" marR="91435" marT="45723" marB="45723">
                    <a:solidFill>
                      <a:srgbClr val="00F818"/>
                    </a:solidFill>
                  </a:tcPr>
                </a:tc>
                <a:tc>
                  <a:txBody>
                    <a:bodyPr/>
                    <a:lstStyle/>
                    <a:p>
                      <a:pPr algn="ctr"/>
                      <a:endParaRPr lang="en-US" sz="2000" b="1" dirty="0"/>
                    </a:p>
                    <a:p>
                      <a:pPr algn="ctr"/>
                      <a:r>
                        <a:rPr lang="en-US" sz="2000" b="1" dirty="0"/>
                        <a:t>0</a:t>
                      </a:r>
                    </a:p>
                  </a:txBody>
                  <a:tcPr marL="91435" marR="91435" marT="45723" marB="45723">
                    <a:solidFill>
                      <a:srgbClr val="00F818"/>
                    </a:solidFill>
                  </a:tcPr>
                </a:tc>
                <a:extLst>
                  <a:ext uri="{0D108BD9-81ED-4DB2-BD59-A6C34878D82A}">
                    <a16:rowId xmlns:a16="http://schemas.microsoft.com/office/drawing/2014/main" val="10001"/>
                  </a:ext>
                </a:extLst>
              </a:tr>
              <a:tr h="1051629">
                <a:tc>
                  <a:txBody>
                    <a:bodyPr/>
                    <a:lstStyle/>
                    <a:p>
                      <a:r>
                        <a:rPr lang="en-US" sz="2000" dirty="0"/>
                        <a:t>Statement &amp; proof</a:t>
                      </a:r>
                    </a:p>
                  </a:txBody>
                  <a:tcPr marL="91435" marR="91435" marT="45723" marB="45723">
                    <a:solidFill>
                      <a:srgbClr val="00F818"/>
                    </a:solidFill>
                  </a:tcPr>
                </a:tc>
                <a:tc>
                  <a:txBody>
                    <a:bodyPr/>
                    <a:lstStyle/>
                    <a:p>
                      <a:pPr algn="ctr"/>
                      <a:endParaRPr lang="en-US" sz="2000" b="1" dirty="0"/>
                    </a:p>
                    <a:p>
                      <a:pPr algn="ctr"/>
                      <a:r>
                        <a:rPr lang="en-US" sz="2000" b="1" dirty="0"/>
                        <a:t>82</a:t>
                      </a:r>
                    </a:p>
                  </a:txBody>
                  <a:tcPr marL="91435" marR="91435" marT="45723" marB="45723">
                    <a:solidFill>
                      <a:srgbClr val="00F818"/>
                    </a:solidFill>
                  </a:tcPr>
                </a:tc>
                <a:tc>
                  <a:txBody>
                    <a:bodyPr/>
                    <a:lstStyle/>
                    <a:p>
                      <a:pPr algn="ctr"/>
                      <a:endParaRPr lang="en-US" sz="2000" b="1" dirty="0"/>
                    </a:p>
                    <a:p>
                      <a:pPr algn="ctr"/>
                      <a:r>
                        <a:rPr lang="en-US" sz="2000" b="1" dirty="0"/>
                        <a:t>15/16</a:t>
                      </a:r>
                    </a:p>
                  </a:txBody>
                  <a:tcPr marL="91435" marR="91435" marT="45723" marB="45723">
                    <a:solidFill>
                      <a:srgbClr val="00F818"/>
                    </a:solidFill>
                  </a:tcPr>
                </a:tc>
                <a:tc>
                  <a:txBody>
                    <a:bodyPr/>
                    <a:lstStyle/>
                    <a:p>
                      <a:pPr algn="ctr"/>
                      <a:endParaRPr lang="en-US" sz="2000" b="1" dirty="0"/>
                    </a:p>
                    <a:p>
                      <a:pPr algn="ctr"/>
                      <a:r>
                        <a:rPr lang="en-US" sz="2000" b="1" dirty="0"/>
                        <a:t>2</a:t>
                      </a:r>
                    </a:p>
                  </a:txBody>
                  <a:tcPr marL="91435" marR="91435" marT="45723" marB="45723">
                    <a:solidFill>
                      <a:srgbClr val="00F818"/>
                    </a:solidFill>
                  </a:tcPr>
                </a:tc>
                <a:extLst>
                  <a:ext uri="{0D108BD9-81ED-4DB2-BD59-A6C34878D82A}">
                    <a16:rowId xmlns:a16="http://schemas.microsoft.com/office/drawing/2014/main" val="10002"/>
                  </a:ext>
                </a:extLst>
              </a:tr>
              <a:tr h="1051629">
                <a:tc>
                  <a:txBody>
                    <a:bodyPr/>
                    <a:lstStyle/>
                    <a:p>
                      <a:r>
                        <a:rPr lang="en-US" sz="2000" dirty="0"/>
                        <a:t>Statement, proof, and empirical evidence</a:t>
                      </a:r>
                    </a:p>
                  </a:txBody>
                  <a:tcPr marL="91435" marR="91435" marT="45723" marB="45723">
                    <a:solidFill>
                      <a:srgbClr val="00F818"/>
                    </a:solidFill>
                  </a:tcPr>
                </a:tc>
                <a:tc>
                  <a:txBody>
                    <a:bodyPr/>
                    <a:lstStyle/>
                    <a:p>
                      <a:pPr algn="ctr"/>
                      <a:endParaRPr lang="en-US" sz="2000" b="1"/>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extLst>
                  <a:ext uri="{0D108BD9-81ED-4DB2-BD59-A6C34878D82A}">
                    <a16:rowId xmlns:a16="http://schemas.microsoft.com/office/drawing/2014/main" val="10003"/>
                  </a:ext>
                </a:extLst>
              </a:tr>
              <a:tr h="1051629">
                <a:tc>
                  <a:txBody>
                    <a:bodyPr/>
                    <a:lstStyle/>
                    <a:p>
                      <a:r>
                        <a:rPr lang="en-US" sz="2000" dirty="0"/>
                        <a:t>Statement,</a:t>
                      </a:r>
                      <a:r>
                        <a:rPr lang="en-US" sz="2000" baseline="0" dirty="0"/>
                        <a:t> proof, empirical evidence, and publication details</a:t>
                      </a:r>
                      <a:endParaRPr lang="en-US" sz="2000" dirty="0"/>
                    </a:p>
                  </a:txBody>
                  <a:tcPr marL="91435" marR="91435" marT="45723" marB="45723">
                    <a:solidFill>
                      <a:srgbClr val="00F818"/>
                    </a:solidFill>
                  </a:tcPr>
                </a:tc>
                <a:tc>
                  <a:txBody>
                    <a:bodyPr/>
                    <a:lstStyle/>
                    <a:p>
                      <a:pPr algn="ctr"/>
                      <a:endParaRPr lang="en-US" sz="2000" b="1"/>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99477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Results:</a:t>
            </a:r>
            <a:br>
              <a:rPr lang="en-US" dirty="0"/>
            </a:br>
            <a:r>
              <a:rPr lang="en-US" dirty="0"/>
              <a:t>Task-based interview</a:t>
            </a:r>
          </a:p>
        </p:txBody>
      </p:sp>
      <p:sp>
        <p:nvSpPr>
          <p:cNvPr id="94210" name="Rectangle 3"/>
          <p:cNvSpPr>
            <a:spLocks noGrp="1" noChangeArrowheads="1"/>
          </p:cNvSpPr>
          <p:nvPr>
            <p:ph type="body" idx="1"/>
          </p:nvPr>
        </p:nvSpPr>
        <p:spPr/>
        <p:txBody>
          <a:bodyPr/>
          <a:lstStyle/>
          <a:p>
            <a:r>
              <a:rPr lang="en-US" altLang="en-US" dirty="0"/>
              <a:t>I couldn’t be certain that the proof was correct (N=12):</a:t>
            </a:r>
          </a:p>
          <a:p>
            <a:pPr>
              <a:buFontTx/>
              <a:buNone/>
            </a:pPr>
            <a:endParaRPr lang="en-US" altLang="en-US" dirty="0"/>
          </a:p>
          <a:p>
            <a:pPr marL="0" indent="0">
              <a:buNone/>
            </a:pPr>
            <a:r>
              <a:rPr lang="en-US" altLang="en-US" dirty="0"/>
              <a:t>“</a:t>
            </a:r>
            <a:r>
              <a:rPr lang="en-US" dirty="0"/>
              <a:t>Because I worked it out, and things checked out, </a:t>
            </a:r>
            <a:r>
              <a:rPr lang="en-US" dirty="0">
                <a:solidFill>
                  <a:srgbClr val="FF0000"/>
                </a:solidFill>
              </a:rPr>
              <a:t>and I gave it not a 100 just in case there was some infinite sum trickery that I didn’t catch</a:t>
            </a:r>
            <a:r>
              <a:rPr lang="en-US" dirty="0"/>
              <a:t>. I was pretty sure it was all okay because z stays between 0 and 1, and isn’t going to, and those sums were going to converge pretty quickly, but just in case I gave it a 95, not 100”</a:t>
            </a:r>
          </a:p>
          <a:p>
            <a:pPr marL="0" indent="0" eaLnBrk="1" hangingPunct="1">
              <a:buFontTx/>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774848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Results:</a:t>
            </a:r>
            <a:br>
              <a:rPr lang="en-US" dirty="0"/>
            </a:br>
            <a:r>
              <a:rPr lang="en-US" dirty="0"/>
              <a:t>Task-based interview</a:t>
            </a:r>
          </a:p>
        </p:txBody>
      </p:sp>
      <p:sp>
        <p:nvSpPr>
          <p:cNvPr id="94210" name="Rectangle 3"/>
          <p:cNvSpPr>
            <a:spLocks noGrp="1" noChangeArrowheads="1"/>
          </p:cNvSpPr>
          <p:nvPr>
            <p:ph type="body" idx="1"/>
          </p:nvPr>
        </p:nvSpPr>
        <p:spPr/>
        <p:txBody>
          <a:bodyPr/>
          <a:lstStyle/>
          <a:p>
            <a:r>
              <a:rPr lang="en-US" altLang="en-US" dirty="0"/>
              <a:t>I couldn’t be certain that the proof was correct (N=12):</a:t>
            </a:r>
          </a:p>
          <a:p>
            <a:pPr marL="0" indent="0">
              <a:buNone/>
            </a:pPr>
            <a:r>
              <a:rPr lang="en-US" dirty="0">
                <a:solidFill>
                  <a:srgbClr val="FF0000"/>
                </a:solidFill>
                <a:effectLst/>
              </a:rPr>
              <a:t>Even if I myself have given a proof, then I need someone else to actually check it. Because I make mistakes here and there; all kinds of people make mistakes here and there</a:t>
            </a:r>
            <a:r>
              <a:rPr lang="en-US" dirty="0">
                <a:effectLst/>
              </a:rPr>
              <a:t>. There are basically different levels in my approval. First level is actually reading some other’s proof. So if I simply read this piece of paper, without my own computation, I will probably raise it to 60 or something. But then I have made some key computations, and that will make me raise it to 80. But then even if I have made some computations, there might still be issues that I’m overlooking. So that’s why I’m not going to give it 100%. Unless actually I’ve checked all these kinds of things and then I’ve reproduced the whole thing totally by myself. And if I manage to do that, I will probably give it a 95. Once I reproduce everything I have to ask someone else to read the proof and see if I have missed anything.</a:t>
            </a:r>
          </a:p>
          <a:p>
            <a:pPr marL="0" indent="0" eaLnBrk="1" hangingPunct="1">
              <a:buFontTx/>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030185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Results:</a:t>
            </a:r>
            <a:br>
              <a:rPr lang="en-US" dirty="0"/>
            </a:br>
            <a:r>
              <a:rPr lang="en-US" dirty="0"/>
              <a:t>Task-based interview</a:t>
            </a:r>
          </a:p>
        </p:txBody>
      </p:sp>
      <p:sp>
        <p:nvSpPr>
          <p:cNvPr id="94210" name="Rectangle 3"/>
          <p:cNvSpPr>
            <a:spLocks noGrp="1" noChangeArrowheads="1"/>
          </p:cNvSpPr>
          <p:nvPr>
            <p:ph type="body" idx="1"/>
          </p:nvPr>
        </p:nvSpPr>
        <p:spPr/>
        <p:txBody>
          <a:bodyPr/>
          <a:lstStyle/>
          <a:p>
            <a:r>
              <a:rPr lang="en-US" altLang="en-US" dirty="0"/>
              <a:t>I couldn’t be certain that the proof was correct (N=12):</a:t>
            </a:r>
          </a:p>
          <a:p>
            <a:pPr marL="0" indent="0">
              <a:buNone/>
            </a:pPr>
            <a:r>
              <a:rPr lang="en-US" dirty="0">
                <a:effectLst/>
              </a:rPr>
              <a:t>Even if I myself have given a proof, then I need someone else to actually check it. Because I make mistakes here and there; all kinds of people make mistakes here and there. There are basically different levels in my approval. First level is actually reading some other’s proof. So if I simply read this piece of paper, without my own computation, I will probably raise it to 60 or something. But then I have made some key computations, and that will make me raise it to 80. But then even if I have made some computations, there might still be issues that I’m overlooking. So that’s why I’m not going to give it 100%. </a:t>
            </a:r>
            <a:r>
              <a:rPr lang="en-US" dirty="0">
                <a:solidFill>
                  <a:srgbClr val="FF0000"/>
                </a:solidFill>
                <a:effectLst/>
              </a:rPr>
              <a:t>Unless actually I’ve checked all these kinds of things and then I’ve reproduced the whole thing totally by myself. And if I manage to do that, I will probably give it a 95. Once I reproduce everything I have to ask someone else to read the proof and see if I have missed anything.</a:t>
            </a:r>
          </a:p>
          <a:p>
            <a:pPr marL="0" indent="0" eaLnBrk="1" hangingPunct="1">
              <a:buFontTx/>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2935839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a:extLst>
              <a:ext uri="{FF2B5EF4-FFF2-40B4-BE49-F238E27FC236}">
                <a16:creationId xmlns:a16="http://schemas.microsoft.com/office/drawing/2014/main" id="{23348C2D-1C7B-1B47-A396-7347A0452B3E}"/>
              </a:ext>
            </a:extLst>
          </p:cNvPr>
          <p:cNvSpPr>
            <a:spLocks noGrp="1" noChangeArrowheads="1"/>
          </p:cNvSpPr>
          <p:nvPr>
            <p:ph type="title"/>
          </p:nvPr>
        </p:nvSpPr>
        <p:spPr/>
        <p:txBody>
          <a:bodyPr/>
          <a:lstStyle/>
          <a:p>
            <a:pPr eaLnBrk="1" hangingPunct="1">
              <a:defRPr/>
            </a:pPr>
            <a:r>
              <a:rPr lang="en-US" dirty="0"/>
              <a:t>Results:</a:t>
            </a:r>
            <a:br>
              <a:rPr lang="en-US" dirty="0"/>
            </a:br>
            <a:r>
              <a:rPr lang="en-US" dirty="0"/>
              <a:t>Task-based interview</a:t>
            </a:r>
            <a:endParaRPr lang="en-US" i="1" dirty="0"/>
          </a:p>
        </p:txBody>
      </p:sp>
      <p:sp>
        <p:nvSpPr>
          <p:cNvPr id="74754" name="Rectangle 3">
            <a:extLst>
              <a:ext uri="{FF2B5EF4-FFF2-40B4-BE49-F238E27FC236}">
                <a16:creationId xmlns:a16="http://schemas.microsoft.com/office/drawing/2014/main" id="{83BB2D4A-BF64-9043-B91D-544CAEEEB697}"/>
              </a:ext>
            </a:extLst>
          </p:cNvPr>
          <p:cNvSpPr>
            <a:spLocks noGrp="1" noChangeArrowheads="1"/>
          </p:cNvSpPr>
          <p:nvPr>
            <p:ph type="body" idx="1"/>
          </p:nvPr>
        </p:nvSpPr>
        <p:spPr/>
        <p:txBody>
          <a:bodyPr/>
          <a:lstStyle/>
          <a:p>
            <a:pPr marL="0" indent="0">
              <a:buFontTx/>
              <a:buNone/>
            </a:pPr>
            <a:endParaRPr lang="en-US" altLang="en-US"/>
          </a:p>
        </p:txBody>
      </p:sp>
      <p:graphicFrame>
        <p:nvGraphicFramePr>
          <p:cNvPr id="3" name="Table 2">
            <a:extLst>
              <a:ext uri="{FF2B5EF4-FFF2-40B4-BE49-F238E27FC236}">
                <a16:creationId xmlns:a16="http://schemas.microsoft.com/office/drawing/2014/main" id="{CEAC714C-6E9D-DD44-AC8D-218003DA7BC4}"/>
              </a:ext>
            </a:extLst>
          </p:cNvPr>
          <p:cNvGraphicFramePr>
            <a:graphicFrameLocks noGrp="1"/>
          </p:cNvGraphicFramePr>
          <p:nvPr/>
        </p:nvGraphicFramePr>
        <p:xfrm>
          <a:off x="7938" y="1600200"/>
          <a:ext cx="8755062" cy="4846638"/>
        </p:xfrm>
        <a:graphic>
          <a:graphicData uri="http://schemas.openxmlformats.org/drawingml/2006/table">
            <a:tbl>
              <a:tblPr firstRow="1" bandRow="1">
                <a:tableStyleId>{5C22544A-7EE6-4342-B048-85BDC9FD1C3A}</a:tableStyleId>
              </a:tblPr>
              <a:tblGrid>
                <a:gridCol w="2964171">
                  <a:extLst>
                    <a:ext uri="{9D8B030D-6E8A-4147-A177-3AD203B41FA5}">
                      <a16:colId xmlns:a16="http://schemas.microsoft.com/office/drawing/2014/main" val="20000"/>
                    </a:ext>
                  </a:extLst>
                </a:gridCol>
                <a:gridCol w="2057290">
                  <a:extLst>
                    <a:ext uri="{9D8B030D-6E8A-4147-A177-3AD203B41FA5}">
                      <a16:colId xmlns:a16="http://schemas.microsoft.com/office/drawing/2014/main" val="20001"/>
                    </a:ext>
                  </a:extLst>
                </a:gridCol>
                <a:gridCol w="1981095">
                  <a:extLst>
                    <a:ext uri="{9D8B030D-6E8A-4147-A177-3AD203B41FA5}">
                      <a16:colId xmlns:a16="http://schemas.microsoft.com/office/drawing/2014/main" val="20002"/>
                    </a:ext>
                  </a:extLst>
                </a:gridCol>
                <a:gridCol w="1752506">
                  <a:extLst>
                    <a:ext uri="{9D8B030D-6E8A-4147-A177-3AD203B41FA5}">
                      <a16:colId xmlns:a16="http://schemas.microsoft.com/office/drawing/2014/main" val="20003"/>
                    </a:ext>
                  </a:extLst>
                </a:gridCol>
              </a:tblGrid>
              <a:tr h="640122">
                <a:tc>
                  <a:txBody>
                    <a:bodyPr/>
                    <a:lstStyle/>
                    <a:p>
                      <a:r>
                        <a:rPr lang="en-US" sz="1800" dirty="0"/>
                        <a:t>Type of evidence</a:t>
                      </a:r>
                    </a:p>
                  </a:txBody>
                  <a:tcPr marL="91435" marR="91435" marT="45723" marB="45723">
                    <a:solidFill>
                      <a:srgbClr val="008000"/>
                    </a:solidFill>
                  </a:tcPr>
                </a:tc>
                <a:tc>
                  <a:txBody>
                    <a:bodyPr/>
                    <a:lstStyle/>
                    <a:p>
                      <a:r>
                        <a:rPr lang="en-US" sz="1800" dirty="0"/>
                        <a:t>Average confidence</a:t>
                      </a:r>
                    </a:p>
                  </a:txBody>
                  <a:tcPr marL="91435" marR="91435" marT="45723" marB="45723">
                    <a:solidFill>
                      <a:srgbClr val="008000"/>
                    </a:solidFill>
                  </a:tcPr>
                </a:tc>
                <a:tc>
                  <a:txBody>
                    <a:bodyPr/>
                    <a:lstStyle/>
                    <a:p>
                      <a:r>
                        <a:rPr lang="en-US" sz="1800" dirty="0"/>
                        <a:t>Increase</a:t>
                      </a:r>
                      <a:r>
                        <a:rPr lang="en-US" sz="1800" baseline="0" dirty="0"/>
                        <a:t> in confidence</a:t>
                      </a:r>
                      <a:endParaRPr lang="en-US" sz="1800" dirty="0"/>
                    </a:p>
                  </a:txBody>
                  <a:tcPr marL="91435" marR="91435" marT="45723" marB="45723">
                    <a:solidFill>
                      <a:srgbClr val="008000"/>
                    </a:solidFill>
                  </a:tcPr>
                </a:tc>
                <a:tc>
                  <a:txBody>
                    <a:bodyPr/>
                    <a:lstStyle/>
                    <a:p>
                      <a:r>
                        <a:rPr lang="en-US" sz="1800" dirty="0"/>
                        <a:t>Participants</a:t>
                      </a:r>
                    </a:p>
                    <a:p>
                      <a:r>
                        <a:rPr lang="en-US" sz="1800" dirty="0"/>
                        <a:t>at</a:t>
                      </a:r>
                      <a:r>
                        <a:rPr lang="en-US" sz="1800" baseline="0" dirty="0"/>
                        <a:t> 100%</a:t>
                      </a:r>
                      <a:endParaRPr lang="en-US" sz="1800" dirty="0"/>
                    </a:p>
                  </a:txBody>
                  <a:tcPr marL="91435" marR="91435" marT="45723" marB="45723">
                    <a:solidFill>
                      <a:srgbClr val="008000"/>
                    </a:solidFill>
                  </a:tcPr>
                </a:tc>
                <a:extLst>
                  <a:ext uri="{0D108BD9-81ED-4DB2-BD59-A6C34878D82A}">
                    <a16:rowId xmlns:a16="http://schemas.microsoft.com/office/drawing/2014/main" val="10000"/>
                  </a:ext>
                </a:extLst>
              </a:tr>
              <a:tr h="1051629">
                <a:tc>
                  <a:txBody>
                    <a:bodyPr/>
                    <a:lstStyle/>
                    <a:p>
                      <a:r>
                        <a:rPr lang="en-US" sz="2000" dirty="0"/>
                        <a:t>Statement only</a:t>
                      </a:r>
                    </a:p>
                  </a:txBody>
                  <a:tcPr marL="91435" marR="91435" marT="45723" marB="45723">
                    <a:solidFill>
                      <a:srgbClr val="00F818"/>
                    </a:solidFill>
                  </a:tcPr>
                </a:tc>
                <a:tc>
                  <a:txBody>
                    <a:bodyPr/>
                    <a:lstStyle/>
                    <a:p>
                      <a:pPr algn="ctr"/>
                      <a:endParaRPr lang="en-US" sz="2000" b="1" dirty="0"/>
                    </a:p>
                    <a:p>
                      <a:pPr algn="ctr"/>
                      <a:r>
                        <a:rPr lang="en-US" sz="2000" b="1" dirty="0"/>
                        <a:t>45</a:t>
                      </a:r>
                    </a:p>
                  </a:txBody>
                  <a:tcPr marL="91435" marR="91435" marT="45723" marB="45723">
                    <a:solidFill>
                      <a:srgbClr val="00F818"/>
                    </a:solidFill>
                  </a:tcPr>
                </a:tc>
                <a:tc>
                  <a:txBody>
                    <a:bodyPr/>
                    <a:lstStyle/>
                    <a:p>
                      <a:pPr algn="ctr"/>
                      <a:endParaRPr lang="en-US" sz="2000" b="1" dirty="0"/>
                    </a:p>
                    <a:p>
                      <a:pPr algn="ctr"/>
                      <a:r>
                        <a:rPr lang="en-US" sz="2000" b="1" dirty="0"/>
                        <a:t>N/A</a:t>
                      </a:r>
                    </a:p>
                  </a:txBody>
                  <a:tcPr marL="91435" marR="91435" marT="45723" marB="45723">
                    <a:solidFill>
                      <a:srgbClr val="00F818"/>
                    </a:solidFill>
                  </a:tcPr>
                </a:tc>
                <a:tc>
                  <a:txBody>
                    <a:bodyPr/>
                    <a:lstStyle/>
                    <a:p>
                      <a:pPr algn="ctr"/>
                      <a:endParaRPr lang="en-US" sz="2000" b="1" dirty="0"/>
                    </a:p>
                    <a:p>
                      <a:pPr algn="ctr"/>
                      <a:r>
                        <a:rPr lang="en-US" sz="2000" b="1" dirty="0"/>
                        <a:t>0</a:t>
                      </a:r>
                    </a:p>
                  </a:txBody>
                  <a:tcPr marL="91435" marR="91435" marT="45723" marB="45723">
                    <a:solidFill>
                      <a:srgbClr val="00F818"/>
                    </a:solidFill>
                  </a:tcPr>
                </a:tc>
                <a:extLst>
                  <a:ext uri="{0D108BD9-81ED-4DB2-BD59-A6C34878D82A}">
                    <a16:rowId xmlns:a16="http://schemas.microsoft.com/office/drawing/2014/main" val="10001"/>
                  </a:ext>
                </a:extLst>
              </a:tr>
              <a:tr h="1051629">
                <a:tc>
                  <a:txBody>
                    <a:bodyPr/>
                    <a:lstStyle/>
                    <a:p>
                      <a:r>
                        <a:rPr lang="en-US" sz="2000" dirty="0"/>
                        <a:t>Statement &amp; proof</a:t>
                      </a:r>
                    </a:p>
                  </a:txBody>
                  <a:tcPr marL="91435" marR="91435" marT="45723" marB="45723">
                    <a:solidFill>
                      <a:srgbClr val="00F818"/>
                    </a:solidFill>
                  </a:tcPr>
                </a:tc>
                <a:tc>
                  <a:txBody>
                    <a:bodyPr/>
                    <a:lstStyle/>
                    <a:p>
                      <a:pPr algn="ctr"/>
                      <a:endParaRPr lang="en-US" sz="2000" b="1" dirty="0"/>
                    </a:p>
                    <a:p>
                      <a:pPr algn="ctr"/>
                      <a:r>
                        <a:rPr lang="en-US" sz="2000" b="1" dirty="0"/>
                        <a:t>82</a:t>
                      </a:r>
                    </a:p>
                  </a:txBody>
                  <a:tcPr marL="91435" marR="91435" marT="45723" marB="45723">
                    <a:solidFill>
                      <a:srgbClr val="00F818"/>
                    </a:solidFill>
                  </a:tcPr>
                </a:tc>
                <a:tc>
                  <a:txBody>
                    <a:bodyPr/>
                    <a:lstStyle/>
                    <a:p>
                      <a:pPr algn="ctr"/>
                      <a:endParaRPr lang="en-US" sz="2000" b="1" dirty="0"/>
                    </a:p>
                    <a:p>
                      <a:pPr algn="ctr"/>
                      <a:r>
                        <a:rPr lang="en-US" sz="2000" b="1" dirty="0"/>
                        <a:t>15/16</a:t>
                      </a:r>
                    </a:p>
                  </a:txBody>
                  <a:tcPr marL="91435" marR="91435" marT="45723" marB="45723">
                    <a:solidFill>
                      <a:srgbClr val="00F818"/>
                    </a:solidFill>
                  </a:tcPr>
                </a:tc>
                <a:tc>
                  <a:txBody>
                    <a:bodyPr/>
                    <a:lstStyle/>
                    <a:p>
                      <a:pPr algn="ctr"/>
                      <a:endParaRPr lang="en-US" sz="2000" b="1" dirty="0"/>
                    </a:p>
                    <a:p>
                      <a:pPr algn="ctr"/>
                      <a:r>
                        <a:rPr lang="en-US" sz="2000" b="1" dirty="0"/>
                        <a:t>2</a:t>
                      </a:r>
                    </a:p>
                  </a:txBody>
                  <a:tcPr marL="91435" marR="91435" marT="45723" marB="45723">
                    <a:solidFill>
                      <a:srgbClr val="00F818"/>
                    </a:solidFill>
                  </a:tcPr>
                </a:tc>
                <a:extLst>
                  <a:ext uri="{0D108BD9-81ED-4DB2-BD59-A6C34878D82A}">
                    <a16:rowId xmlns:a16="http://schemas.microsoft.com/office/drawing/2014/main" val="10002"/>
                  </a:ext>
                </a:extLst>
              </a:tr>
              <a:tr h="1051629">
                <a:tc>
                  <a:txBody>
                    <a:bodyPr/>
                    <a:lstStyle/>
                    <a:p>
                      <a:r>
                        <a:rPr lang="en-US" sz="2000" dirty="0"/>
                        <a:t>Statement, proof, and empirical evidence</a:t>
                      </a:r>
                    </a:p>
                  </a:txBody>
                  <a:tcPr marL="91435" marR="91435" marT="45723" marB="45723">
                    <a:solidFill>
                      <a:srgbClr val="00F818"/>
                    </a:solidFill>
                  </a:tcPr>
                </a:tc>
                <a:tc>
                  <a:txBody>
                    <a:bodyPr/>
                    <a:lstStyle/>
                    <a:p>
                      <a:pPr algn="ctr"/>
                      <a:endParaRPr lang="en-US" sz="2000" b="1" dirty="0"/>
                    </a:p>
                    <a:p>
                      <a:pPr algn="ctr"/>
                      <a:r>
                        <a:rPr lang="en-US" sz="2000" b="1" dirty="0"/>
                        <a:t>95</a:t>
                      </a:r>
                    </a:p>
                  </a:txBody>
                  <a:tcPr marL="91435" marR="91435" marT="45723" marB="45723">
                    <a:solidFill>
                      <a:srgbClr val="00F818"/>
                    </a:solidFill>
                  </a:tcPr>
                </a:tc>
                <a:tc>
                  <a:txBody>
                    <a:bodyPr/>
                    <a:lstStyle/>
                    <a:p>
                      <a:pPr algn="ctr"/>
                      <a:endParaRPr lang="en-US" sz="2000" b="1" dirty="0"/>
                    </a:p>
                    <a:p>
                      <a:pPr algn="ctr"/>
                      <a:r>
                        <a:rPr lang="en-US" sz="2000" b="1" dirty="0"/>
                        <a:t>12/14</a:t>
                      </a:r>
                    </a:p>
                  </a:txBody>
                  <a:tcPr marL="91435" marR="91435" marT="45723" marB="45723">
                    <a:solidFill>
                      <a:srgbClr val="00F818"/>
                    </a:solidFill>
                  </a:tcPr>
                </a:tc>
                <a:tc>
                  <a:txBody>
                    <a:bodyPr/>
                    <a:lstStyle/>
                    <a:p>
                      <a:pPr algn="ctr"/>
                      <a:endParaRPr lang="en-US" sz="2000" b="1" dirty="0"/>
                    </a:p>
                    <a:p>
                      <a:pPr algn="ctr"/>
                      <a:r>
                        <a:rPr lang="en-US" sz="2000" b="1" dirty="0"/>
                        <a:t>6</a:t>
                      </a:r>
                    </a:p>
                  </a:txBody>
                  <a:tcPr marL="91435" marR="91435" marT="45723" marB="45723">
                    <a:solidFill>
                      <a:srgbClr val="00F818"/>
                    </a:solidFill>
                  </a:tcPr>
                </a:tc>
                <a:extLst>
                  <a:ext uri="{0D108BD9-81ED-4DB2-BD59-A6C34878D82A}">
                    <a16:rowId xmlns:a16="http://schemas.microsoft.com/office/drawing/2014/main" val="10003"/>
                  </a:ext>
                </a:extLst>
              </a:tr>
              <a:tr h="1051629">
                <a:tc>
                  <a:txBody>
                    <a:bodyPr/>
                    <a:lstStyle/>
                    <a:p>
                      <a:r>
                        <a:rPr lang="en-US" sz="2000" dirty="0"/>
                        <a:t>Statement,</a:t>
                      </a:r>
                      <a:r>
                        <a:rPr lang="en-US" sz="2000" baseline="0" dirty="0"/>
                        <a:t> proof, empirical evidence, and publication details</a:t>
                      </a:r>
                      <a:endParaRPr lang="en-US" sz="2000" dirty="0"/>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tc>
                  <a:txBody>
                    <a:bodyPr/>
                    <a:lstStyle/>
                    <a:p>
                      <a:pPr algn="ctr"/>
                      <a:endParaRPr lang="en-US" sz="2000" b="1" dirty="0"/>
                    </a:p>
                  </a:txBody>
                  <a:tcPr marL="91435" marR="91435" marT="45723" marB="45723">
                    <a:solidFill>
                      <a:srgbClr val="00F818"/>
                    </a:solidFill>
                  </a:tcPr>
                </a:tc>
                <a:tc>
                  <a:txBody>
                    <a:bodyPr/>
                    <a:lstStyle/>
                    <a:p>
                      <a:pPr algn="ctr"/>
                      <a:endParaRPr lang="en-US" sz="2000" b="1" dirty="0"/>
                    </a:p>
                    <a:p>
                      <a:pPr algn="ctr"/>
                      <a:endParaRPr lang="en-US" sz="2000" b="1" dirty="0"/>
                    </a:p>
                  </a:txBody>
                  <a:tcPr marL="91435" marR="91435" marT="45723" marB="45723">
                    <a:solidFill>
                      <a:srgbClr val="00F818"/>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624950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Results:</a:t>
            </a:r>
            <a:br>
              <a:rPr lang="en-US" dirty="0"/>
            </a:br>
            <a:r>
              <a:rPr lang="en-US" dirty="0"/>
              <a:t>Task-based interview</a:t>
            </a:r>
          </a:p>
        </p:txBody>
      </p:sp>
      <p:sp>
        <p:nvSpPr>
          <p:cNvPr id="94210" name="Rectangle 3"/>
          <p:cNvSpPr>
            <a:spLocks noGrp="1" noChangeArrowheads="1"/>
          </p:cNvSpPr>
          <p:nvPr>
            <p:ph type="body" idx="1"/>
          </p:nvPr>
        </p:nvSpPr>
        <p:spPr/>
        <p:txBody>
          <a:bodyPr/>
          <a:lstStyle/>
          <a:p>
            <a:r>
              <a:rPr lang="en-US" altLang="en-US" dirty="0"/>
              <a:t>The Excel file complemented the proof and reduced doubts I had about its validity (N=7):</a:t>
            </a:r>
          </a:p>
          <a:p>
            <a:pPr>
              <a:buFontTx/>
              <a:buNone/>
            </a:pPr>
            <a:endParaRPr lang="en-US" altLang="en-US" dirty="0"/>
          </a:p>
          <a:p>
            <a:pPr marL="0" indent="0">
              <a:buFontTx/>
              <a:buNone/>
              <a:defRPr/>
            </a:pPr>
            <a:r>
              <a:rPr lang="en-US" dirty="0"/>
              <a:t>Because you have already shown me very clearly that, I know this is actually convergent and this actually shows me very clearly that pi is very likely that thing.</a:t>
            </a:r>
          </a:p>
          <a:p>
            <a:pPr marL="0" indent="0">
              <a:buFontTx/>
              <a:buNone/>
              <a:defRPr/>
            </a:pPr>
            <a:endParaRPr lang="en-US" dirty="0"/>
          </a:p>
          <a:p>
            <a:pPr marL="0" indent="0">
              <a:buFontTx/>
              <a:buNone/>
              <a:defRPr/>
            </a:pPr>
            <a:endParaRPr lang="en-US" dirty="0"/>
          </a:p>
          <a:p>
            <a:pPr marL="0" indent="0">
              <a:buFontTx/>
              <a:buNone/>
              <a:defRPr/>
            </a:pPr>
            <a:r>
              <a:rPr lang="en-US" dirty="0">
                <a:solidFill>
                  <a:srgbClr val="FF0000"/>
                </a:solidFill>
              </a:rPr>
              <a:t>If I only read the proof, it may have some error, and may not equal to pi. </a:t>
            </a:r>
            <a:r>
              <a:rPr lang="en-US" dirty="0"/>
              <a:t>It's equal to some number, but may not equal to pi.</a:t>
            </a:r>
            <a:r>
              <a:rPr lang="en-US" dirty="0">
                <a:solidFill>
                  <a:srgbClr val="FF0000"/>
                </a:solidFill>
              </a:rPr>
              <a:t> But if I see the calculation I will know that it will not miss pi too much,</a:t>
            </a:r>
            <a:r>
              <a:rPr lang="en-US" dirty="0"/>
              <a:t> so I'm more convinced that that number is exactly pi </a:t>
            </a:r>
          </a:p>
          <a:p>
            <a:pPr marL="0" indent="0" eaLnBrk="1" hangingPunct="1">
              <a:buFontTx/>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610075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a:extLst>
              <a:ext uri="{FF2B5EF4-FFF2-40B4-BE49-F238E27FC236}">
                <a16:creationId xmlns:a16="http://schemas.microsoft.com/office/drawing/2014/main" id="{54219194-E7F6-4D4F-A6F3-FD074014C6F4}"/>
              </a:ext>
            </a:extLst>
          </p:cNvPr>
          <p:cNvSpPr>
            <a:spLocks noGrp="1" noChangeArrowheads="1"/>
          </p:cNvSpPr>
          <p:nvPr>
            <p:ph type="title"/>
          </p:nvPr>
        </p:nvSpPr>
        <p:spPr/>
        <p:txBody>
          <a:bodyPr/>
          <a:lstStyle/>
          <a:p>
            <a:pPr eaLnBrk="1" hangingPunct="1">
              <a:defRPr/>
            </a:pPr>
            <a:r>
              <a:rPr lang="en-US" dirty="0"/>
              <a:t>Results:</a:t>
            </a:r>
            <a:br>
              <a:rPr lang="en-US" dirty="0"/>
            </a:br>
            <a:r>
              <a:rPr lang="en-US" dirty="0"/>
              <a:t>Task-based interview</a:t>
            </a:r>
            <a:endParaRPr lang="en-US" i="1" dirty="0"/>
          </a:p>
        </p:txBody>
      </p:sp>
      <p:sp>
        <p:nvSpPr>
          <p:cNvPr id="84994" name="Rectangle 3">
            <a:extLst>
              <a:ext uri="{FF2B5EF4-FFF2-40B4-BE49-F238E27FC236}">
                <a16:creationId xmlns:a16="http://schemas.microsoft.com/office/drawing/2014/main" id="{4EC8D4EA-F6FF-5D4E-BC15-53EA816E4F50}"/>
              </a:ext>
            </a:extLst>
          </p:cNvPr>
          <p:cNvSpPr>
            <a:spLocks noGrp="1" noChangeArrowheads="1"/>
          </p:cNvSpPr>
          <p:nvPr>
            <p:ph type="body" idx="1"/>
          </p:nvPr>
        </p:nvSpPr>
        <p:spPr/>
        <p:txBody>
          <a:bodyPr/>
          <a:lstStyle/>
          <a:p>
            <a:pPr marL="0" indent="0">
              <a:buFontTx/>
              <a:buNone/>
            </a:pPr>
            <a:endParaRPr lang="en-US" altLang="en-US"/>
          </a:p>
        </p:txBody>
      </p:sp>
      <p:graphicFrame>
        <p:nvGraphicFramePr>
          <p:cNvPr id="3" name="Table 2">
            <a:extLst>
              <a:ext uri="{FF2B5EF4-FFF2-40B4-BE49-F238E27FC236}">
                <a16:creationId xmlns:a16="http://schemas.microsoft.com/office/drawing/2014/main" id="{F71925B4-1A29-5849-AFFF-DD9557C8323D}"/>
              </a:ext>
            </a:extLst>
          </p:cNvPr>
          <p:cNvGraphicFramePr>
            <a:graphicFrameLocks noGrp="1"/>
          </p:cNvGraphicFramePr>
          <p:nvPr/>
        </p:nvGraphicFramePr>
        <p:xfrm>
          <a:off x="7938" y="1600200"/>
          <a:ext cx="8755062" cy="4846638"/>
        </p:xfrm>
        <a:graphic>
          <a:graphicData uri="http://schemas.openxmlformats.org/drawingml/2006/table">
            <a:tbl>
              <a:tblPr firstRow="1" bandRow="1">
                <a:tableStyleId>{5C22544A-7EE6-4342-B048-85BDC9FD1C3A}</a:tableStyleId>
              </a:tblPr>
              <a:tblGrid>
                <a:gridCol w="2964171">
                  <a:extLst>
                    <a:ext uri="{9D8B030D-6E8A-4147-A177-3AD203B41FA5}">
                      <a16:colId xmlns:a16="http://schemas.microsoft.com/office/drawing/2014/main" val="20000"/>
                    </a:ext>
                  </a:extLst>
                </a:gridCol>
                <a:gridCol w="2057290">
                  <a:extLst>
                    <a:ext uri="{9D8B030D-6E8A-4147-A177-3AD203B41FA5}">
                      <a16:colId xmlns:a16="http://schemas.microsoft.com/office/drawing/2014/main" val="20001"/>
                    </a:ext>
                  </a:extLst>
                </a:gridCol>
                <a:gridCol w="1981095">
                  <a:extLst>
                    <a:ext uri="{9D8B030D-6E8A-4147-A177-3AD203B41FA5}">
                      <a16:colId xmlns:a16="http://schemas.microsoft.com/office/drawing/2014/main" val="20002"/>
                    </a:ext>
                  </a:extLst>
                </a:gridCol>
                <a:gridCol w="1752506">
                  <a:extLst>
                    <a:ext uri="{9D8B030D-6E8A-4147-A177-3AD203B41FA5}">
                      <a16:colId xmlns:a16="http://schemas.microsoft.com/office/drawing/2014/main" val="20003"/>
                    </a:ext>
                  </a:extLst>
                </a:gridCol>
              </a:tblGrid>
              <a:tr h="640122">
                <a:tc>
                  <a:txBody>
                    <a:bodyPr/>
                    <a:lstStyle/>
                    <a:p>
                      <a:r>
                        <a:rPr lang="en-US" sz="1800" dirty="0"/>
                        <a:t>Type of evidence</a:t>
                      </a:r>
                    </a:p>
                  </a:txBody>
                  <a:tcPr marL="91435" marR="91435" marT="45723" marB="45723">
                    <a:solidFill>
                      <a:srgbClr val="008000"/>
                    </a:solidFill>
                  </a:tcPr>
                </a:tc>
                <a:tc>
                  <a:txBody>
                    <a:bodyPr/>
                    <a:lstStyle/>
                    <a:p>
                      <a:r>
                        <a:rPr lang="en-US" sz="1800" dirty="0"/>
                        <a:t>Average confidence</a:t>
                      </a:r>
                    </a:p>
                  </a:txBody>
                  <a:tcPr marL="91435" marR="91435" marT="45723" marB="45723">
                    <a:solidFill>
                      <a:srgbClr val="008000"/>
                    </a:solidFill>
                  </a:tcPr>
                </a:tc>
                <a:tc>
                  <a:txBody>
                    <a:bodyPr/>
                    <a:lstStyle/>
                    <a:p>
                      <a:r>
                        <a:rPr lang="en-US" sz="1800" dirty="0"/>
                        <a:t>Increase</a:t>
                      </a:r>
                      <a:r>
                        <a:rPr lang="en-US" sz="1800" baseline="0" dirty="0"/>
                        <a:t> in confidence</a:t>
                      </a:r>
                      <a:endParaRPr lang="en-US" sz="1800" dirty="0"/>
                    </a:p>
                  </a:txBody>
                  <a:tcPr marL="91435" marR="91435" marT="45723" marB="45723">
                    <a:solidFill>
                      <a:srgbClr val="008000"/>
                    </a:solidFill>
                  </a:tcPr>
                </a:tc>
                <a:tc>
                  <a:txBody>
                    <a:bodyPr/>
                    <a:lstStyle/>
                    <a:p>
                      <a:r>
                        <a:rPr lang="en-US" sz="1800" dirty="0"/>
                        <a:t>Participants</a:t>
                      </a:r>
                    </a:p>
                    <a:p>
                      <a:r>
                        <a:rPr lang="en-US" sz="1800" dirty="0"/>
                        <a:t>at</a:t>
                      </a:r>
                      <a:r>
                        <a:rPr lang="en-US" sz="1800" baseline="0" dirty="0"/>
                        <a:t> 100%</a:t>
                      </a:r>
                      <a:endParaRPr lang="en-US" sz="1800" dirty="0"/>
                    </a:p>
                  </a:txBody>
                  <a:tcPr marL="91435" marR="91435" marT="45723" marB="45723">
                    <a:solidFill>
                      <a:srgbClr val="008000"/>
                    </a:solidFill>
                  </a:tcPr>
                </a:tc>
                <a:extLst>
                  <a:ext uri="{0D108BD9-81ED-4DB2-BD59-A6C34878D82A}">
                    <a16:rowId xmlns:a16="http://schemas.microsoft.com/office/drawing/2014/main" val="10000"/>
                  </a:ext>
                </a:extLst>
              </a:tr>
              <a:tr h="1051629">
                <a:tc>
                  <a:txBody>
                    <a:bodyPr/>
                    <a:lstStyle/>
                    <a:p>
                      <a:r>
                        <a:rPr lang="en-US" sz="2000" dirty="0"/>
                        <a:t>Statement only</a:t>
                      </a:r>
                    </a:p>
                  </a:txBody>
                  <a:tcPr marL="91435" marR="91435" marT="45723" marB="45723">
                    <a:solidFill>
                      <a:srgbClr val="00F818"/>
                    </a:solidFill>
                  </a:tcPr>
                </a:tc>
                <a:tc>
                  <a:txBody>
                    <a:bodyPr/>
                    <a:lstStyle/>
                    <a:p>
                      <a:pPr algn="ctr"/>
                      <a:endParaRPr lang="en-US" sz="2000" b="1" dirty="0"/>
                    </a:p>
                    <a:p>
                      <a:pPr algn="ctr"/>
                      <a:r>
                        <a:rPr lang="en-US" sz="2000" b="1" dirty="0"/>
                        <a:t>45</a:t>
                      </a:r>
                    </a:p>
                  </a:txBody>
                  <a:tcPr marL="91435" marR="91435" marT="45723" marB="45723">
                    <a:solidFill>
                      <a:srgbClr val="00F818"/>
                    </a:solidFill>
                  </a:tcPr>
                </a:tc>
                <a:tc>
                  <a:txBody>
                    <a:bodyPr/>
                    <a:lstStyle/>
                    <a:p>
                      <a:pPr algn="ctr"/>
                      <a:endParaRPr lang="en-US" sz="2000" b="1" dirty="0"/>
                    </a:p>
                    <a:p>
                      <a:pPr algn="ctr"/>
                      <a:r>
                        <a:rPr lang="en-US" sz="2000" b="1" dirty="0"/>
                        <a:t>N/A</a:t>
                      </a:r>
                    </a:p>
                  </a:txBody>
                  <a:tcPr marL="91435" marR="91435" marT="45723" marB="45723">
                    <a:solidFill>
                      <a:srgbClr val="00F818"/>
                    </a:solidFill>
                  </a:tcPr>
                </a:tc>
                <a:tc>
                  <a:txBody>
                    <a:bodyPr/>
                    <a:lstStyle/>
                    <a:p>
                      <a:pPr algn="ctr"/>
                      <a:endParaRPr lang="en-US" sz="2000" b="1" dirty="0"/>
                    </a:p>
                    <a:p>
                      <a:pPr algn="ctr"/>
                      <a:r>
                        <a:rPr lang="en-US" sz="2000" b="1" dirty="0"/>
                        <a:t>0</a:t>
                      </a:r>
                    </a:p>
                  </a:txBody>
                  <a:tcPr marL="91435" marR="91435" marT="45723" marB="45723">
                    <a:solidFill>
                      <a:srgbClr val="00F818"/>
                    </a:solidFill>
                  </a:tcPr>
                </a:tc>
                <a:extLst>
                  <a:ext uri="{0D108BD9-81ED-4DB2-BD59-A6C34878D82A}">
                    <a16:rowId xmlns:a16="http://schemas.microsoft.com/office/drawing/2014/main" val="10001"/>
                  </a:ext>
                </a:extLst>
              </a:tr>
              <a:tr h="1051629">
                <a:tc>
                  <a:txBody>
                    <a:bodyPr/>
                    <a:lstStyle/>
                    <a:p>
                      <a:r>
                        <a:rPr lang="en-US" sz="2000" dirty="0"/>
                        <a:t>Statement &amp; proof</a:t>
                      </a:r>
                    </a:p>
                  </a:txBody>
                  <a:tcPr marL="91435" marR="91435" marT="45723" marB="45723">
                    <a:solidFill>
                      <a:srgbClr val="00F818"/>
                    </a:solidFill>
                  </a:tcPr>
                </a:tc>
                <a:tc>
                  <a:txBody>
                    <a:bodyPr/>
                    <a:lstStyle/>
                    <a:p>
                      <a:pPr algn="ctr"/>
                      <a:endParaRPr lang="en-US" sz="2000" b="1" dirty="0"/>
                    </a:p>
                    <a:p>
                      <a:pPr algn="ctr"/>
                      <a:r>
                        <a:rPr lang="en-US" sz="2000" b="1" dirty="0"/>
                        <a:t>82</a:t>
                      </a:r>
                    </a:p>
                  </a:txBody>
                  <a:tcPr marL="91435" marR="91435" marT="45723" marB="45723">
                    <a:solidFill>
                      <a:srgbClr val="00F818"/>
                    </a:solidFill>
                  </a:tcPr>
                </a:tc>
                <a:tc>
                  <a:txBody>
                    <a:bodyPr/>
                    <a:lstStyle/>
                    <a:p>
                      <a:pPr algn="ctr"/>
                      <a:endParaRPr lang="en-US" sz="2000" b="1" dirty="0"/>
                    </a:p>
                    <a:p>
                      <a:pPr algn="ctr"/>
                      <a:r>
                        <a:rPr lang="en-US" sz="2000" b="1" dirty="0"/>
                        <a:t>15/16</a:t>
                      </a:r>
                    </a:p>
                  </a:txBody>
                  <a:tcPr marL="91435" marR="91435" marT="45723" marB="45723">
                    <a:solidFill>
                      <a:srgbClr val="00F818"/>
                    </a:solidFill>
                  </a:tcPr>
                </a:tc>
                <a:tc>
                  <a:txBody>
                    <a:bodyPr/>
                    <a:lstStyle/>
                    <a:p>
                      <a:pPr algn="ctr"/>
                      <a:endParaRPr lang="en-US" sz="2000" b="1" dirty="0"/>
                    </a:p>
                    <a:p>
                      <a:pPr algn="ctr"/>
                      <a:r>
                        <a:rPr lang="en-US" sz="2000" b="1" dirty="0"/>
                        <a:t>2</a:t>
                      </a:r>
                    </a:p>
                  </a:txBody>
                  <a:tcPr marL="91435" marR="91435" marT="45723" marB="45723">
                    <a:solidFill>
                      <a:srgbClr val="00F818"/>
                    </a:solidFill>
                  </a:tcPr>
                </a:tc>
                <a:extLst>
                  <a:ext uri="{0D108BD9-81ED-4DB2-BD59-A6C34878D82A}">
                    <a16:rowId xmlns:a16="http://schemas.microsoft.com/office/drawing/2014/main" val="10002"/>
                  </a:ext>
                </a:extLst>
              </a:tr>
              <a:tr h="1051629">
                <a:tc>
                  <a:txBody>
                    <a:bodyPr/>
                    <a:lstStyle/>
                    <a:p>
                      <a:r>
                        <a:rPr lang="en-US" sz="2000" dirty="0"/>
                        <a:t>Statement, proof, and empirical evidence</a:t>
                      </a:r>
                    </a:p>
                  </a:txBody>
                  <a:tcPr marL="91435" marR="91435" marT="45723" marB="45723">
                    <a:solidFill>
                      <a:srgbClr val="00F818"/>
                    </a:solidFill>
                  </a:tcPr>
                </a:tc>
                <a:tc>
                  <a:txBody>
                    <a:bodyPr/>
                    <a:lstStyle/>
                    <a:p>
                      <a:pPr algn="ctr"/>
                      <a:endParaRPr lang="en-US" sz="2000" b="1" dirty="0"/>
                    </a:p>
                    <a:p>
                      <a:pPr algn="ctr"/>
                      <a:r>
                        <a:rPr lang="en-US" sz="2000" b="1" dirty="0"/>
                        <a:t>95</a:t>
                      </a:r>
                    </a:p>
                  </a:txBody>
                  <a:tcPr marL="91435" marR="91435" marT="45723" marB="45723">
                    <a:solidFill>
                      <a:srgbClr val="00F818"/>
                    </a:solidFill>
                  </a:tcPr>
                </a:tc>
                <a:tc>
                  <a:txBody>
                    <a:bodyPr/>
                    <a:lstStyle/>
                    <a:p>
                      <a:pPr algn="ctr"/>
                      <a:endParaRPr lang="en-US" sz="2000" b="1" dirty="0"/>
                    </a:p>
                    <a:p>
                      <a:pPr algn="ctr"/>
                      <a:r>
                        <a:rPr lang="en-US" sz="2000" b="1" dirty="0"/>
                        <a:t>12/14</a:t>
                      </a:r>
                    </a:p>
                  </a:txBody>
                  <a:tcPr marL="91435" marR="91435" marT="45723" marB="45723">
                    <a:solidFill>
                      <a:srgbClr val="00F818"/>
                    </a:solidFill>
                  </a:tcPr>
                </a:tc>
                <a:tc>
                  <a:txBody>
                    <a:bodyPr/>
                    <a:lstStyle/>
                    <a:p>
                      <a:pPr algn="ctr"/>
                      <a:endParaRPr lang="en-US" sz="2000" b="1" dirty="0"/>
                    </a:p>
                    <a:p>
                      <a:pPr algn="ctr"/>
                      <a:r>
                        <a:rPr lang="en-US" sz="2000" b="1" dirty="0"/>
                        <a:t>6</a:t>
                      </a:r>
                    </a:p>
                  </a:txBody>
                  <a:tcPr marL="91435" marR="91435" marT="45723" marB="45723">
                    <a:solidFill>
                      <a:srgbClr val="00F818"/>
                    </a:solidFill>
                  </a:tcPr>
                </a:tc>
                <a:extLst>
                  <a:ext uri="{0D108BD9-81ED-4DB2-BD59-A6C34878D82A}">
                    <a16:rowId xmlns:a16="http://schemas.microsoft.com/office/drawing/2014/main" val="10003"/>
                  </a:ext>
                </a:extLst>
              </a:tr>
              <a:tr h="1051629">
                <a:tc>
                  <a:txBody>
                    <a:bodyPr/>
                    <a:lstStyle/>
                    <a:p>
                      <a:r>
                        <a:rPr lang="en-US" sz="2000" dirty="0"/>
                        <a:t>Statement,</a:t>
                      </a:r>
                      <a:r>
                        <a:rPr lang="en-US" sz="2000" baseline="0" dirty="0"/>
                        <a:t> proof, empirical evidence, and publication details</a:t>
                      </a:r>
                      <a:endParaRPr lang="en-US" sz="2000" dirty="0"/>
                    </a:p>
                  </a:txBody>
                  <a:tcPr marL="91435" marR="91435" marT="45723" marB="45723">
                    <a:solidFill>
                      <a:srgbClr val="00F818"/>
                    </a:solidFill>
                  </a:tcPr>
                </a:tc>
                <a:tc>
                  <a:txBody>
                    <a:bodyPr/>
                    <a:lstStyle/>
                    <a:p>
                      <a:pPr algn="ctr"/>
                      <a:endParaRPr lang="en-US" sz="2000" b="1" dirty="0"/>
                    </a:p>
                    <a:p>
                      <a:pPr algn="ctr"/>
                      <a:r>
                        <a:rPr lang="en-US" sz="2000" b="1" dirty="0"/>
                        <a:t>99</a:t>
                      </a:r>
                    </a:p>
                  </a:txBody>
                  <a:tcPr marL="91435" marR="91435" marT="45723" marB="45723">
                    <a:solidFill>
                      <a:srgbClr val="00F818"/>
                    </a:solidFill>
                  </a:tcPr>
                </a:tc>
                <a:tc>
                  <a:txBody>
                    <a:bodyPr/>
                    <a:lstStyle/>
                    <a:p>
                      <a:pPr algn="ctr"/>
                      <a:endParaRPr lang="en-US" sz="2000" b="1" dirty="0"/>
                    </a:p>
                    <a:p>
                      <a:pPr algn="ctr"/>
                      <a:r>
                        <a:rPr lang="en-US" sz="2000" b="1" dirty="0"/>
                        <a:t>9/10</a:t>
                      </a:r>
                    </a:p>
                  </a:txBody>
                  <a:tcPr marL="91435" marR="91435" marT="45723" marB="45723">
                    <a:solidFill>
                      <a:srgbClr val="00F818"/>
                    </a:solidFill>
                  </a:tcPr>
                </a:tc>
                <a:tc>
                  <a:txBody>
                    <a:bodyPr/>
                    <a:lstStyle/>
                    <a:p>
                      <a:pPr algn="ctr"/>
                      <a:endParaRPr lang="en-US" sz="2000" b="1" dirty="0"/>
                    </a:p>
                    <a:p>
                      <a:pPr algn="ctr"/>
                      <a:r>
                        <a:rPr lang="en-US" sz="2000" b="1" dirty="0"/>
                        <a:t>8</a:t>
                      </a:r>
                    </a:p>
                  </a:txBody>
                  <a:tcPr marL="91435" marR="91435" marT="45723" marB="45723">
                    <a:solidFill>
                      <a:srgbClr val="00F818"/>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65089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Results:</a:t>
            </a:r>
            <a:br>
              <a:rPr lang="en-US" dirty="0"/>
            </a:br>
            <a:r>
              <a:rPr lang="en-US" dirty="0"/>
              <a:t>Task-based interview</a:t>
            </a:r>
          </a:p>
        </p:txBody>
      </p:sp>
      <p:sp>
        <p:nvSpPr>
          <p:cNvPr id="94210" name="Rectangle 3"/>
          <p:cNvSpPr>
            <a:spLocks noGrp="1" noChangeArrowheads="1"/>
          </p:cNvSpPr>
          <p:nvPr>
            <p:ph type="body" idx="1"/>
          </p:nvPr>
        </p:nvSpPr>
        <p:spPr/>
        <p:txBody>
          <a:bodyPr/>
          <a:lstStyle/>
          <a:p>
            <a:r>
              <a:rPr lang="en-US" altLang="en-US" dirty="0"/>
              <a:t>The publication status file reduced doubts I had about its validity (N=9):</a:t>
            </a:r>
          </a:p>
          <a:p>
            <a:pPr>
              <a:buFontTx/>
              <a:buNone/>
            </a:pPr>
            <a:endParaRPr lang="en-US" altLang="en-US" dirty="0"/>
          </a:p>
          <a:p>
            <a:pPr marL="0" indent="0" eaLnBrk="1" hangingPunct="1">
              <a:buFontTx/>
              <a:buNone/>
            </a:pPr>
            <a:r>
              <a:rPr lang="en-US" dirty="0">
                <a:solidFill>
                  <a:srgbClr val="000000"/>
                </a:solidFill>
                <a:latin typeface="Arial" charset="0"/>
                <a:ea typeface="ＭＳ Ｐゴシック" charset="0"/>
                <a:cs typeface="ＭＳ Ｐゴシック" charset="0"/>
              </a:rPr>
              <a:t>I trust the review process (N=7): I’m convinced because this is a serious journal and </a:t>
            </a:r>
            <a:r>
              <a:rPr lang="en-US" dirty="0">
                <a:solidFill>
                  <a:srgbClr val="FF0000"/>
                </a:solidFill>
                <a:latin typeface="Arial" charset="0"/>
                <a:ea typeface="ＭＳ Ｐゴシック" charset="0"/>
                <a:cs typeface="ＭＳ Ｐゴシック" charset="0"/>
              </a:rPr>
              <a:t>somebody has refereed the paper</a:t>
            </a:r>
            <a:r>
              <a:rPr lang="en-US" dirty="0">
                <a:solidFill>
                  <a:srgbClr val="000000"/>
                </a:solidFill>
                <a:latin typeface="Arial" charset="0"/>
                <a:ea typeface="ＭＳ Ｐゴシック" charset="0"/>
                <a:cs typeface="ＭＳ Ｐゴシック" charset="0"/>
              </a:rPr>
              <a:t>.</a:t>
            </a:r>
          </a:p>
          <a:p>
            <a:pPr marL="0" indent="0" eaLnBrk="1" hangingPunct="1">
              <a:buFontTx/>
              <a:buNone/>
            </a:pPr>
            <a:endParaRPr lang="en-US" dirty="0">
              <a:solidFill>
                <a:srgbClr val="000000"/>
              </a:solidFill>
              <a:latin typeface="Arial" charset="0"/>
              <a:ea typeface="ＭＳ Ｐゴシック" charset="0"/>
              <a:cs typeface="ＭＳ Ｐゴシック" charset="0"/>
            </a:endParaRPr>
          </a:p>
          <a:p>
            <a:pPr marL="0" indent="0" eaLnBrk="1" hangingPunct="1">
              <a:buFontTx/>
              <a:buNone/>
            </a:pPr>
            <a:r>
              <a:rPr lang="en-US" dirty="0">
                <a:solidFill>
                  <a:srgbClr val="000000"/>
                </a:solidFill>
                <a:latin typeface="Arial" charset="0"/>
                <a:ea typeface="ＭＳ Ｐゴシック" charset="0"/>
                <a:cs typeface="ＭＳ Ｐゴシック" charset="0"/>
              </a:rPr>
              <a:t>I trust the journal (N=6): So I think seeing </a:t>
            </a:r>
            <a:r>
              <a:rPr lang="en-US" dirty="0">
                <a:solidFill>
                  <a:srgbClr val="FF0000"/>
                </a:solidFill>
                <a:latin typeface="Arial" charset="0"/>
                <a:ea typeface="ＭＳ Ｐゴシック" charset="0"/>
                <a:cs typeface="ＭＳ Ｐゴシック" charset="0"/>
              </a:rPr>
              <a:t>a paper written in a famous MAA journal</a:t>
            </a:r>
            <a:r>
              <a:rPr lang="en-US" dirty="0">
                <a:solidFill>
                  <a:srgbClr val="000000"/>
                </a:solidFill>
                <a:latin typeface="Arial" charset="0"/>
                <a:ea typeface="ＭＳ Ｐゴシック" charset="0"/>
                <a:cs typeface="ＭＳ Ｐゴシック" charset="0"/>
              </a:rPr>
              <a:t>, that would be enough for me to believe it.</a:t>
            </a:r>
          </a:p>
          <a:p>
            <a:pPr marL="0" indent="0" eaLnBrk="1" hangingPunct="1">
              <a:buFontTx/>
              <a:buNone/>
            </a:pPr>
            <a:endParaRPr lang="en-US" dirty="0">
              <a:solidFill>
                <a:srgbClr val="000000"/>
              </a:solidFill>
              <a:latin typeface="Arial" charset="0"/>
              <a:ea typeface="ＭＳ Ｐゴシック" charset="0"/>
              <a:cs typeface="ＭＳ Ｐゴシック" charset="0"/>
            </a:endParaRPr>
          </a:p>
          <a:p>
            <a:pPr marL="0" indent="0" eaLnBrk="1" hangingPunct="1">
              <a:buFontTx/>
              <a:buNone/>
            </a:pPr>
            <a:r>
              <a:rPr lang="en-US" dirty="0">
                <a:solidFill>
                  <a:srgbClr val="000000"/>
                </a:solidFill>
                <a:latin typeface="Arial" charset="0"/>
                <a:ea typeface="ＭＳ Ｐゴシック" charset="0"/>
                <a:cs typeface="ＭＳ Ｐゴシック" charset="0"/>
              </a:rPr>
              <a:t>I trust the author (N=3): Because Stan Wagon’s name on it. I’ve never met him, but I know his work. </a:t>
            </a:r>
            <a:r>
              <a:rPr lang="en-US" dirty="0">
                <a:solidFill>
                  <a:srgbClr val="FF0000"/>
                </a:solidFill>
                <a:latin typeface="Arial" charset="0"/>
                <a:ea typeface="ＭＳ Ｐゴシック" charset="0"/>
                <a:cs typeface="ＭＳ Ｐゴシック" charset="0"/>
              </a:rPr>
              <a:t>So I think he’s a reputable mathematician.</a:t>
            </a:r>
          </a:p>
        </p:txBody>
      </p:sp>
    </p:spTree>
    <p:extLst>
      <p:ext uri="{BB962C8B-B14F-4D97-AF65-F5344CB8AC3E}">
        <p14:creationId xmlns:p14="http://schemas.microsoft.com/office/powerpoint/2010/main" val="3422005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Open-ended interview:</a:t>
            </a:r>
            <a:br>
              <a:rPr lang="en-US" dirty="0"/>
            </a:br>
            <a:r>
              <a:rPr lang="en-US" dirty="0"/>
              <a:t>Results</a:t>
            </a:r>
          </a:p>
        </p:txBody>
      </p:sp>
      <p:sp>
        <p:nvSpPr>
          <p:cNvPr id="94210" name="Rectangle 3"/>
          <p:cNvSpPr>
            <a:spLocks noGrp="1" noChangeArrowheads="1"/>
          </p:cNvSpPr>
          <p:nvPr>
            <p:ph type="body" idx="1"/>
          </p:nvPr>
        </p:nvSpPr>
        <p:spPr/>
        <p:txBody>
          <a:bodyPr/>
          <a:lstStyle/>
          <a:p>
            <a:r>
              <a:rPr lang="en-US" dirty="0">
                <a:solidFill>
                  <a:srgbClr val="000000"/>
                </a:solidFill>
                <a:latin typeface="Arial" charset="0"/>
                <a:ea typeface="ＭＳ Ｐゴシック" charset="0"/>
                <a:cs typeface="ＭＳ Ｐゴシック" charset="0"/>
              </a:rPr>
              <a:t>Participants were asked to imagine that they were working on an open conjecture with a colleague. The colleague presented a proof of the conjecture. They read the proof and could find no problems with it. Would they still retain some doubt that the theorem is true.</a:t>
            </a:r>
          </a:p>
          <a:p>
            <a:endParaRPr lang="en-US" dirty="0">
              <a:solidFill>
                <a:srgbClr val="000000"/>
              </a:solidFill>
              <a:latin typeface="Arial" charset="0"/>
              <a:ea typeface="ＭＳ Ｐゴシック" charset="0"/>
              <a:cs typeface="ＭＳ Ｐゴシック" charset="0"/>
            </a:endParaRPr>
          </a:p>
          <a:p>
            <a:r>
              <a:rPr lang="en-US" dirty="0">
                <a:solidFill>
                  <a:srgbClr val="000000"/>
                </a:solidFill>
                <a:latin typeface="Arial" charset="0"/>
                <a:ea typeface="ＭＳ Ｐゴシック" charset="0"/>
                <a:cs typeface="ＭＳ Ｐゴシック" charset="0"/>
              </a:rPr>
              <a:t>15 out of the 16 participants answered yes.</a:t>
            </a:r>
          </a:p>
          <a:p>
            <a:pPr marL="0" indent="0">
              <a:buNone/>
            </a:pPr>
            <a:r>
              <a:rPr lang="en-US" dirty="0">
                <a:solidFill>
                  <a:srgbClr val="000000"/>
                </a:solidFill>
                <a:latin typeface="Arial" charset="0"/>
                <a:ea typeface="ＭＳ Ｐゴシック" charset="0"/>
                <a:cs typeface="ＭＳ Ｐゴシック" charset="0"/>
              </a:rPr>
              <a:t>“If I haven’t seen any flaws, that doesn’t mean that none exist”</a:t>
            </a:r>
          </a:p>
          <a:p>
            <a:pPr marL="0" indent="0">
              <a:buNone/>
            </a:pPr>
            <a:r>
              <a:rPr lang="en-US" dirty="0">
                <a:solidFill>
                  <a:srgbClr val="000000"/>
                </a:solidFill>
                <a:latin typeface="Arial" charset="0"/>
                <a:ea typeface="ＭＳ Ｐゴシック" charset="0"/>
                <a:cs typeface="ＭＳ Ｐゴシック" charset="0"/>
              </a:rPr>
              <a:t>“In a sufficiently difficult proof, I might not just trust my own ability to validate it completely”.</a:t>
            </a:r>
          </a:p>
          <a:p>
            <a:pPr marL="0" indent="0">
              <a:buNone/>
            </a:pPr>
            <a:r>
              <a:rPr lang="en-US" dirty="0">
                <a:solidFill>
                  <a:srgbClr val="000000"/>
                </a:solidFill>
                <a:latin typeface="Arial" charset="0"/>
                <a:ea typeface="ＭＳ Ｐゴシック" charset="0"/>
                <a:cs typeface="ＭＳ Ｐゴシック" charset="0"/>
              </a:rPr>
              <a:t>“I might just not know enough to enough to verify everything that my colleague does”.</a:t>
            </a:r>
          </a:p>
          <a:p>
            <a:pPr marL="0" indent="0">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2517054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Open-ended interview:</a:t>
            </a:r>
            <a:br>
              <a:rPr lang="en-US" dirty="0"/>
            </a:br>
            <a:r>
              <a:rPr lang="en-US" dirty="0"/>
              <a:t>Results</a:t>
            </a:r>
          </a:p>
        </p:txBody>
      </p:sp>
      <p:sp>
        <p:nvSpPr>
          <p:cNvPr id="94210" name="Rectangle 3"/>
          <p:cNvSpPr>
            <a:spLocks noGrp="1" noChangeArrowheads="1"/>
          </p:cNvSpPr>
          <p:nvPr>
            <p:ph type="body" idx="1"/>
          </p:nvPr>
        </p:nvSpPr>
        <p:spPr/>
        <p:txBody>
          <a:bodyPr/>
          <a:lstStyle/>
          <a:p>
            <a:pPr marL="0" indent="0">
              <a:buNone/>
            </a:pPr>
            <a:r>
              <a:rPr lang="en-US" kern="0" dirty="0">
                <a:solidFill>
                  <a:srgbClr val="FF0000"/>
                </a:solidFill>
                <a:effectLst/>
                <a:ea typeface="Calibri" panose="020F0502020204030204" pitchFamily="34" charset="0"/>
                <a:cs typeface="Times New Roman" panose="02020603050405020304" pitchFamily="18" charset="0"/>
              </a:rPr>
              <a:t>So in real life I would look at the conjecture itself first, and try to run it and try to do a computer check with the conjecture. </a:t>
            </a:r>
            <a:r>
              <a:rPr lang="en-US" kern="0" dirty="0">
                <a:effectLst/>
                <a:ea typeface="Calibri" panose="020F0502020204030204" pitchFamily="34" charset="0"/>
                <a:cs typeface="Times New Roman" panose="02020603050405020304" pitchFamily="18" charset="0"/>
              </a:rPr>
              <a:t>In almost all cases, I work in representation theory in abstract algebra, it requires some effort, but it’s possible. Now once I have a certain level of the trust of the statement itself, only then I try to produce my own proof, and see how one can prove this. Once you gave a sketch of the proof, then you start looking at the proof given by the collaborator at the very last step. Now when you know that the statement is true, when you know that there is a proof for the statement, and approximately know how the flow of the proof goes, </a:t>
            </a:r>
            <a:r>
              <a:rPr lang="en-US" kern="0" dirty="0">
                <a:effectLst/>
                <a:ea typeface="Calibri" panose="020F0502020204030204" pitchFamily="34" charset="0"/>
                <a:cs typeface="ñáo2"/>
              </a:rPr>
              <a:t>you look at the particular step just in case he messed up, you know, like something that can be fixed. That’s the way you do it. You</a:t>
            </a:r>
            <a:r>
              <a:rPr lang="en-US" kern="0" dirty="0">
                <a:effectLst/>
                <a:ea typeface="Calibri" panose="020F0502020204030204" pitchFamily="34" charset="0"/>
                <a:cs typeface="Times New Roman" panose="02020603050405020304" pitchFamily="18" charset="0"/>
              </a:rPr>
              <a:t> cannot do it in the opposite way. That’s a recipe for disaster.</a:t>
            </a:r>
            <a:endParaRPr lang="en-US" kern="100" dirty="0">
              <a:effectLst/>
              <a:ea typeface="Calibri" panose="020F0502020204030204" pitchFamily="34" charset="0"/>
              <a:cs typeface="Times New Roman" panose="02020603050405020304" pitchFamily="18" charset="0"/>
            </a:endParaRPr>
          </a:p>
          <a:p>
            <a:pPr marL="0" indent="0">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5034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Outline of lectures</a:t>
            </a:r>
          </a:p>
        </p:txBody>
      </p:sp>
      <p:sp>
        <p:nvSpPr>
          <p:cNvPr id="24578" name="Rectangle 3"/>
          <p:cNvSpPr>
            <a:spLocks noGrp="1" noChangeArrowheads="1"/>
          </p:cNvSpPr>
          <p:nvPr>
            <p:ph type="body" idx="1"/>
          </p:nvPr>
        </p:nvSpPr>
        <p:spPr>
          <a:xfrm>
            <a:off x="685800" y="1752600"/>
            <a:ext cx="8001000" cy="5029200"/>
          </a:xfrm>
        </p:spPr>
        <p:txBody>
          <a:bodyPr/>
          <a:lstStyle/>
          <a:p>
            <a:pPr eaLnBrk="1" hangingPunct="1"/>
            <a:r>
              <a:rPr lang="en-US" dirty="0">
                <a:latin typeface="Arial" charset="0"/>
                <a:ea typeface="ＭＳ Ｐゴシック" charset="0"/>
                <a:cs typeface="ＭＳ Ｐゴシック" charset="0"/>
              </a:rPr>
              <a:t>Lecture 1: Mathematicians’ and students’ epistemology with proof.</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Lecture 2: How are proofs read and understood?</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Lecture 3: The use of diagrams and instructions in proofs</a:t>
            </a:r>
          </a:p>
        </p:txBody>
      </p:sp>
    </p:spTree>
    <p:extLst>
      <p:ext uri="{BB962C8B-B14F-4D97-AF65-F5344CB8AC3E}">
        <p14:creationId xmlns:p14="http://schemas.microsoft.com/office/powerpoint/2010/main" val="11098419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Open-ended interview:</a:t>
            </a:r>
            <a:br>
              <a:rPr lang="en-US" dirty="0"/>
            </a:br>
            <a:r>
              <a:rPr lang="en-US" dirty="0"/>
              <a:t>Results</a:t>
            </a:r>
          </a:p>
        </p:txBody>
      </p:sp>
      <p:sp>
        <p:nvSpPr>
          <p:cNvPr id="94210" name="Rectangle 3"/>
          <p:cNvSpPr>
            <a:spLocks noGrp="1" noChangeArrowheads="1"/>
          </p:cNvSpPr>
          <p:nvPr>
            <p:ph type="body" idx="1"/>
          </p:nvPr>
        </p:nvSpPr>
        <p:spPr/>
        <p:txBody>
          <a:bodyPr/>
          <a:lstStyle/>
          <a:p>
            <a:pPr marL="0" indent="0">
              <a:buNone/>
            </a:pPr>
            <a:r>
              <a:rPr lang="en-US" kern="0" dirty="0">
                <a:effectLst/>
                <a:ea typeface="Calibri" panose="020F0502020204030204" pitchFamily="34" charset="0"/>
                <a:cs typeface="Times New Roman" panose="02020603050405020304" pitchFamily="18" charset="0"/>
              </a:rPr>
              <a:t>So in real life I would look at the conjecture itself first, and try to run it and try to do a computer check with the conjecture. In almost all cases, I work in representation theory in abstract algebra, it requires some effort, but it’s possible. Now once I have a certain level of the trust of the statement itself, only then I try to produce my own proof, and see how one can prove this</a:t>
            </a:r>
            <a:r>
              <a:rPr lang="en-US" kern="0" dirty="0">
                <a:solidFill>
                  <a:srgbClr val="FF0000"/>
                </a:solidFill>
                <a:effectLst/>
                <a:ea typeface="Calibri" panose="020F0502020204030204" pitchFamily="34" charset="0"/>
                <a:cs typeface="Times New Roman" panose="02020603050405020304" pitchFamily="18" charset="0"/>
              </a:rPr>
              <a:t>. Once you gave a sketch of the proof, then you start looking at the proof given by the collaborator at the very last step. </a:t>
            </a:r>
            <a:r>
              <a:rPr lang="en-US" kern="0" dirty="0">
                <a:effectLst/>
                <a:ea typeface="Calibri" panose="020F0502020204030204" pitchFamily="34" charset="0"/>
                <a:cs typeface="Times New Roman" panose="02020603050405020304" pitchFamily="18" charset="0"/>
              </a:rPr>
              <a:t>Now when you know that the statement is true, when you know that there is a proof for the statement, and approximately know how the flow of the proof goes, </a:t>
            </a:r>
            <a:r>
              <a:rPr lang="en-US" kern="0" dirty="0">
                <a:effectLst/>
                <a:ea typeface="Calibri" panose="020F0502020204030204" pitchFamily="34" charset="0"/>
                <a:cs typeface="ñáo2"/>
              </a:rPr>
              <a:t>you look at the particular step just in case he messed up, you know, like something that can be fixed. </a:t>
            </a:r>
            <a:r>
              <a:rPr lang="en-US" kern="0" dirty="0">
                <a:solidFill>
                  <a:srgbClr val="FF0000"/>
                </a:solidFill>
                <a:effectLst/>
                <a:ea typeface="Calibri" panose="020F0502020204030204" pitchFamily="34" charset="0"/>
                <a:cs typeface="ñáo2"/>
              </a:rPr>
              <a:t>That’s the way you do it. You</a:t>
            </a:r>
            <a:r>
              <a:rPr lang="en-US" kern="0" dirty="0">
                <a:solidFill>
                  <a:srgbClr val="FF0000"/>
                </a:solidFill>
                <a:effectLst/>
                <a:ea typeface="Calibri" panose="020F0502020204030204" pitchFamily="34" charset="0"/>
                <a:cs typeface="Times New Roman" panose="02020603050405020304" pitchFamily="18" charset="0"/>
              </a:rPr>
              <a:t> cannot do it in the opposite way. That’s a recipe for disaster.</a:t>
            </a:r>
            <a:endParaRPr lang="en-US" kern="100" dirty="0">
              <a:solidFill>
                <a:srgbClr val="FF0000"/>
              </a:solidFill>
              <a:effectLst/>
              <a:ea typeface="Calibri" panose="020F0502020204030204" pitchFamily="34" charset="0"/>
              <a:cs typeface="Times New Roman" panose="02020603050405020304" pitchFamily="18" charset="0"/>
            </a:endParaRPr>
          </a:p>
          <a:p>
            <a:pPr marL="0" indent="0">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1263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Open-ended interview:</a:t>
            </a:r>
            <a:br>
              <a:rPr lang="en-US" dirty="0"/>
            </a:br>
            <a:r>
              <a:rPr lang="en-US" dirty="0"/>
              <a:t>Results</a:t>
            </a:r>
          </a:p>
        </p:txBody>
      </p:sp>
      <p:sp>
        <p:nvSpPr>
          <p:cNvPr id="94210" name="Rectangle 3"/>
          <p:cNvSpPr>
            <a:spLocks noGrp="1" noChangeArrowheads="1"/>
          </p:cNvSpPr>
          <p:nvPr>
            <p:ph type="body" idx="1"/>
          </p:nvPr>
        </p:nvSpPr>
        <p:spPr/>
        <p:txBody>
          <a:bodyPr/>
          <a:lstStyle/>
          <a:p>
            <a:r>
              <a:rPr lang="en-US" dirty="0">
                <a:solidFill>
                  <a:srgbClr val="000000"/>
                </a:solidFill>
                <a:latin typeface="Arial" charset="0"/>
                <a:ea typeface="ＭＳ Ｐゴシック" charset="0"/>
                <a:cs typeface="ＭＳ Ｐゴシック" charset="0"/>
              </a:rPr>
              <a:t>Participants were asked to imagine that they read a proof of an open conjecture and they checked that it was correct. Would they still want to increase their confidence by checking if the open conjecture held for examples.</a:t>
            </a:r>
          </a:p>
          <a:p>
            <a:endParaRPr lang="en-US" dirty="0">
              <a:solidFill>
                <a:srgbClr val="000000"/>
              </a:solidFill>
              <a:latin typeface="Arial" charset="0"/>
              <a:ea typeface="ＭＳ Ｐゴシック" charset="0"/>
              <a:cs typeface="ＭＳ Ｐゴシック" charset="0"/>
            </a:endParaRPr>
          </a:p>
          <a:p>
            <a:r>
              <a:rPr lang="en-US" dirty="0">
                <a:solidFill>
                  <a:srgbClr val="000000"/>
                </a:solidFill>
                <a:latin typeface="Arial" charset="0"/>
                <a:ea typeface="ＭＳ Ｐゴシック" charset="0"/>
                <a:cs typeface="ＭＳ Ｐゴシック" charset="0"/>
              </a:rPr>
              <a:t>15 out of the 16 participants answered yes.</a:t>
            </a:r>
          </a:p>
          <a:p>
            <a:pPr lvl="1"/>
            <a:r>
              <a:rPr lang="en-US" dirty="0"/>
              <a:t>Oh sure. Yes. Definitely.</a:t>
            </a:r>
          </a:p>
          <a:p>
            <a:pPr lvl="1"/>
            <a:r>
              <a:rPr lang="en-US" dirty="0"/>
              <a:t>Definitely. I would also ask other people to check the proof. Checking with examples is common. I try to do that always.</a:t>
            </a:r>
          </a:p>
          <a:p>
            <a:pPr lvl="1"/>
            <a:r>
              <a:rPr lang="en-US" dirty="0"/>
              <a:t>Sure, that’s usually what mathematicians do.</a:t>
            </a:r>
          </a:p>
          <a:p>
            <a:pPr lvl="1"/>
            <a:r>
              <a:rPr lang="en-US" dirty="0"/>
              <a:t>That happens all the time.</a:t>
            </a:r>
          </a:p>
          <a:p>
            <a:pPr lvl="1"/>
            <a:r>
              <a:rPr lang="en-US" dirty="0"/>
              <a:t>Of course. That’s precisely what I will do.</a:t>
            </a:r>
          </a:p>
          <a:p>
            <a:pPr lvl="1"/>
            <a:r>
              <a:rPr lang="en-US" dirty="0"/>
              <a:t>Sure. I mean if at that point we haven’t generated some examples already, absolutely. Absolutely you go through and you check specific examples.</a:t>
            </a: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6755127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Open-ended interview:</a:t>
            </a:r>
            <a:br>
              <a:rPr lang="en-US" dirty="0"/>
            </a:br>
            <a:r>
              <a:rPr lang="en-US" dirty="0"/>
              <a:t>Results</a:t>
            </a:r>
          </a:p>
        </p:txBody>
      </p:sp>
      <p:sp>
        <p:nvSpPr>
          <p:cNvPr id="94210" name="Rectangle 3"/>
          <p:cNvSpPr>
            <a:spLocks noGrp="1" noChangeArrowheads="1"/>
          </p:cNvSpPr>
          <p:nvPr>
            <p:ph type="body" idx="1"/>
          </p:nvPr>
        </p:nvSpPr>
        <p:spPr/>
        <p:txBody>
          <a:bodyPr/>
          <a:lstStyle/>
          <a:p>
            <a:pPr marL="0" marR="0" indent="0">
              <a:spcBef>
                <a:spcPts val="0"/>
              </a:spcBef>
              <a:spcAft>
                <a:spcPts val="0"/>
              </a:spcAft>
              <a:buNone/>
            </a:pPr>
            <a:r>
              <a:rPr lang="en-US" kern="0" dirty="0">
                <a:effectLst/>
                <a:ea typeface="Calibri" panose="020F0502020204030204" pitchFamily="34" charset="0"/>
                <a:cs typeface="Times New Roman" panose="02020603050405020304" pitchFamily="18" charset="0"/>
              </a:rPr>
              <a:t>I had something that ended up being really pretty at the end, and so if something’s really pretty, it is a little surprising. </a:t>
            </a:r>
            <a:r>
              <a:rPr lang="en-US" kern="0" dirty="0">
                <a:solidFill>
                  <a:srgbClr val="FF0000"/>
                </a:solidFill>
                <a:effectLst/>
                <a:ea typeface="Calibri" panose="020F0502020204030204" pitchFamily="34" charset="0"/>
                <a:cs typeface="Times New Roman" panose="02020603050405020304" pitchFamily="18" charset="0"/>
              </a:rPr>
              <a:t>And even</a:t>
            </a:r>
            <a:r>
              <a:rPr lang="en-US" kern="100" dirty="0">
                <a:solidFill>
                  <a:srgbClr val="FF0000"/>
                </a:solidFill>
                <a:ea typeface="Calibri" panose="020F0502020204030204" pitchFamily="34" charset="0"/>
                <a:cs typeface="Times New Roman" panose="02020603050405020304" pitchFamily="18" charset="0"/>
              </a:rPr>
              <a:t> </a:t>
            </a:r>
            <a:r>
              <a:rPr lang="en-US" kern="0" dirty="0">
                <a:solidFill>
                  <a:srgbClr val="FF0000"/>
                </a:solidFill>
                <a:effectLst/>
                <a:ea typeface="Calibri" panose="020F0502020204030204" pitchFamily="34" charset="0"/>
                <a:cs typeface="Times New Roman" panose="02020603050405020304" pitchFamily="18" charset="0"/>
              </a:rPr>
              <a:t>after I had proved it and even after I knew it was pretty and everything looked like it fit together, I still had doubts</a:t>
            </a:r>
            <a:r>
              <a:rPr lang="en-US" kern="0" dirty="0">
                <a:solidFill>
                  <a:srgbClr val="FF0000"/>
                </a:solidFill>
                <a:effectLst/>
                <a:ea typeface="Calibri" panose="020F0502020204030204" pitchFamily="34" charset="0"/>
                <a:cs typeface="ñáo2"/>
              </a:rPr>
              <a:t>. </a:t>
            </a:r>
            <a:r>
              <a:rPr lang="en-US" kern="0" dirty="0">
                <a:effectLst/>
                <a:ea typeface="Calibri" panose="020F0502020204030204" pitchFamily="34" charset="0"/>
                <a:cs typeface="Times New Roman" panose="02020603050405020304" pitchFamily="18" charset="0"/>
              </a:rPr>
              <a:t>And even when I was doing an example that I thought wasn’t in order to show that it worked, because I thought I had already done</a:t>
            </a:r>
            <a:r>
              <a:rPr lang="en-US" kern="0" dirty="0">
                <a:effectLst/>
                <a:ea typeface="Calibri" panose="020F0502020204030204" pitchFamily="34" charset="0"/>
                <a:cs typeface="ñáo2"/>
              </a:rPr>
              <a:t> </a:t>
            </a:r>
            <a:r>
              <a:rPr lang="en-US" kern="0" dirty="0">
                <a:effectLst/>
                <a:ea typeface="Calibri" panose="020F0502020204030204" pitchFamily="34" charset="0"/>
                <a:cs typeface="Times New Roman" panose="02020603050405020304" pitchFamily="18" charset="0"/>
              </a:rPr>
              <a:t>that, I still had these doubts. </a:t>
            </a:r>
            <a:r>
              <a:rPr lang="en-US" kern="0" dirty="0">
                <a:solidFill>
                  <a:srgbClr val="FF0000"/>
                </a:solidFill>
                <a:effectLst/>
                <a:ea typeface="Calibri" panose="020F0502020204030204" pitchFamily="34" charset="0"/>
                <a:cs typeface="Times New Roman" panose="02020603050405020304" pitchFamily="18" charset="0"/>
              </a:rPr>
              <a:t>And I still breathed a sigh of relief when it all worked, even with this other example. Because there is</a:t>
            </a:r>
            <a:r>
              <a:rPr lang="en-US" kern="100" dirty="0">
                <a:solidFill>
                  <a:srgbClr val="FF0000"/>
                </a:solidFill>
                <a:ea typeface="Calibri" panose="020F0502020204030204" pitchFamily="34" charset="0"/>
                <a:cs typeface="Times New Roman" panose="02020603050405020304" pitchFamily="18" charset="0"/>
              </a:rPr>
              <a:t> </a:t>
            </a:r>
            <a:r>
              <a:rPr lang="en-US" kern="0" dirty="0">
                <a:solidFill>
                  <a:srgbClr val="FF0000"/>
                </a:solidFill>
                <a:effectLst/>
                <a:ea typeface="Calibri" panose="020F0502020204030204" pitchFamily="34" charset="0"/>
                <a:cs typeface="Times New Roman" panose="02020603050405020304" pitchFamily="18" charset="0"/>
              </a:rPr>
              <a:t>always some doubt in there. </a:t>
            </a:r>
            <a:r>
              <a:rPr lang="en-US" kern="0" dirty="0">
                <a:effectLst/>
                <a:ea typeface="Calibri" panose="020F0502020204030204" pitchFamily="34" charset="0"/>
                <a:cs typeface="ñáo2"/>
              </a:rPr>
              <a:t>I feel like. I mean, I know it’s true, I don’t know. I would say that process of making </a:t>
            </a:r>
            <a:r>
              <a:rPr lang="en-US" kern="0" dirty="0">
                <a:effectLst/>
                <a:ea typeface="Calibri" panose="020F0502020204030204" pitchFamily="34" charset="0"/>
                <a:cs typeface="Times New Roman" panose="02020603050405020304" pitchFamily="18" charset="0"/>
              </a:rPr>
              <a:t>examples to verify results that happen that are surprising would be common.</a:t>
            </a:r>
            <a:endParaRPr lang="en-US" kern="100" dirty="0">
              <a:effectLst/>
              <a:ea typeface="Calibri" panose="020F0502020204030204" pitchFamily="34" charset="0"/>
              <a:cs typeface="Times New Roman" panose="02020603050405020304" pitchFamily="18" charset="0"/>
            </a:endParaRPr>
          </a:p>
          <a:p>
            <a:pPr marL="0" indent="0">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561869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Summary:</a:t>
            </a:r>
            <a:br>
              <a:rPr lang="en-US" dirty="0"/>
            </a:br>
            <a:r>
              <a:rPr lang="en-US" dirty="0"/>
              <a:t>Main findings</a:t>
            </a:r>
          </a:p>
        </p:txBody>
      </p:sp>
      <p:sp>
        <p:nvSpPr>
          <p:cNvPr id="94210" name="Rectangle 3"/>
          <p:cNvSpPr>
            <a:spLocks noGrp="1" noChangeArrowheads="1"/>
          </p:cNvSpPr>
          <p:nvPr>
            <p:ph type="body" idx="1"/>
          </p:nvPr>
        </p:nvSpPr>
        <p:spPr/>
        <p:txBody>
          <a:bodyPr/>
          <a:lstStyle/>
          <a:p>
            <a:r>
              <a:rPr lang="en-US" dirty="0">
                <a:solidFill>
                  <a:srgbClr val="000000"/>
                </a:solidFill>
                <a:latin typeface="Arial" charset="0"/>
                <a:ea typeface="ＭＳ Ｐゴシック" charset="0"/>
                <a:cs typeface="ＭＳ Ｐゴシック" charset="0"/>
              </a:rPr>
              <a:t>8 participants were certain that a claim was true by the end of the interview.</a:t>
            </a:r>
            <a:br>
              <a:rPr lang="en-US" dirty="0">
                <a:solidFill>
                  <a:srgbClr val="000000"/>
                </a:solidFill>
                <a:latin typeface="Arial" charset="0"/>
                <a:ea typeface="ＭＳ Ｐゴシック" charset="0"/>
                <a:cs typeface="ＭＳ Ｐゴシック" charset="0"/>
              </a:rPr>
            </a:br>
            <a:endParaRPr lang="en-US" dirty="0">
              <a:solidFill>
                <a:srgbClr val="000000"/>
              </a:solidFill>
              <a:latin typeface="Arial" charset="0"/>
              <a:ea typeface="ＭＳ Ｐゴシック" charset="0"/>
              <a:cs typeface="ＭＳ Ｐゴシック" charset="0"/>
            </a:endParaRPr>
          </a:p>
          <a:p>
            <a:r>
              <a:rPr lang="en-US" dirty="0">
                <a:solidFill>
                  <a:srgbClr val="000000"/>
                </a:solidFill>
                <a:latin typeface="Arial" charset="0"/>
                <a:ea typeface="ＭＳ Ｐゴシック" charset="0"/>
                <a:cs typeface="ＭＳ Ｐゴシック" charset="0"/>
              </a:rPr>
              <a:t>Only 2 participants were certain after reading the proof.</a:t>
            </a:r>
          </a:p>
          <a:p>
            <a:endParaRPr lang="en-US" dirty="0">
              <a:solidFill>
                <a:srgbClr val="000000"/>
              </a:solidFill>
              <a:latin typeface="Arial" charset="0"/>
              <a:ea typeface="ＭＳ Ｐゴシック" charset="0"/>
              <a:cs typeface="ＭＳ Ｐゴシック" charset="0"/>
            </a:endParaRPr>
          </a:p>
          <a:p>
            <a:r>
              <a:rPr lang="en-US" dirty="0">
                <a:solidFill>
                  <a:srgbClr val="000000"/>
                </a:solidFill>
                <a:latin typeface="Arial" charset="0"/>
                <a:ea typeface="ＭＳ Ｐゴシック" charset="0"/>
                <a:cs typeface="ＭＳ Ｐゴシック" charset="0"/>
              </a:rPr>
              <a:t>Of the 8 who gained certainty, 6 did so through a mix of deductive, empirical, and testimonial evidence.</a:t>
            </a:r>
          </a:p>
          <a:p>
            <a:endParaRPr lang="en-US" dirty="0">
              <a:solidFill>
                <a:srgbClr val="000000"/>
              </a:solidFill>
              <a:latin typeface="Arial" charset="0"/>
              <a:ea typeface="ＭＳ Ｐゴシック" charset="0"/>
              <a:cs typeface="ＭＳ Ｐゴシック" charset="0"/>
            </a:endParaRPr>
          </a:p>
          <a:p>
            <a:r>
              <a:rPr lang="en-US" dirty="0">
                <a:solidFill>
                  <a:srgbClr val="000000"/>
                </a:solidFill>
                <a:latin typeface="Arial" charset="0"/>
                <a:ea typeface="ＭＳ Ｐゴシック" charset="0"/>
                <a:cs typeface="ＭＳ Ｐゴシック" charset="0"/>
              </a:rPr>
              <a:t>The majority of participants increased their confidence with empirical evidence and testimonial evidence (publication status) after reading the proof.</a:t>
            </a:r>
          </a:p>
        </p:txBody>
      </p:sp>
    </p:spTree>
    <p:extLst>
      <p:ext uri="{BB962C8B-B14F-4D97-AF65-F5344CB8AC3E}">
        <p14:creationId xmlns:p14="http://schemas.microsoft.com/office/powerpoint/2010/main" val="1683411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Summary:</a:t>
            </a:r>
            <a:br>
              <a:rPr lang="en-US" dirty="0"/>
            </a:br>
            <a:r>
              <a:rPr lang="en-US" dirty="0"/>
              <a:t>Implications for mathematics educators</a:t>
            </a:r>
          </a:p>
        </p:txBody>
      </p:sp>
      <p:sp>
        <p:nvSpPr>
          <p:cNvPr id="94210" name="Rectangle 3"/>
          <p:cNvSpPr>
            <a:spLocks noGrp="1" noChangeArrowheads="1"/>
          </p:cNvSpPr>
          <p:nvPr>
            <p:ph type="body" idx="1"/>
          </p:nvPr>
        </p:nvSpPr>
        <p:spPr/>
        <p:txBody>
          <a:bodyPr/>
          <a:lstStyle/>
          <a:p>
            <a:r>
              <a:rPr lang="en-US" dirty="0">
                <a:solidFill>
                  <a:srgbClr val="000000"/>
                </a:solidFill>
                <a:latin typeface="Arial" charset="0"/>
                <a:ea typeface="ＭＳ Ｐゴシック" charset="0"/>
                <a:cs typeface="ＭＳ Ｐゴシック" charset="0"/>
              </a:rPr>
              <a:t>The claim is not that students do not have problematic views about the relationship between proof, generality, confidence, and certainty.</a:t>
            </a:r>
            <a:br>
              <a:rPr lang="en-US" dirty="0">
                <a:solidFill>
                  <a:srgbClr val="000000"/>
                </a:solidFill>
                <a:latin typeface="Arial" charset="0"/>
                <a:ea typeface="ＭＳ Ｐゴシック" charset="0"/>
                <a:cs typeface="ＭＳ Ｐゴシック" charset="0"/>
              </a:rPr>
            </a:br>
            <a:endParaRPr lang="en-US" dirty="0">
              <a:solidFill>
                <a:srgbClr val="000000"/>
              </a:solidFill>
              <a:latin typeface="Arial" charset="0"/>
              <a:ea typeface="ＭＳ Ｐゴシック" charset="0"/>
              <a:cs typeface="ＭＳ Ｐゴシック" charset="0"/>
            </a:endParaRPr>
          </a:p>
          <a:p>
            <a:r>
              <a:rPr lang="en-US" dirty="0">
                <a:solidFill>
                  <a:srgbClr val="000000"/>
                </a:solidFill>
                <a:latin typeface="Arial" charset="0"/>
                <a:ea typeface="ＭＳ Ｐゴシック" charset="0"/>
                <a:cs typeface="ＭＳ Ｐゴシック" charset="0"/>
              </a:rPr>
              <a:t>However, mathematicians provided coherent and compelling rationales for making the same judgments for which students are negatively evaluated.</a:t>
            </a:r>
            <a:br>
              <a:rPr lang="en-US" dirty="0">
                <a:solidFill>
                  <a:srgbClr val="000000"/>
                </a:solidFill>
                <a:latin typeface="Arial" charset="0"/>
                <a:ea typeface="ＭＳ Ｐゴシック" charset="0"/>
                <a:cs typeface="ＭＳ Ｐゴシック" charset="0"/>
              </a:rPr>
            </a:br>
            <a:endParaRPr lang="en-US" dirty="0">
              <a:solidFill>
                <a:srgbClr val="000000"/>
              </a:solidFill>
              <a:latin typeface="Arial" charset="0"/>
              <a:ea typeface="ＭＳ Ｐゴシック" charset="0"/>
              <a:cs typeface="ＭＳ Ｐゴシック" charset="0"/>
            </a:endParaRPr>
          </a:p>
          <a:p>
            <a:r>
              <a:rPr lang="en-US" dirty="0">
                <a:solidFill>
                  <a:srgbClr val="000000"/>
                </a:solidFill>
                <a:latin typeface="Arial" charset="0"/>
                <a:ea typeface="ＭＳ Ｐゴシック" charset="0"/>
                <a:cs typeface="ＭＳ Ｐゴシック" charset="0"/>
              </a:rPr>
              <a:t>This suggests that as a field, we need to think harder about the relationship between proof and certainty.</a:t>
            </a:r>
          </a:p>
        </p:txBody>
      </p:sp>
    </p:spTree>
    <p:extLst>
      <p:ext uri="{BB962C8B-B14F-4D97-AF65-F5344CB8AC3E}">
        <p14:creationId xmlns:p14="http://schemas.microsoft.com/office/powerpoint/2010/main" val="854800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Taking stock</a:t>
            </a:r>
          </a:p>
        </p:txBody>
      </p:sp>
      <p:sp>
        <p:nvSpPr>
          <p:cNvPr id="94210" name="Rectangle 3"/>
          <p:cNvSpPr>
            <a:spLocks noGrp="1" noChangeArrowheads="1"/>
          </p:cNvSpPr>
          <p:nvPr>
            <p:ph type="body" idx="1"/>
          </p:nvPr>
        </p:nvSpPr>
        <p:spPr/>
        <p:txBody>
          <a:bodyPr/>
          <a:lstStyle/>
          <a:p>
            <a:r>
              <a:rPr lang="en-US" dirty="0">
                <a:solidFill>
                  <a:srgbClr val="000000"/>
                </a:solidFill>
                <a:latin typeface="Arial" charset="0"/>
                <a:ea typeface="ＭＳ Ｐゴシック" charset="0"/>
                <a:cs typeface="ＭＳ Ｐゴシック" charset="0"/>
              </a:rPr>
              <a:t>What should the role of proofs written in ITPs play with regard to conviction?</a:t>
            </a:r>
            <a:br>
              <a:rPr lang="en-US" dirty="0">
                <a:solidFill>
                  <a:srgbClr val="000000"/>
                </a:solidFill>
                <a:latin typeface="Arial" charset="0"/>
                <a:ea typeface="ＭＳ Ｐゴシック" charset="0"/>
                <a:cs typeface="ＭＳ Ｐゴシック" charset="0"/>
              </a:rPr>
            </a:br>
            <a:endParaRPr lang="en-US" dirty="0">
              <a:solidFill>
                <a:srgbClr val="000000"/>
              </a:solidFill>
              <a:latin typeface="Arial" charset="0"/>
              <a:ea typeface="ＭＳ Ｐゴシック" charset="0"/>
              <a:cs typeface="ＭＳ Ｐゴシック" charset="0"/>
            </a:endParaRPr>
          </a:p>
          <a:p>
            <a:r>
              <a:rPr lang="en-US" dirty="0">
                <a:solidFill>
                  <a:srgbClr val="000000"/>
                </a:solidFill>
                <a:latin typeface="Arial" charset="0"/>
                <a:ea typeface="ＭＳ Ｐゴシック" charset="0"/>
                <a:cs typeface="ＭＳ Ｐゴシック" charset="0"/>
              </a:rPr>
              <a:t>If they provide conviction, what is the role of (ordinary) proofs?</a:t>
            </a:r>
          </a:p>
        </p:txBody>
      </p:sp>
    </p:spTree>
    <p:extLst>
      <p:ext uri="{BB962C8B-B14F-4D97-AF65-F5344CB8AC3E}">
        <p14:creationId xmlns:p14="http://schemas.microsoft.com/office/powerpoint/2010/main" val="27654337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Reconceiving students’ use of example based arguments</a:t>
            </a:r>
          </a:p>
        </p:txBody>
      </p:sp>
      <p:sp>
        <p:nvSpPr>
          <p:cNvPr id="30722" name="Rectangle 3"/>
          <p:cNvSpPr>
            <a:spLocks noGrp="1" noChangeArrowheads="1"/>
          </p:cNvSpPr>
          <p:nvPr>
            <p:ph type="body" idx="1"/>
          </p:nvPr>
        </p:nvSpPr>
        <p:spPr/>
        <p:txBody>
          <a:bodyPr/>
          <a:lstStyle/>
          <a:p>
            <a:pPr marL="0" indent="0" eaLnBrk="1" hangingPunct="1">
              <a:buNone/>
            </a:pPr>
            <a:endParaRPr lang="en-US" dirty="0">
              <a:solidFill>
                <a:srgbClr val="000000"/>
              </a:solidFill>
              <a:latin typeface="Arial" charset="0"/>
              <a:ea typeface="ＭＳ Ｐゴシック" charset="0"/>
              <a:cs typeface="ＭＳ Ｐゴシック" charset="0"/>
            </a:endParaRPr>
          </a:p>
          <a:p>
            <a:pPr marL="0" indent="0" eaLnBrk="1" hangingPunct="1">
              <a:buNone/>
            </a:pPr>
            <a:r>
              <a:rPr lang="en-US" dirty="0"/>
              <a:t>Weber, K., Lew, K., &amp; Mejia-Ramos, J.P. (2020). Using expectancy value theory to account for students’ mathematical justifications. </a:t>
            </a:r>
            <a:r>
              <a:rPr lang="en-US" i="1" dirty="0"/>
              <a:t>Cognition and Instruction</a:t>
            </a:r>
            <a:r>
              <a:rPr lang="en-US" dirty="0"/>
              <a:t>, 38, 27-56.</a:t>
            </a:r>
          </a:p>
          <a:p>
            <a:pPr marL="0" indent="0" eaLnBrk="1" hangingPunct="1">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7811874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16386" name="Rectangle 3"/>
          <p:cNvSpPr>
            <a:spLocks noGrp="1" noChangeArrowheads="1"/>
          </p:cNvSpPr>
          <p:nvPr>
            <p:ph type="body" idx="1"/>
          </p:nvPr>
        </p:nvSpPr>
        <p:spPr>
          <a:xfrm>
            <a:off x="685800" y="1981200"/>
            <a:ext cx="8153400" cy="4114800"/>
          </a:xfrm>
        </p:spPr>
        <p:txBody>
          <a:bodyPr/>
          <a:lstStyle/>
          <a:p>
            <a:pPr marL="0" indent="0" eaLnBrk="1" hangingPunct="1">
              <a:buFontTx/>
              <a:buNone/>
              <a:defRPr/>
            </a:pPr>
            <a:r>
              <a:rPr lang="en-US" dirty="0">
                <a:latin typeface="Arial" charset="0"/>
                <a:ea typeface="ＭＳ Ｐゴシック" charset="0"/>
                <a:cs typeface="ＭＳ Ｐゴシック" charset="0"/>
              </a:rPr>
              <a:t>Jaime was asked to decide whether the following statement was true:</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The difference between the squares of consecutive numbers is odd, and equal to the sum </a:t>
            </a:r>
            <a:r>
              <a:rPr lang="en-US">
                <a:latin typeface="Arial" charset="0"/>
                <a:ea typeface="ＭＳ Ｐゴシック" charset="0"/>
                <a:cs typeface="ＭＳ Ｐゴシック" charset="0"/>
              </a:rPr>
              <a:t>of those </a:t>
            </a:r>
            <a:r>
              <a:rPr lang="en-US" dirty="0">
                <a:latin typeface="Arial" charset="0"/>
                <a:ea typeface="ＭＳ Ｐゴシック" charset="0"/>
                <a:cs typeface="ＭＳ Ｐゴシック" charset="0"/>
              </a:rPr>
              <a:t>consecutive numbers</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Jaime writes:</a:t>
            </a:r>
          </a:p>
          <a:p>
            <a:pPr marL="0" indent="0" eaLnBrk="1" hangingPunct="1">
              <a:buFontTx/>
              <a:buNone/>
              <a:defRPr/>
            </a:pPr>
            <a:r>
              <a:rPr lang="en-US" dirty="0">
                <a:latin typeface="Arial" charset="0"/>
                <a:ea typeface="ＭＳ Ｐゴシック" charset="0"/>
                <a:cs typeface="ＭＳ Ｐゴシック" charset="0"/>
              </a:rPr>
              <a:t>36 – 25 = 11.   </a:t>
            </a:r>
          </a:p>
          <a:p>
            <a:pPr marL="0" indent="0" eaLnBrk="1" hangingPunct="1">
              <a:buFontTx/>
              <a:buNone/>
              <a:defRPr/>
            </a:pPr>
            <a:r>
              <a:rPr lang="en-US" dirty="0">
                <a:latin typeface="Arial" charset="0"/>
                <a:ea typeface="ＭＳ Ｐゴシック" charset="0"/>
                <a:cs typeface="ＭＳ Ｐゴシック" charset="0"/>
              </a:rPr>
              <a:t>9 – 4 = 5.</a:t>
            </a:r>
          </a:p>
          <a:p>
            <a:pPr marL="0" indent="0" eaLnBrk="1" hangingPunct="1">
              <a:buFontTx/>
              <a:buNone/>
              <a:defRPr/>
            </a:pPr>
            <a:r>
              <a:rPr lang="en-US" dirty="0">
                <a:latin typeface="Arial" charset="0"/>
                <a:ea typeface="ＭＳ Ｐゴシック" charset="0"/>
                <a:cs typeface="ＭＳ Ｐゴシック" charset="0"/>
              </a:rPr>
              <a:t>So the statement is true.</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718196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16386" name="Rectangle 3"/>
          <p:cNvSpPr>
            <a:spLocks noGrp="1" noChangeArrowheads="1"/>
          </p:cNvSpPr>
          <p:nvPr>
            <p:ph type="body" idx="1"/>
          </p:nvPr>
        </p:nvSpPr>
        <p:spPr>
          <a:xfrm>
            <a:off x="685800" y="1981200"/>
            <a:ext cx="8153400" cy="4114800"/>
          </a:xfrm>
        </p:spPr>
        <p:txBody>
          <a:bodyPr/>
          <a:lstStyle/>
          <a:p>
            <a:pPr marL="0" indent="0" eaLnBrk="1" hangingPunct="1">
              <a:buFontTx/>
              <a:buNone/>
              <a:defRPr/>
            </a:pPr>
            <a:r>
              <a:rPr lang="en-US" dirty="0">
                <a:latin typeface="Arial" charset="0"/>
                <a:ea typeface="ＭＳ Ｐゴシック" charset="0"/>
                <a:cs typeface="ＭＳ Ｐゴシック" charset="0"/>
              </a:rPr>
              <a:t>Jaime was asked to decide whether the following statement was true:</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The difference between the squares of consecutive numbers is odd, and equal to the sum of those consecutive numbers</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Jaime writes:</a:t>
            </a:r>
          </a:p>
          <a:p>
            <a:pPr marL="0" indent="0" eaLnBrk="1" hangingPunct="1">
              <a:buFontTx/>
              <a:buNone/>
              <a:defRPr/>
            </a:pPr>
            <a:r>
              <a:rPr lang="en-US" dirty="0">
                <a:latin typeface="Arial" charset="0"/>
                <a:ea typeface="ＭＳ Ｐゴシック" charset="0"/>
                <a:cs typeface="ＭＳ Ｐゴシック" charset="0"/>
              </a:rPr>
              <a:t>36 – 25 = 11.   </a:t>
            </a:r>
          </a:p>
          <a:p>
            <a:pPr marL="0" indent="0" eaLnBrk="1" hangingPunct="1">
              <a:buFontTx/>
              <a:buNone/>
              <a:defRPr/>
            </a:pPr>
            <a:r>
              <a:rPr lang="en-US" dirty="0">
                <a:latin typeface="Arial" charset="0"/>
                <a:ea typeface="ＭＳ Ｐゴシック" charset="0"/>
                <a:cs typeface="ＭＳ Ｐゴシック" charset="0"/>
              </a:rPr>
              <a:t>9 – 4 = 5.</a:t>
            </a:r>
          </a:p>
          <a:p>
            <a:pPr marL="0" indent="0" eaLnBrk="1" hangingPunct="1">
              <a:buFontTx/>
              <a:buNone/>
              <a:defRPr/>
            </a:pPr>
            <a:r>
              <a:rPr lang="en-US" dirty="0">
                <a:latin typeface="Arial" charset="0"/>
                <a:ea typeface="ＭＳ Ｐゴシック" charset="0"/>
                <a:cs typeface="ＭＳ Ｐゴシック" charset="0"/>
              </a:rPr>
              <a:t>So the statement is true.</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What do you think of Jamie’s response? What understandings, conceptions, or beliefs (if any) does Jamie lack?</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4689655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16386" name="Rectangle 3"/>
          <p:cNvSpPr>
            <a:spLocks noGrp="1" noChangeArrowheads="1"/>
          </p:cNvSpPr>
          <p:nvPr>
            <p:ph type="body" idx="1"/>
          </p:nvPr>
        </p:nvSpPr>
        <p:spPr>
          <a:xfrm>
            <a:off x="685800" y="1981200"/>
            <a:ext cx="8153400" cy="4114800"/>
          </a:xfrm>
        </p:spPr>
        <p:txBody>
          <a:bodyPr/>
          <a:lstStyle/>
          <a:p>
            <a:pPr marL="0" indent="0" eaLnBrk="1" hangingPunct="1">
              <a:buFontTx/>
              <a:buNone/>
              <a:defRPr/>
            </a:pPr>
            <a:r>
              <a:rPr lang="en-US" dirty="0">
                <a:latin typeface="Arial" charset="0"/>
                <a:ea typeface="ＭＳ Ｐゴシック" charset="0"/>
                <a:cs typeface="ＭＳ Ｐゴシック" charset="0"/>
              </a:rPr>
              <a:t>Jaime was asked to decide whether the following statement was true:</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The difference between the squares of consecutive numbers is odd, and equal to the sum of the consecutive numbers</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Jaime writes:</a:t>
            </a:r>
          </a:p>
          <a:p>
            <a:pPr marL="0" indent="0" eaLnBrk="1" hangingPunct="1">
              <a:buFontTx/>
              <a:buNone/>
              <a:defRPr/>
            </a:pPr>
            <a:r>
              <a:rPr lang="en-US" dirty="0">
                <a:latin typeface="Arial" charset="0"/>
                <a:ea typeface="ＭＳ Ｐゴシック" charset="0"/>
                <a:cs typeface="ＭＳ Ｐゴシック" charset="0"/>
              </a:rPr>
              <a:t>36 – 25 = 11.   </a:t>
            </a:r>
          </a:p>
          <a:p>
            <a:pPr marL="0" indent="0" eaLnBrk="1" hangingPunct="1">
              <a:buFontTx/>
              <a:buNone/>
              <a:defRPr/>
            </a:pPr>
            <a:r>
              <a:rPr lang="en-US" dirty="0">
                <a:latin typeface="Arial" charset="0"/>
                <a:ea typeface="ＭＳ Ｐゴシック" charset="0"/>
                <a:cs typeface="ＭＳ Ｐゴシック" charset="0"/>
              </a:rPr>
              <a:t>9 – 4 = 5.</a:t>
            </a:r>
          </a:p>
          <a:p>
            <a:pPr marL="0" indent="0" eaLnBrk="1" hangingPunct="1">
              <a:buFontTx/>
              <a:buNone/>
              <a:defRPr/>
            </a:pPr>
            <a:r>
              <a:rPr lang="en-US" dirty="0">
                <a:latin typeface="Arial" charset="0"/>
                <a:ea typeface="ＭＳ Ｐゴシック" charset="0"/>
                <a:cs typeface="ＭＳ Ｐゴシック" charset="0"/>
              </a:rPr>
              <a:t>So the statement is true.</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40% of the 429 university students gave a response of this type.</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sz="1600" dirty="0" err="1"/>
              <a:t>Recio</a:t>
            </a:r>
            <a:r>
              <a:rPr lang="en-US" sz="1600" dirty="0"/>
              <a:t>, A. M., &amp; </a:t>
            </a:r>
            <a:r>
              <a:rPr lang="en-US" sz="1600" dirty="0" err="1"/>
              <a:t>Godino</a:t>
            </a:r>
            <a:r>
              <a:rPr lang="en-US" sz="1600" dirty="0"/>
              <a:t>, J. D. (2001). Institutional and personal meanings of mathematical proof. </a:t>
            </a:r>
            <a:r>
              <a:rPr lang="en-US" sz="1600" i="1" dirty="0"/>
              <a:t>Educational Studies in Mathematics</a:t>
            </a:r>
            <a:r>
              <a:rPr lang="en-US" sz="1600" dirty="0"/>
              <a:t>, </a:t>
            </a:r>
            <a:r>
              <a:rPr lang="en-US" sz="1600" i="1" dirty="0"/>
              <a:t>48</a:t>
            </a:r>
            <a:r>
              <a:rPr lang="en-US" sz="1600" dirty="0"/>
              <a:t>(1), 83-99.</a:t>
            </a:r>
            <a:endParaRPr lang="en-US" sz="1600" dirty="0">
              <a:latin typeface="Arial" charset="0"/>
              <a:ea typeface="ＭＳ Ｐゴシック" charset="0"/>
              <a:cs typeface="ＭＳ Ｐゴシック" charset="0"/>
            </a:endParaRPr>
          </a:p>
          <a:p>
            <a:pPr marL="0" indent="0" eaLnBrk="1" hangingPunct="1">
              <a:buFontTx/>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981427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Today’s lecture</a:t>
            </a:r>
          </a:p>
        </p:txBody>
      </p:sp>
      <p:sp>
        <p:nvSpPr>
          <p:cNvPr id="24578" name="Rectangle 3"/>
          <p:cNvSpPr>
            <a:spLocks noGrp="1" noChangeArrowheads="1"/>
          </p:cNvSpPr>
          <p:nvPr>
            <p:ph type="body" idx="1"/>
          </p:nvPr>
        </p:nvSpPr>
        <p:spPr>
          <a:xfrm>
            <a:off x="685800" y="1752600"/>
            <a:ext cx="8001000" cy="5029200"/>
          </a:xfrm>
        </p:spPr>
        <p:txBody>
          <a:bodyPr/>
          <a:lstStyle/>
          <a:p>
            <a:pPr eaLnBrk="1" hangingPunct="1"/>
            <a:r>
              <a:rPr lang="en-US" dirty="0">
                <a:latin typeface="Arial" charset="0"/>
                <a:ea typeface="ＭＳ Ｐゴシック" charset="0"/>
                <a:cs typeface="ＭＳ Ｐゴシック" charset="0"/>
              </a:rPr>
              <a:t>Mathematics educators’ focus on epistemology</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How do mathematicians obtain conviction?</a:t>
            </a:r>
          </a:p>
          <a:p>
            <a:pPr lvl="1" eaLnBrk="1" hangingPunct="1"/>
            <a:r>
              <a:rPr lang="en-US" dirty="0">
                <a:latin typeface="Arial" charset="0"/>
                <a:ea typeface="ＭＳ Ｐゴシック" charset="0"/>
                <a:cs typeface="ＭＳ Ｐゴシック" charset="0"/>
              </a:rPr>
              <a:t>And what is the key role that proof plays?</a:t>
            </a:r>
          </a:p>
          <a:p>
            <a:pPr eaLnBrk="1" hangingPunct="1"/>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(Time permitting) Why don’t undergraduates justify claims deductively?</a:t>
            </a:r>
          </a:p>
        </p:txBody>
      </p:sp>
    </p:spTree>
    <p:extLst>
      <p:ext uri="{BB962C8B-B14F-4D97-AF65-F5344CB8AC3E}">
        <p14:creationId xmlns:p14="http://schemas.microsoft.com/office/powerpoint/2010/main" val="10272582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On ”solid findings” in mathematics education research</a:t>
            </a:r>
          </a:p>
        </p:txBody>
      </p:sp>
      <p:sp>
        <p:nvSpPr>
          <p:cNvPr id="16386" name="Rectangle 3"/>
          <p:cNvSpPr>
            <a:spLocks noGrp="1" noChangeArrowheads="1"/>
          </p:cNvSpPr>
          <p:nvPr>
            <p:ph type="body" idx="1"/>
          </p:nvPr>
        </p:nvSpPr>
        <p:spPr>
          <a:xfrm>
            <a:off x="685800" y="1600200"/>
            <a:ext cx="8153400" cy="4495800"/>
          </a:xfrm>
        </p:spPr>
        <p:txBody>
          <a:bodyPr/>
          <a:lstStyle/>
          <a:p>
            <a:pPr marL="0" indent="0" eaLnBrk="1" hangingPunct="1">
              <a:buFontTx/>
              <a:buNone/>
              <a:defRPr/>
            </a:pPr>
            <a:r>
              <a:rPr lang="en-US" dirty="0">
                <a:latin typeface="Arial" charset="0"/>
                <a:ea typeface="ＭＳ Ｐゴシック" charset="0"/>
                <a:cs typeface="ＭＳ Ｐゴシック" charset="0"/>
              </a:rPr>
              <a:t>“Many students provide examples when asked to prove a universal statement” (p. 50)</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“The majority of students enter high school have empirical proof schemes” (p. 51), which students continue to evoke through college.</a:t>
            </a:r>
          </a:p>
          <a:p>
            <a:pPr lvl="1" eaLnBrk="1" hangingPunct="1">
              <a:defRPr/>
            </a:pPr>
            <a:r>
              <a:rPr lang="en-US" dirty="0">
                <a:latin typeface="Arial" charset="0"/>
                <a:ea typeface="ＭＳ Ｐゴシック" charset="0"/>
                <a:cs typeface="ＭＳ Ｐゴシック" charset="0"/>
              </a:rPr>
              <a:t>Recall that an </a:t>
            </a:r>
            <a:r>
              <a:rPr lang="en-US" i="1" dirty="0">
                <a:latin typeface="Arial" charset="0"/>
                <a:ea typeface="ＭＳ Ｐゴシック" charset="0"/>
                <a:cs typeface="ＭＳ Ｐゴシック" charset="0"/>
              </a:rPr>
              <a:t>empirical (inductive) proof </a:t>
            </a:r>
            <a:r>
              <a:rPr lang="en-US" dirty="0">
                <a:latin typeface="Arial" charset="0"/>
                <a:ea typeface="ＭＳ Ｐゴシック" charset="0"/>
                <a:cs typeface="ＭＳ Ｐゴシック" charset="0"/>
              </a:rPr>
              <a:t>means that the student obtains </a:t>
            </a:r>
            <a:r>
              <a:rPr lang="en-US" b="1" dirty="0">
                <a:latin typeface="Arial" charset="0"/>
                <a:ea typeface="ＭＳ Ｐゴシック" charset="0"/>
                <a:cs typeface="ＭＳ Ｐゴシック" charset="0"/>
              </a:rPr>
              <a:t>psychological certainty </a:t>
            </a:r>
            <a:r>
              <a:rPr lang="en-US" dirty="0">
                <a:latin typeface="Arial" charset="0"/>
                <a:ea typeface="ＭＳ Ｐゴシック" charset="0"/>
                <a:cs typeface="ＭＳ Ｐゴシック" charset="0"/>
              </a:rPr>
              <a:t>in a claim based on their empirical argument (</a:t>
            </a:r>
            <a:r>
              <a:rPr lang="en-US" dirty="0" err="1">
                <a:latin typeface="Arial" charset="0"/>
                <a:ea typeface="ＭＳ Ｐゴシック" charset="0"/>
                <a:cs typeface="ＭＳ Ｐゴシック" charset="0"/>
              </a:rPr>
              <a:t>Harel</a:t>
            </a:r>
            <a:r>
              <a:rPr lang="en-US" dirty="0">
                <a:latin typeface="Arial" charset="0"/>
                <a:ea typeface="ＭＳ Ｐゴシック" charset="0"/>
                <a:cs typeface="ＭＳ Ｐゴシック" charset="0"/>
              </a:rPr>
              <a:t> &amp; </a:t>
            </a:r>
            <a:r>
              <a:rPr lang="en-US" dirty="0" err="1">
                <a:latin typeface="Arial" charset="0"/>
                <a:ea typeface="ＭＳ Ｐゴシック" charset="0"/>
                <a:cs typeface="ＭＳ Ｐゴシック" charset="0"/>
              </a:rPr>
              <a:t>Sowder</a:t>
            </a:r>
            <a:r>
              <a:rPr lang="en-US" dirty="0">
                <a:latin typeface="Arial" charset="0"/>
                <a:ea typeface="ＭＳ Ｐゴシック" charset="0"/>
                <a:cs typeface="ＭＳ Ｐゴシック" charset="0"/>
              </a:rPr>
              <a:t>, 1998)</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The authors’ hypothesis is: “Students’ specific problems with regard to proving are part of a more general challenge: to make a distinction between reasoning in mathematics and reasoning in everyday life” (p. 52).</a:t>
            </a:r>
          </a:p>
          <a:p>
            <a:pPr marL="0" indent="0" eaLnBrk="1" hangingPunct="1">
              <a:buFontTx/>
              <a:buNone/>
              <a:defRPr/>
            </a:pPr>
            <a:endParaRPr lang="en-US" sz="1600" dirty="0">
              <a:latin typeface="Arial" charset="0"/>
              <a:ea typeface="ＭＳ Ｐゴシック" charset="0"/>
              <a:cs typeface="ＭＳ Ｐゴシック" charset="0"/>
            </a:endParaRPr>
          </a:p>
          <a:p>
            <a:pPr marL="0" indent="0" eaLnBrk="1" hangingPunct="1">
              <a:buFontTx/>
              <a:buNone/>
              <a:defRPr/>
            </a:pPr>
            <a:r>
              <a:rPr lang="en-US" sz="1600" dirty="0">
                <a:latin typeface="Arial" charset="0"/>
                <a:ea typeface="ＭＳ Ｐゴシック" charset="0"/>
                <a:cs typeface="ＭＳ Ｐゴシック" charset="0"/>
              </a:rPr>
              <a:t>Do theorems admit exceptions? Solid findings in mathematics education on empirical proof schemes. </a:t>
            </a:r>
            <a:r>
              <a:rPr lang="en-US" sz="1600" i="1" dirty="0">
                <a:latin typeface="Arial" charset="0"/>
                <a:ea typeface="ＭＳ Ｐゴシック" charset="0"/>
                <a:cs typeface="ＭＳ Ｐゴシック" charset="0"/>
              </a:rPr>
              <a:t>European Mathematical Society Newsletter. </a:t>
            </a:r>
            <a:r>
              <a:rPr lang="en-US" sz="1600" dirty="0">
                <a:latin typeface="Arial" charset="0"/>
                <a:ea typeface="ＭＳ Ｐゴシック" charset="0"/>
                <a:cs typeface="ＭＳ Ｐゴシック" charset="0"/>
              </a:rPr>
              <a:t>2011, 50-52.</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8937652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Do empirical justifications imply deficient epistemologies?</a:t>
            </a:r>
          </a:p>
        </p:txBody>
      </p:sp>
      <p:sp>
        <p:nvSpPr>
          <p:cNvPr id="16386" name="Rectangle 3"/>
          <p:cNvSpPr>
            <a:spLocks noGrp="1" noChangeArrowheads="1"/>
          </p:cNvSpPr>
          <p:nvPr>
            <p:ph type="body" idx="1"/>
          </p:nvPr>
        </p:nvSpPr>
        <p:spPr>
          <a:xfrm>
            <a:off x="685800" y="1600200"/>
            <a:ext cx="8153400" cy="4495800"/>
          </a:xfrm>
        </p:spPr>
        <p:txBody>
          <a:bodyPr/>
          <a:lstStyle/>
          <a:p>
            <a:pPr eaLnBrk="1" hangingPunct="1">
              <a:defRPr/>
            </a:pPr>
            <a:r>
              <a:rPr lang="en-US" dirty="0">
                <a:latin typeface="Arial" charset="0"/>
                <a:ea typeface="ＭＳ Ｐゴシック" charset="0"/>
                <a:cs typeface="ＭＳ Ｐゴシック" charset="0"/>
              </a:rPr>
              <a:t>Knuth, </a:t>
            </a:r>
            <a:r>
              <a:rPr lang="en-US" dirty="0" err="1">
                <a:latin typeface="Arial" charset="0"/>
                <a:ea typeface="ＭＳ Ｐゴシック" charset="0"/>
                <a:cs typeface="ＭＳ Ｐゴシック" charset="0"/>
              </a:rPr>
              <a:t>Choppin</a:t>
            </a:r>
            <a:r>
              <a:rPr lang="en-US" dirty="0">
                <a:latin typeface="Arial" charset="0"/>
                <a:ea typeface="ＭＳ Ｐゴシック" charset="0"/>
                <a:cs typeface="ＭＳ Ｐゴシック" charset="0"/>
              </a:rPr>
              <a:t>, and </a:t>
            </a:r>
            <a:r>
              <a:rPr lang="en-US" dirty="0" err="1">
                <a:latin typeface="Arial" charset="0"/>
                <a:ea typeface="ＭＳ Ｐゴシック" charset="0"/>
                <a:cs typeface="ＭＳ Ｐゴシック" charset="0"/>
              </a:rPr>
              <a:t>Bieda</a:t>
            </a:r>
            <a:r>
              <a:rPr lang="en-US" dirty="0">
                <a:latin typeface="Arial" charset="0"/>
                <a:ea typeface="ＭＳ Ｐゴシック" charset="0"/>
                <a:cs typeface="ＭＳ Ｐゴシック" charset="0"/>
              </a:rPr>
              <a:t> (2009) asked 400 middle school students to justify six statements.</a:t>
            </a:r>
          </a:p>
          <a:p>
            <a:pPr lvl="1" eaLnBrk="1" hangingPunct="1">
              <a:defRPr/>
            </a:pPr>
            <a:r>
              <a:rPr lang="en-US" dirty="0">
                <a:latin typeface="Arial" charset="0"/>
                <a:ea typeface="ＭＳ Ｐゴシック" charset="0"/>
                <a:cs typeface="ＭＳ Ｐゴシック" charset="0"/>
              </a:rPr>
              <a:t>The hard statement received empirical justifications 81% of the time.</a:t>
            </a:r>
          </a:p>
          <a:p>
            <a:pPr lvl="1" eaLnBrk="1" hangingPunct="1">
              <a:defRPr/>
            </a:pPr>
            <a:r>
              <a:rPr lang="en-US" dirty="0">
                <a:latin typeface="Arial" charset="0"/>
                <a:ea typeface="ＭＳ Ｐゴシック" charset="0"/>
                <a:cs typeface="ＭＳ Ｐゴシック" charset="0"/>
              </a:rPr>
              <a:t>The easy statement received empirical justifications 36% of the time.</a:t>
            </a:r>
          </a:p>
          <a:p>
            <a:pPr lvl="1" eaLnBrk="1" hangingPunct="1">
              <a:defRPr/>
            </a:pPr>
            <a:r>
              <a:rPr lang="en-US" dirty="0">
                <a:latin typeface="Arial" charset="0"/>
                <a:ea typeface="ＭＳ Ｐゴシック" charset="0"/>
                <a:cs typeface="ＭＳ Ｐゴシック" charset="0"/>
              </a:rPr>
              <a:t>“Students likely had no recourse but to examples as their means of justification (i.e., a verbal or symbolic argument may have been too difficult)” (p. 361).</a:t>
            </a:r>
          </a:p>
          <a:p>
            <a:pPr marL="0" indent="0" eaLnBrk="1" hangingPunct="1">
              <a:buFontTx/>
              <a:buNone/>
              <a:defRPr/>
            </a:pP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Stylianides and Stylianides (2009) taught a class of preservice teachers to recognize the limitations of empirical justifications and to see the power and generality of deductive justifications.</a:t>
            </a:r>
          </a:p>
          <a:p>
            <a:pPr lvl="1" eaLnBrk="1" hangingPunct="1">
              <a:defRPr/>
            </a:pPr>
            <a:r>
              <a:rPr lang="en-US" dirty="0">
                <a:latin typeface="Arial" charset="0"/>
                <a:ea typeface="ＭＳ Ｐゴシック" charset="0"/>
                <a:cs typeface="ＭＳ Ｐゴシック" charset="0"/>
              </a:rPr>
              <a:t>For a justification tasks, 9 teachers still gave empirical justification tasks.</a:t>
            </a:r>
          </a:p>
          <a:p>
            <a:pPr lvl="1" eaLnBrk="1" hangingPunct="1">
              <a:defRPr/>
            </a:pPr>
            <a:r>
              <a:rPr lang="en-US" dirty="0">
                <a:latin typeface="Arial" charset="0"/>
                <a:ea typeface="ＭＳ Ｐゴシック" charset="0"/>
                <a:cs typeface="ＭＳ Ｐゴシック" charset="0"/>
              </a:rPr>
              <a:t>But 4 said they knew their solution was wrong.</a:t>
            </a:r>
          </a:p>
          <a:p>
            <a:pPr marL="0" indent="0" eaLnBrk="1" hangingPunct="1">
              <a:buFontTx/>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708607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Do empirical justifications imply deficient epistemologies?</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Coe and Ruthven (1994) explored students’ justifications in a high school classroom.</a:t>
            </a:r>
          </a:p>
          <a:p>
            <a:pPr marL="0" indent="0" eaLnBrk="1" hangingPunct="1">
              <a:buNone/>
            </a:pPr>
            <a:endParaRPr lang="en-US" i="1"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“Sometimes, however, </a:t>
            </a:r>
            <a:r>
              <a:rPr lang="en-US" dirty="0">
                <a:solidFill>
                  <a:srgbClr val="FF0000"/>
                </a:solidFill>
                <a:latin typeface="Arial" charset="0"/>
                <a:ea typeface="ＭＳ Ｐゴシック" charset="0"/>
                <a:cs typeface="ＭＳ Ｐゴシック" charset="0"/>
              </a:rPr>
              <a:t>certainty</a:t>
            </a:r>
            <a:r>
              <a:rPr lang="en-US" dirty="0">
                <a:latin typeface="Arial" charset="0"/>
                <a:ea typeface="ＭＳ Ｐゴシック" charset="0"/>
                <a:cs typeface="ＭＳ Ｐゴシック" charset="0"/>
              </a:rPr>
              <a:t> </a:t>
            </a:r>
            <a:r>
              <a:rPr lang="en-US" dirty="0">
                <a:solidFill>
                  <a:srgbClr val="FF0000"/>
                </a:solidFill>
                <a:latin typeface="Arial" charset="0"/>
                <a:ea typeface="ＭＳ Ｐゴシック" charset="0"/>
                <a:cs typeface="ＭＳ Ｐゴシック" charset="0"/>
              </a:rPr>
              <a:t>appeared to be gained </a:t>
            </a:r>
            <a:r>
              <a:rPr lang="en-US" dirty="0">
                <a:latin typeface="Arial" charset="0"/>
                <a:ea typeface="ＭＳ Ｐゴシック" charset="0"/>
                <a:cs typeface="ＭＳ Ｐゴシック" charset="0"/>
              </a:rPr>
              <a:t>by checking a relatively small number of cases” (p. 50)</a:t>
            </a:r>
          </a:p>
          <a:p>
            <a:pPr marL="0" indent="0" eaLnBrk="1" hangingPunct="1">
              <a:buFontTx/>
              <a:buNone/>
              <a:defRPr/>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517201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Do empirical justifications imply deficient epistemologies?</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Coe and Ruthven (1994) explored students’ </a:t>
            </a:r>
            <a:r>
              <a:rPr lang="en-US" dirty="0" err="1">
                <a:latin typeface="Arial" charset="0"/>
                <a:ea typeface="ＭＳ Ｐゴシック" charset="0"/>
                <a:cs typeface="ＭＳ Ｐゴシック" charset="0"/>
              </a:rPr>
              <a:t>justications</a:t>
            </a:r>
            <a:r>
              <a:rPr lang="en-US" dirty="0">
                <a:latin typeface="Arial" charset="0"/>
                <a:ea typeface="ＭＳ Ｐゴシック" charset="0"/>
                <a:cs typeface="ＭＳ Ｐゴシック" charset="0"/>
              </a:rPr>
              <a:t> in a high school classroom.</a:t>
            </a:r>
          </a:p>
          <a:p>
            <a:pPr marL="0" indent="0" eaLnBrk="1" hangingPunct="1">
              <a:buNone/>
            </a:pPr>
            <a:endParaRPr lang="en-US" i="1"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“Sometimes, however, </a:t>
            </a:r>
            <a:r>
              <a:rPr lang="en-US" dirty="0">
                <a:solidFill>
                  <a:srgbClr val="FF0000"/>
                </a:solidFill>
                <a:latin typeface="Arial" charset="0"/>
                <a:ea typeface="ＭＳ Ｐゴシック" charset="0"/>
                <a:cs typeface="ＭＳ Ｐゴシック" charset="0"/>
              </a:rPr>
              <a:t>certainty appeared to be gained</a:t>
            </a:r>
            <a:r>
              <a:rPr lang="en-US" dirty="0">
                <a:latin typeface="Arial" charset="0"/>
                <a:ea typeface="ＭＳ Ｐゴシック" charset="0"/>
                <a:cs typeface="ＭＳ Ｐゴシック" charset="0"/>
              </a:rPr>
              <a:t> by checking a relatively small number of cases” (p. 50)</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The authors cite only one example to illustrate this.</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Bill makes a conjecture about the Billiards Task based on six instances. (What will happen to the bounces of a billiard ball going diagonal on an n by m table).</a:t>
            </a:r>
          </a:p>
          <a:p>
            <a:pPr marL="0" indent="0" eaLnBrk="1" hangingPunct="1">
              <a:buFontTx/>
              <a:buNone/>
              <a:defRPr/>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920073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Examples from the literature:</a:t>
            </a:r>
            <a:br>
              <a:rPr lang="en-US" dirty="0"/>
            </a:br>
            <a:r>
              <a:rPr lang="en-US" dirty="0"/>
              <a:t>Coe </a:t>
            </a:r>
            <a:r>
              <a:rPr lang="en-US"/>
              <a:t>and Ruthven (1994)</a:t>
            </a:r>
            <a:endParaRPr lang="en-US" dirty="0"/>
          </a:p>
        </p:txBody>
      </p:sp>
      <p:sp>
        <p:nvSpPr>
          <p:cNvPr id="16386" name="Rectangle 3"/>
          <p:cNvSpPr>
            <a:spLocks noGrp="1" noChangeArrowheads="1"/>
          </p:cNvSpPr>
          <p:nvPr>
            <p:ph type="body" idx="1"/>
          </p:nvPr>
        </p:nvSpPr>
        <p:spPr/>
        <p:txBody>
          <a:bodyPr/>
          <a:lstStyle/>
          <a:p>
            <a:pPr marL="0" indent="0">
              <a:buFontTx/>
              <a:buNone/>
            </a:pPr>
            <a:r>
              <a:rPr lang="en-US" dirty="0">
                <a:latin typeface="Arial" charset="0"/>
                <a:ea typeface="ＭＳ Ｐゴシック" charset="0"/>
                <a:cs typeface="ＭＳ Ｐゴシック" charset="0"/>
              </a:rPr>
              <a:t>Bill: It’s safe to make a conjecture.</a:t>
            </a:r>
          </a:p>
          <a:p>
            <a:pPr marL="0" indent="0">
              <a:buFontTx/>
              <a:buNone/>
            </a:pPr>
            <a:r>
              <a:rPr lang="en-US" dirty="0">
                <a:latin typeface="Arial" charset="0"/>
                <a:ea typeface="ＭＳ Ｐゴシック" charset="0"/>
                <a:cs typeface="ＭＳ Ｐゴシック" charset="0"/>
              </a:rPr>
              <a:t>Interviewer: Well it’s certainly safe to make a conjecture, it depends how… what sort of certainty would you put behind that, say if I forced you on that?</a:t>
            </a:r>
          </a:p>
          <a:p>
            <a:pPr marL="0" indent="0">
              <a:buFontTx/>
              <a:buNone/>
            </a:pPr>
            <a:r>
              <a:rPr lang="en-US" dirty="0">
                <a:latin typeface="Arial" charset="0"/>
                <a:ea typeface="ＭＳ Ｐゴシック" charset="0"/>
                <a:cs typeface="ＭＳ Ｐゴシック" charset="0"/>
              </a:rPr>
              <a:t>Bill: Well, pretty sure, I think.</a:t>
            </a:r>
          </a:p>
          <a:p>
            <a:pPr marL="0" indent="0">
              <a:buFontTx/>
              <a:buNone/>
            </a:pPr>
            <a:r>
              <a:rPr lang="en-US" dirty="0">
                <a:latin typeface="Arial" charset="0"/>
                <a:ea typeface="ＭＳ Ｐゴシック" charset="0"/>
                <a:cs typeface="ＭＳ Ｐゴシック" charset="0"/>
              </a:rPr>
              <a:t>Interviewer: High nineties?</a:t>
            </a:r>
          </a:p>
          <a:p>
            <a:pPr marL="0" indent="0">
              <a:buFontTx/>
              <a:buNone/>
            </a:pPr>
            <a:r>
              <a:rPr lang="en-US" dirty="0">
                <a:latin typeface="Arial" charset="0"/>
                <a:ea typeface="ＭＳ Ｐゴシック" charset="0"/>
                <a:cs typeface="ＭＳ Ｐゴシック" charset="0"/>
              </a:rPr>
              <a:t>Bill: Yes, high nineties.</a:t>
            </a:r>
          </a:p>
          <a:p>
            <a:pPr marL="0" indent="0">
              <a:buFontTx/>
              <a:buNone/>
            </a:pPr>
            <a:r>
              <a:rPr lang="en-US" dirty="0">
                <a:latin typeface="Arial" charset="0"/>
                <a:ea typeface="ＭＳ Ｐゴシック" charset="0"/>
                <a:cs typeface="ＭＳ Ｐゴシック" charset="0"/>
              </a:rPr>
              <a:t>Interviewer: OK, so you’d be very surprised if anyone found a counterexample to that, would you?</a:t>
            </a:r>
          </a:p>
          <a:p>
            <a:pPr marL="0" indent="0">
              <a:buFontTx/>
              <a:buNone/>
            </a:pPr>
            <a:r>
              <a:rPr lang="en-US" dirty="0">
                <a:latin typeface="Arial" charset="0"/>
                <a:ea typeface="ＭＳ Ｐゴシック" charset="0"/>
                <a:cs typeface="ＭＳ Ｐゴシック" charset="0"/>
              </a:rPr>
              <a:t>Bill: Yes I would. (Coe &amp; Ruthven, 1994, p. 50) </a:t>
            </a:r>
            <a:endParaRPr lang="en-US" b="1" i="1" dirty="0">
              <a:latin typeface="Arial" charset="0"/>
              <a:ea typeface="ＭＳ Ｐゴシック" charset="0"/>
              <a:cs typeface="ＭＳ Ｐゴシック" charset="0"/>
            </a:endParaRPr>
          </a:p>
          <a:p>
            <a:pPr marL="0" indent="0" eaLnBrk="1" hangingPunct="1">
              <a:buFontTx/>
              <a:buNone/>
              <a:defRPr/>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0770376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Examples from the literature:</a:t>
            </a:r>
            <a:br>
              <a:rPr lang="en-US" dirty="0"/>
            </a:br>
            <a:r>
              <a:rPr lang="en-US" dirty="0"/>
              <a:t>Coe </a:t>
            </a:r>
            <a:r>
              <a:rPr lang="en-US"/>
              <a:t>and Ruthven (1994)</a:t>
            </a:r>
            <a:endParaRPr lang="en-US" dirty="0"/>
          </a:p>
        </p:txBody>
      </p:sp>
      <p:sp>
        <p:nvSpPr>
          <p:cNvPr id="16386" name="Rectangle 3"/>
          <p:cNvSpPr>
            <a:spLocks noGrp="1" noChangeArrowheads="1"/>
          </p:cNvSpPr>
          <p:nvPr>
            <p:ph type="body" idx="1"/>
          </p:nvPr>
        </p:nvSpPr>
        <p:spPr/>
        <p:txBody>
          <a:bodyPr/>
          <a:lstStyle/>
          <a:p>
            <a:pPr marL="0" indent="0">
              <a:buFontTx/>
              <a:buNone/>
            </a:pPr>
            <a:r>
              <a:rPr lang="en-US" dirty="0">
                <a:latin typeface="Arial" charset="0"/>
                <a:ea typeface="ＭＳ Ｐゴシック" charset="0"/>
                <a:cs typeface="ＭＳ Ｐゴシック" charset="0"/>
              </a:rPr>
              <a:t>Bill: It’s safe to make a </a:t>
            </a:r>
            <a:r>
              <a:rPr lang="en-US" dirty="0">
                <a:solidFill>
                  <a:srgbClr val="FF0000"/>
                </a:solidFill>
                <a:latin typeface="Arial" charset="0"/>
                <a:ea typeface="ＭＳ Ｐゴシック" charset="0"/>
                <a:cs typeface="ＭＳ Ｐゴシック" charset="0"/>
              </a:rPr>
              <a:t>conjecture</a:t>
            </a:r>
            <a:r>
              <a:rPr lang="en-US" dirty="0">
                <a:latin typeface="Arial" charset="0"/>
                <a:ea typeface="ＭＳ Ｐゴシック" charset="0"/>
                <a:cs typeface="ＭＳ Ｐゴシック" charset="0"/>
              </a:rPr>
              <a:t>.</a:t>
            </a:r>
          </a:p>
          <a:p>
            <a:pPr marL="0" indent="0">
              <a:buFontTx/>
              <a:buNone/>
            </a:pPr>
            <a:r>
              <a:rPr lang="en-US" dirty="0">
                <a:latin typeface="Arial" charset="0"/>
                <a:ea typeface="ＭＳ Ｐゴシック" charset="0"/>
                <a:cs typeface="ＭＳ Ｐゴシック" charset="0"/>
              </a:rPr>
              <a:t>Interviewer: Well it’s certainly safe to make a conjecture, it depends how… what sort of certainty would you put behind that, say if I forced you on that?</a:t>
            </a:r>
          </a:p>
          <a:p>
            <a:pPr marL="0" indent="0">
              <a:buFontTx/>
              <a:buNone/>
            </a:pPr>
            <a:r>
              <a:rPr lang="en-US" dirty="0">
                <a:latin typeface="Arial" charset="0"/>
                <a:ea typeface="ＭＳ Ｐゴシック" charset="0"/>
                <a:cs typeface="ＭＳ Ｐゴシック" charset="0"/>
              </a:rPr>
              <a:t>Bill: Well, </a:t>
            </a:r>
            <a:r>
              <a:rPr lang="en-US" b="1" i="1" dirty="0">
                <a:solidFill>
                  <a:srgbClr val="FF0000"/>
                </a:solidFill>
                <a:latin typeface="Arial" charset="0"/>
                <a:ea typeface="ＭＳ Ｐゴシック" charset="0"/>
                <a:cs typeface="ＭＳ Ｐゴシック" charset="0"/>
              </a:rPr>
              <a:t>pretty</a:t>
            </a:r>
            <a:r>
              <a:rPr lang="en-US" dirty="0">
                <a:solidFill>
                  <a:srgbClr val="FF0000"/>
                </a:solidFill>
                <a:latin typeface="Arial" charset="0"/>
                <a:ea typeface="ＭＳ Ｐゴシック" charset="0"/>
                <a:cs typeface="ＭＳ Ｐゴシック" charset="0"/>
              </a:rPr>
              <a:t> sure</a:t>
            </a:r>
            <a:r>
              <a:rPr lang="en-US" dirty="0">
                <a:latin typeface="Arial" charset="0"/>
                <a:ea typeface="ＭＳ Ｐゴシック" charset="0"/>
                <a:cs typeface="ＭＳ Ｐゴシック" charset="0"/>
              </a:rPr>
              <a:t>,</a:t>
            </a:r>
            <a:r>
              <a:rPr lang="en-US" dirty="0">
                <a:solidFill>
                  <a:srgbClr val="FF0000"/>
                </a:solidFill>
                <a:latin typeface="Arial" charset="0"/>
                <a:ea typeface="ＭＳ Ｐゴシック" charset="0"/>
                <a:cs typeface="ＭＳ Ｐゴシック" charset="0"/>
              </a:rPr>
              <a:t> I think</a:t>
            </a:r>
            <a:r>
              <a:rPr lang="en-US" dirty="0">
                <a:latin typeface="Arial" charset="0"/>
                <a:ea typeface="ＭＳ Ｐゴシック" charset="0"/>
                <a:cs typeface="ＭＳ Ｐゴシック" charset="0"/>
              </a:rPr>
              <a:t>.</a:t>
            </a:r>
          </a:p>
          <a:p>
            <a:pPr marL="0" indent="0">
              <a:buFontTx/>
              <a:buNone/>
            </a:pPr>
            <a:r>
              <a:rPr lang="en-US" dirty="0">
                <a:latin typeface="Arial" charset="0"/>
                <a:ea typeface="ＭＳ Ｐゴシック" charset="0"/>
                <a:cs typeface="ＭＳ Ｐゴシック" charset="0"/>
              </a:rPr>
              <a:t>Interviewer: High nineties?</a:t>
            </a:r>
          </a:p>
          <a:p>
            <a:pPr marL="0" indent="0">
              <a:buFontTx/>
              <a:buNone/>
            </a:pPr>
            <a:r>
              <a:rPr lang="en-US" dirty="0">
                <a:latin typeface="Arial" charset="0"/>
                <a:ea typeface="ＭＳ Ｐゴシック" charset="0"/>
                <a:cs typeface="ＭＳ Ｐゴシック" charset="0"/>
              </a:rPr>
              <a:t>Bill: Yes,</a:t>
            </a:r>
            <a:r>
              <a:rPr lang="en-US" dirty="0">
                <a:solidFill>
                  <a:srgbClr val="FF0000"/>
                </a:solidFill>
                <a:latin typeface="Arial" charset="0"/>
                <a:ea typeface="ＭＳ Ｐゴシック" charset="0"/>
                <a:cs typeface="ＭＳ Ｐゴシック" charset="0"/>
              </a:rPr>
              <a:t> high nineties</a:t>
            </a:r>
            <a:r>
              <a:rPr lang="en-US" dirty="0">
                <a:latin typeface="Arial" charset="0"/>
                <a:ea typeface="ＭＳ Ｐゴシック" charset="0"/>
                <a:cs typeface="ＭＳ Ｐゴシック" charset="0"/>
              </a:rPr>
              <a:t>.</a:t>
            </a:r>
          </a:p>
          <a:p>
            <a:pPr marL="0" indent="0">
              <a:buFontTx/>
              <a:buNone/>
            </a:pPr>
            <a:r>
              <a:rPr lang="en-US" dirty="0">
                <a:latin typeface="Arial" charset="0"/>
                <a:ea typeface="ＭＳ Ｐゴシック" charset="0"/>
                <a:cs typeface="ＭＳ Ｐゴシック" charset="0"/>
              </a:rPr>
              <a:t>Interviewer: OK, so you’d be </a:t>
            </a:r>
            <a:r>
              <a:rPr lang="en-US" dirty="0">
                <a:solidFill>
                  <a:srgbClr val="000000"/>
                </a:solidFill>
                <a:latin typeface="Arial" charset="0"/>
                <a:ea typeface="ＭＳ Ｐゴシック" charset="0"/>
                <a:cs typeface="ＭＳ Ｐゴシック" charset="0"/>
              </a:rPr>
              <a:t>very surprised </a:t>
            </a:r>
            <a:r>
              <a:rPr lang="en-US" dirty="0">
                <a:latin typeface="Arial" charset="0"/>
                <a:ea typeface="ＭＳ Ｐゴシック" charset="0"/>
                <a:cs typeface="ＭＳ Ｐゴシック" charset="0"/>
              </a:rPr>
              <a:t>if anyone found a counterexample to that, would you?</a:t>
            </a:r>
          </a:p>
          <a:p>
            <a:pPr marL="0" indent="0">
              <a:buFontTx/>
              <a:buNone/>
            </a:pPr>
            <a:r>
              <a:rPr lang="en-US" dirty="0">
                <a:latin typeface="Arial" charset="0"/>
                <a:ea typeface="ＭＳ Ｐゴシック" charset="0"/>
                <a:cs typeface="ＭＳ Ｐゴシック" charset="0"/>
              </a:rPr>
              <a:t>Bill: Yes I would. (Coe &amp; Ruthven, 1994, p. 50) </a:t>
            </a:r>
            <a:endParaRPr lang="en-US" b="1" i="1" dirty="0">
              <a:latin typeface="Arial" charset="0"/>
              <a:ea typeface="ＭＳ Ｐゴシック" charset="0"/>
              <a:cs typeface="ＭＳ Ｐゴシック" charset="0"/>
            </a:endParaRPr>
          </a:p>
          <a:p>
            <a:pPr marL="0" indent="0" eaLnBrk="1" hangingPunct="1">
              <a:buFontTx/>
              <a:buNone/>
              <a:defRPr/>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6732902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Examples from the literature:</a:t>
            </a:r>
            <a:br>
              <a:rPr lang="en-US" dirty="0"/>
            </a:br>
            <a:r>
              <a:rPr lang="en-US" dirty="0"/>
              <a:t>Coe </a:t>
            </a:r>
            <a:r>
              <a:rPr lang="en-US"/>
              <a:t>and Ruthven (1994)</a:t>
            </a:r>
            <a:endParaRPr lang="en-US" dirty="0"/>
          </a:p>
        </p:txBody>
      </p:sp>
      <p:sp>
        <p:nvSpPr>
          <p:cNvPr id="16386" name="Rectangle 3"/>
          <p:cNvSpPr>
            <a:spLocks noGrp="1" noChangeArrowheads="1"/>
          </p:cNvSpPr>
          <p:nvPr>
            <p:ph type="body" idx="1"/>
          </p:nvPr>
        </p:nvSpPr>
        <p:spPr/>
        <p:txBody>
          <a:bodyPr/>
          <a:lstStyle/>
          <a:p>
            <a:pPr marL="0" indent="0">
              <a:buFontTx/>
              <a:buNone/>
            </a:pPr>
            <a:r>
              <a:rPr lang="en-US" dirty="0">
                <a:latin typeface="Arial" charset="0"/>
                <a:ea typeface="ＭＳ Ｐゴシック" charset="0"/>
                <a:cs typeface="ＭＳ Ｐゴシック" charset="0"/>
              </a:rPr>
              <a:t>Bill: It’s safe to make a</a:t>
            </a:r>
            <a:r>
              <a:rPr lang="en-US" dirty="0">
                <a:solidFill>
                  <a:srgbClr val="000000"/>
                </a:solidFill>
                <a:latin typeface="Arial" charset="0"/>
                <a:ea typeface="ＭＳ Ｐゴシック" charset="0"/>
                <a:cs typeface="ＭＳ Ｐゴシック" charset="0"/>
              </a:rPr>
              <a:t> conjecture.</a:t>
            </a:r>
          </a:p>
          <a:p>
            <a:pPr marL="0" indent="0">
              <a:buFontTx/>
              <a:buNone/>
            </a:pPr>
            <a:r>
              <a:rPr lang="en-US" dirty="0">
                <a:latin typeface="Arial" charset="0"/>
                <a:ea typeface="ＭＳ Ｐゴシック" charset="0"/>
                <a:cs typeface="ＭＳ Ｐゴシック" charset="0"/>
              </a:rPr>
              <a:t>Interviewer: Well it’s certainly safe to make a conjecture, it depends how… </a:t>
            </a:r>
            <a:r>
              <a:rPr lang="en-US" dirty="0">
                <a:solidFill>
                  <a:srgbClr val="FF0000"/>
                </a:solidFill>
                <a:latin typeface="Arial" charset="0"/>
                <a:ea typeface="ＭＳ Ｐゴシック" charset="0"/>
                <a:cs typeface="ＭＳ Ｐゴシック" charset="0"/>
              </a:rPr>
              <a:t>what sort of certainty would you put behind that</a:t>
            </a:r>
            <a:r>
              <a:rPr lang="en-US" dirty="0">
                <a:latin typeface="Arial" charset="0"/>
                <a:ea typeface="ＭＳ Ｐゴシック" charset="0"/>
                <a:cs typeface="ＭＳ Ｐゴシック" charset="0"/>
              </a:rPr>
              <a:t>, say if I forced you on that?</a:t>
            </a:r>
          </a:p>
          <a:p>
            <a:pPr marL="0" indent="0">
              <a:buFontTx/>
              <a:buNone/>
            </a:pPr>
            <a:r>
              <a:rPr lang="en-US" dirty="0">
                <a:latin typeface="Arial" charset="0"/>
                <a:ea typeface="ＭＳ Ｐゴシック" charset="0"/>
                <a:cs typeface="ＭＳ Ｐゴシック" charset="0"/>
              </a:rPr>
              <a:t>Bill: Well, </a:t>
            </a:r>
            <a:r>
              <a:rPr lang="en-US" dirty="0">
                <a:solidFill>
                  <a:srgbClr val="000000"/>
                </a:solidFill>
                <a:latin typeface="Arial" charset="0"/>
                <a:ea typeface="ＭＳ Ｐゴシック" charset="0"/>
                <a:cs typeface="ＭＳ Ｐゴシック" charset="0"/>
              </a:rPr>
              <a:t>pretty sure, I think.</a:t>
            </a:r>
          </a:p>
          <a:p>
            <a:pPr marL="0" indent="0">
              <a:buFontTx/>
              <a:buNone/>
            </a:pPr>
            <a:r>
              <a:rPr lang="en-US" dirty="0">
                <a:solidFill>
                  <a:srgbClr val="000000"/>
                </a:solidFill>
                <a:latin typeface="Arial" charset="0"/>
                <a:ea typeface="ＭＳ Ｐゴシック" charset="0"/>
                <a:cs typeface="ＭＳ Ｐゴシック" charset="0"/>
              </a:rPr>
              <a:t>Interviewer: </a:t>
            </a:r>
            <a:r>
              <a:rPr lang="en-US" dirty="0">
                <a:solidFill>
                  <a:srgbClr val="FF0000"/>
                </a:solidFill>
                <a:latin typeface="Arial" charset="0"/>
                <a:ea typeface="ＭＳ Ｐゴシック" charset="0"/>
                <a:cs typeface="ＭＳ Ｐゴシック" charset="0"/>
              </a:rPr>
              <a:t>High nineties</a:t>
            </a:r>
            <a:r>
              <a:rPr lang="en-US" dirty="0">
                <a:solidFill>
                  <a:srgbClr val="000000"/>
                </a:solidFill>
                <a:latin typeface="Arial" charset="0"/>
                <a:ea typeface="ＭＳ Ｐゴシック" charset="0"/>
                <a:cs typeface="ＭＳ Ｐゴシック" charset="0"/>
              </a:rPr>
              <a:t>?</a:t>
            </a:r>
          </a:p>
          <a:p>
            <a:pPr marL="0" indent="0">
              <a:buFontTx/>
              <a:buNone/>
            </a:pPr>
            <a:r>
              <a:rPr lang="en-US" dirty="0">
                <a:solidFill>
                  <a:srgbClr val="000000"/>
                </a:solidFill>
                <a:latin typeface="Arial" charset="0"/>
                <a:ea typeface="ＭＳ Ｐゴシック" charset="0"/>
                <a:cs typeface="ＭＳ Ｐゴシック" charset="0"/>
              </a:rPr>
              <a:t>Bill: Yes, high nineties.</a:t>
            </a:r>
          </a:p>
          <a:p>
            <a:pPr marL="0" indent="0">
              <a:buFontTx/>
              <a:buNone/>
            </a:pPr>
            <a:r>
              <a:rPr lang="en-US" dirty="0">
                <a:latin typeface="Arial" charset="0"/>
                <a:ea typeface="ＭＳ Ｐゴシック" charset="0"/>
                <a:cs typeface="ＭＳ Ｐゴシック" charset="0"/>
              </a:rPr>
              <a:t>Interviewer: OK, so you’d be </a:t>
            </a:r>
            <a:r>
              <a:rPr lang="en-US" dirty="0">
                <a:solidFill>
                  <a:srgbClr val="FF0000"/>
                </a:solidFill>
                <a:latin typeface="Arial" charset="0"/>
                <a:ea typeface="ＭＳ Ｐゴシック" charset="0"/>
                <a:cs typeface="ＭＳ Ｐゴシック" charset="0"/>
              </a:rPr>
              <a:t>very surprised</a:t>
            </a:r>
            <a:r>
              <a:rPr lang="en-US" dirty="0">
                <a:latin typeface="Arial" charset="0"/>
                <a:ea typeface="ＭＳ Ｐゴシック" charset="0"/>
                <a:cs typeface="ＭＳ Ｐゴシック" charset="0"/>
              </a:rPr>
              <a:t> if anyone found a counterexample to that, would you?</a:t>
            </a:r>
          </a:p>
          <a:p>
            <a:pPr marL="0" indent="0">
              <a:buFontTx/>
              <a:buNone/>
            </a:pPr>
            <a:r>
              <a:rPr lang="en-US" dirty="0">
                <a:latin typeface="Arial" charset="0"/>
                <a:ea typeface="ＭＳ Ｐゴシック" charset="0"/>
                <a:cs typeface="ＭＳ Ｐゴシック" charset="0"/>
              </a:rPr>
              <a:t>Bill: Yes I would. (Coe &amp; Ruthven, 1994, p. 50) </a:t>
            </a:r>
            <a:endParaRPr lang="en-US" b="1" i="1" dirty="0">
              <a:latin typeface="Arial" charset="0"/>
              <a:ea typeface="ＭＳ Ｐゴシック" charset="0"/>
              <a:cs typeface="ＭＳ Ｐゴシック" charset="0"/>
            </a:endParaRPr>
          </a:p>
          <a:p>
            <a:pPr marL="0" indent="0" eaLnBrk="1" hangingPunct="1">
              <a:buFontTx/>
              <a:buNone/>
              <a:defRPr/>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1196685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An alternative theory:</a:t>
            </a:r>
            <a:br>
              <a:rPr lang="en-US" dirty="0"/>
            </a:br>
            <a:r>
              <a:rPr lang="en-US" dirty="0"/>
              <a:t>Expectancy value theory</a:t>
            </a:r>
          </a:p>
        </p:txBody>
      </p:sp>
      <p:sp>
        <p:nvSpPr>
          <p:cNvPr id="16386" name="Rectangle 3"/>
          <p:cNvSpPr>
            <a:spLocks noGrp="1" noChangeArrowheads="1"/>
          </p:cNvSpPr>
          <p:nvPr>
            <p:ph type="body" idx="1"/>
          </p:nvPr>
        </p:nvSpPr>
        <p:spPr/>
        <p:txBody>
          <a:bodyPr/>
          <a:lstStyle/>
          <a:p>
            <a:pPr marL="0" indent="0" eaLnBrk="1" hangingPunct="1">
              <a:buFontTx/>
              <a:buNone/>
              <a:defRPr/>
            </a:pPr>
            <a:r>
              <a:rPr lang="en-US" dirty="0">
                <a:latin typeface="Arial" charset="0"/>
                <a:ea typeface="ＭＳ Ｐゴシック" charset="0"/>
                <a:cs typeface="ＭＳ Ｐゴシック" charset="0"/>
              </a:rPr>
              <a:t>Bandura (1997) raised an important distinction that (to my knowledge) has been ignored in proof-based research:</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b="1" i="1" dirty="0">
                <a:latin typeface="Arial" charset="0"/>
                <a:ea typeface="ＭＳ Ｐゴシック" charset="0"/>
                <a:cs typeface="ＭＳ Ｐゴシック" charset="0"/>
              </a:rPr>
              <a:t>Outcome expectation:</a:t>
            </a:r>
            <a:r>
              <a:rPr lang="en-US" dirty="0">
                <a:latin typeface="Arial" charset="0"/>
                <a:ea typeface="ＭＳ Ｐゴシック" charset="0"/>
                <a:cs typeface="ＭＳ Ｐゴシック" charset="0"/>
              </a:rPr>
              <a:t> An individual’s belief that certain behaviors will lead to certain outcomes</a:t>
            </a:r>
          </a:p>
          <a:p>
            <a:pPr marL="0" indent="0" eaLnBrk="1" hangingPunct="1">
              <a:buFontTx/>
              <a:buNone/>
              <a:defRPr/>
            </a:pPr>
            <a:endParaRPr lang="en-US" b="1" i="1" dirty="0">
              <a:latin typeface="Arial" charset="0"/>
              <a:ea typeface="ＭＳ Ｐゴシック" charset="0"/>
              <a:cs typeface="ＭＳ Ｐゴシック" charset="0"/>
            </a:endParaRPr>
          </a:p>
          <a:p>
            <a:pPr marL="0" indent="0" eaLnBrk="1" hangingPunct="1">
              <a:buFontTx/>
              <a:buNone/>
              <a:defRPr/>
            </a:pPr>
            <a:r>
              <a:rPr lang="en-US" b="1" i="1" dirty="0">
                <a:latin typeface="Arial" charset="0"/>
                <a:ea typeface="ＭＳ Ｐゴシック" charset="0"/>
                <a:cs typeface="ＭＳ Ｐゴシック" charset="0"/>
              </a:rPr>
              <a:t>Efficacy expectation:</a:t>
            </a:r>
            <a:r>
              <a:rPr lang="en-US" dirty="0">
                <a:latin typeface="Arial" charset="0"/>
                <a:ea typeface="ＭＳ Ｐゴシック" charset="0"/>
                <a:cs typeface="ＭＳ Ｐゴシック" charset="0"/>
              </a:rPr>
              <a:t> An individual’s belief that the individual themself has the capacity to successfully engage in the behaviors.</a:t>
            </a:r>
            <a:endParaRPr lang="en-US" b="1" i="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5525316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An alternative theory:</a:t>
            </a:r>
            <a:br>
              <a:rPr lang="en-US" dirty="0"/>
            </a:br>
            <a:r>
              <a:rPr lang="en-US" dirty="0"/>
              <a:t>Expectancy value theory</a:t>
            </a:r>
          </a:p>
        </p:txBody>
      </p:sp>
      <p:sp>
        <p:nvSpPr>
          <p:cNvPr id="16386" name="Rectangle 3"/>
          <p:cNvSpPr>
            <a:spLocks noGrp="1" noChangeArrowheads="1"/>
          </p:cNvSpPr>
          <p:nvPr>
            <p:ph type="body" idx="1"/>
          </p:nvPr>
        </p:nvSpPr>
        <p:spPr/>
        <p:txBody>
          <a:bodyPr/>
          <a:lstStyle/>
          <a:p>
            <a:pPr marL="0" indent="0" eaLnBrk="1" hangingPunct="1">
              <a:buFontTx/>
              <a:buNone/>
              <a:defRPr/>
            </a:pPr>
            <a:r>
              <a:rPr lang="en-US" b="1" i="1" dirty="0">
                <a:latin typeface="Arial" charset="0"/>
                <a:ea typeface="ＭＳ Ｐゴシック" charset="0"/>
                <a:cs typeface="ＭＳ Ｐゴシック" charset="0"/>
              </a:rPr>
              <a:t>Value:</a:t>
            </a:r>
            <a:r>
              <a:rPr lang="en-US" dirty="0">
                <a:latin typeface="Arial" charset="0"/>
                <a:ea typeface="ＭＳ Ｐゴシック" charset="0"/>
                <a:cs typeface="ＭＳ Ｐゴシック" charset="0"/>
              </a:rPr>
              <a:t> How much does an individual value a goal?</a:t>
            </a:r>
          </a:p>
          <a:p>
            <a:pPr marL="0" indent="0" eaLnBrk="1" hangingPunct="1">
              <a:buFontTx/>
              <a:buNone/>
              <a:defRPr/>
            </a:pPr>
            <a:endParaRPr lang="en-US" b="1" i="1" dirty="0">
              <a:latin typeface="Arial" charset="0"/>
              <a:ea typeface="ＭＳ Ｐゴシック" charset="0"/>
              <a:cs typeface="ＭＳ Ｐゴシック" charset="0"/>
            </a:endParaRPr>
          </a:p>
          <a:p>
            <a:pPr marL="0" indent="0" eaLnBrk="1" hangingPunct="1">
              <a:buFontTx/>
              <a:buNone/>
              <a:defRPr/>
            </a:pPr>
            <a:r>
              <a:rPr lang="en-US" b="1" i="1" dirty="0">
                <a:latin typeface="Arial" charset="0"/>
                <a:ea typeface="ＭＳ Ｐゴシック" charset="0"/>
                <a:cs typeface="ＭＳ Ｐゴシック" charset="0"/>
              </a:rPr>
              <a:t>Cost: </a:t>
            </a:r>
            <a:r>
              <a:rPr lang="en-US" dirty="0">
                <a:latin typeface="Arial" charset="0"/>
                <a:ea typeface="ＭＳ Ｐゴシック" charset="0"/>
                <a:cs typeface="ＭＳ Ｐゴシック" charset="0"/>
              </a:rPr>
              <a:t>How enjoyable or unpleasant will the activity be to achieve the goal?</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b="1" i="1" dirty="0">
                <a:latin typeface="Arial" charset="0"/>
                <a:ea typeface="ＭＳ Ｐゴシック" charset="0"/>
                <a:cs typeface="ＭＳ Ｐゴシック" charset="0"/>
              </a:rPr>
              <a:t>Likelihood of success:</a:t>
            </a:r>
            <a:r>
              <a:rPr lang="en-US" dirty="0">
                <a:latin typeface="Arial" charset="0"/>
                <a:ea typeface="ＭＳ Ｐゴシック" charset="0"/>
                <a:cs typeface="ＭＳ Ｐゴシック" charset="0"/>
              </a:rPr>
              <a:t> If I try to achieve the goal, how likely is it that I will achieve it.</a:t>
            </a:r>
            <a:endParaRPr lang="en-US" b="1" i="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5713217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An alternative theory:</a:t>
            </a:r>
            <a:br>
              <a:rPr lang="en-US" dirty="0"/>
            </a:br>
            <a:r>
              <a:rPr lang="en-US" dirty="0"/>
              <a:t>Expectancy value theory</a:t>
            </a:r>
          </a:p>
        </p:txBody>
      </p:sp>
      <p:sp>
        <p:nvSpPr>
          <p:cNvPr id="16386" name="Rectangle 3"/>
          <p:cNvSpPr>
            <a:spLocks noGrp="1" noChangeArrowheads="1"/>
          </p:cNvSpPr>
          <p:nvPr>
            <p:ph type="body" idx="1"/>
          </p:nvPr>
        </p:nvSpPr>
        <p:spPr>
          <a:xfrm>
            <a:off x="685800" y="1828800"/>
            <a:ext cx="7772400" cy="4114800"/>
          </a:xfrm>
        </p:spPr>
        <p:txBody>
          <a:bodyPr/>
          <a:lstStyle/>
          <a:p>
            <a:pPr marL="0" indent="0" eaLnBrk="1" hangingPunct="1">
              <a:buFontTx/>
              <a:buNone/>
              <a:defRPr/>
            </a:pPr>
            <a:r>
              <a:rPr lang="en-US" b="1" i="1" dirty="0">
                <a:latin typeface="Arial" charset="0"/>
                <a:ea typeface="ＭＳ Ｐゴシック" charset="0"/>
                <a:cs typeface="ＭＳ Ｐゴシック" charset="0"/>
              </a:rPr>
              <a:t>Value:</a:t>
            </a:r>
            <a:r>
              <a:rPr lang="en-US" dirty="0">
                <a:latin typeface="Arial" charset="0"/>
                <a:ea typeface="ＭＳ Ｐゴシック" charset="0"/>
                <a:cs typeface="ＭＳ Ｐゴシック" charset="0"/>
              </a:rPr>
              <a:t> How much does an individual value a goal?</a:t>
            </a:r>
          </a:p>
          <a:p>
            <a:pPr marL="0" indent="0" eaLnBrk="1" hangingPunct="1">
              <a:buFontTx/>
              <a:buNone/>
              <a:defRPr/>
            </a:pPr>
            <a:endParaRPr lang="en-US" b="1" i="1" dirty="0">
              <a:latin typeface="Arial" charset="0"/>
              <a:ea typeface="ＭＳ Ｐゴシック" charset="0"/>
              <a:cs typeface="ＭＳ Ｐゴシック" charset="0"/>
            </a:endParaRPr>
          </a:p>
          <a:p>
            <a:pPr marL="0" indent="0" eaLnBrk="1" hangingPunct="1">
              <a:buFontTx/>
              <a:buNone/>
              <a:defRPr/>
            </a:pPr>
            <a:r>
              <a:rPr lang="en-US" b="1" i="1" dirty="0">
                <a:latin typeface="Arial" charset="0"/>
                <a:ea typeface="ＭＳ Ｐゴシック" charset="0"/>
                <a:cs typeface="ＭＳ Ｐゴシック" charset="0"/>
              </a:rPr>
              <a:t>Cost: </a:t>
            </a:r>
            <a:r>
              <a:rPr lang="en-US" dirty="0">
                <a:latin typeface="Arial" charset="0"/>
                <a:ea typeface="ＭＳ Ｐゴシック" charset="0"/>
                <a:cs typeface="ＭＳ Ｐゴシック" charset="0"/>
              </a:rPr>
              <a:t>How enjoyable or unpleasant will the activity be to achieve the goal?</a:t>
            </a:r>
          </a:p>
          <a:p>
            <a:pPr marL="0" indent="0" eaLnBrk="1" hangingPunct="1">
              <a:buFontTx/>
              <a:buNone/>
              <a:defRPr/>
            </a:pPr>
            <a:endParaRPr lang="en-US" dirty="0">
              <a:latin typeface="Arial" charset="0"/>
              <a:ea typeface="ＭＳ Ｐゴシック" charset="0"/>
              <a:cs typeface="ＭＳ Ｐゴシック" charset="0"/>
            </a:endParaRPr>
          </a:p>
          <a:p>
            <a:pPr marL="0" indent="0" eaLnBrk="1" hangingPunct="1">
              <a:buFontTx/>
              <a:buNone/>
              <a:defRPr/>
            </a:pPr>
            <a:r>
              <a:rPr lang="en-US" b="1" i="1" dirty="0">
                <a:latin typeface="Arial" charset="0"/>
                <a:ea typeface="ＭＳ Ｐゴシック" charset="0"/>
                <a:cs typeface="ＭＳ Ｐゴシック" charset="0"/>
              </a:rPr>
              <a:t>Likelihood of success:</a:t>
            </a:r>
            <a:r>
              <a:rPr lang="en-US" dirty="0">
                <a:latin typeface="Arial" charset="0"/>
                <a:ea typeface="ＭＳ Ｐゴシック" charset="0"/>
                <a:cs typeface="ＭＳ Ｐゴシック" charset="0"/>
              </a:rPr>
              <a:t> If I try to achieve the goal, how likely is it that I will achieve it.</a:t>
            </a:r>
          </a:p>
          <a:p>
            <a:pPr marL="0" indent="0" eaLnBrk="1" hangingPunct="1">
              <a:buFontTx/>
              <a:buNone/>
              <a:defRPr/>
            </a:pPr>
            <a:endParaRPr lang="en-US" b="1" i="1" dirty="0">
              <a:latin typeface="Arial" charset="0"/>
              <a:ea typeface="ＭＳ Ｐゴシック" charset="0"/>
              <a:cs typeface="ＭＳ Ｐゴシック" charset="0"/>
            </a:endParaRPr>
          </a:p>
          <a:p>
            <a:pPr marL="0" indent="0" eaLnBrk="1" hangingPunct="1">
              <a:buFontTx/>
              <a:buNone/>
              <a:defRPr/>
            </a:pPr>
            <a:r>
              <a:rPr lang="en-US" dirty="0">
                <a:latin typeface="Arial" charset="0"/>
                <a:ea typeface="ＭＳ Ｐゴシック" charset="0"/>
                <a:cs typeface="ＭＳ Ｐゴシック" charset="0"/>
              </a:rPr>
              <a:t>I stop with an empirical justification because…</a:t>
            </a:r>
          </a:p>
          <a:p>
            <a:pPr eaLnBrk="1" hangingPunct="1">
              <a:defRPr/>
            </a:pPr>
            <a:r>
              <a:rPr lang="en-US" dirty="0">
                <a:latin typeface="Arial" charset="0"/>
                <a:ea typeface="ＭＳ Ｐゴシック" charset="0"/>
                <a:cs typeface="ＭＳ Ｐゴシック" charset="0"/>
              </a:rPr>
              <a:t>I really believe this is the best form of evidence.</a:t>
            </a:r>
          </a:p>
          <a:p>
            <a:pPr eaLnBrk="1" hangingPunct="1">
              <a:defRPr/>
            </a:pPr>
            <a:r>
              <a:rPr lang="en-US" dirty="0">
                <a:latin typeface="Arial" charset="0"/>
                <a:ea typeface="ＭＳ Ｐゴシック" charset="0"/>
                <a:cs typeface="ＭＳ Ｐゴシック" charset="0"/>
              </a:rPr>
              <a:t>I don’t care enough to seek certainty. Likely is good enough.</a:t>
            </a:r>
          </a:p>
          <a:p>
            <a:pPr eaLnBrk="1" hangingPunct="1">
              <a:defRPr/>
            </a:pPr>
            <a:r>
              <a:rPr lang="en-US" dirty="0">
                <a:latin typeface="Arial" charset="0"/>
                <a:ea typeface="ＭＳ Ｐゴシック" charset="0"/>
                <a:cs typeface="ＭＳ Ｐゴシック" charset="0"/>
              </a:rPr>
              <a:t>I don’t have the motivation to do the work of seeking a proof.</a:t>
            </a:r>
          </a:p>
          <a:p>
            <a:pPr eaLnBrk="1" hangingPunct="1">
              <a:defRPr/>
            </a:pPr>
            <a:r>
              <a:rPr lang="en-US" dirty="0">
                <a:latin typeface="Arial" charset="0"/>
                <a:ea typeface="ＭＳ Ｐゴシック" charset="0"/>
                <a:cs typeface="ＭＳ Ｐゴシック" charset="0"/>
              </a:rPr>
              <a:t>I probably won’t find a proof if I try so I might as well stop here.</a:t>
            </a:r>
          </a:p>
        </p:txBody>
      </p:sp>
    </p:spTree>
    <p:extLst>
      <p:ext uri="{BB962C8B-B14F-4D97-AF65-F5344CB8AC3E}">
        <p14:creationId xmlns:p14="http://schemas.microsoft.com/office/powerpoint/2010/main" val="3971227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Mathematics education and their initial reluctance to investigate proof</a:t>
            </a:r>
          </a:p>
        </p:txBody>
      </p:sp>
      <p:sp>
        <p:nvSpPr>
          <p:cNvPr id="24578" name="Rectangle 3"/>
          <p:cNvSpPr>
            <a:spLocks noGrp="1" noChangeArrowheads="1"/>
          </p:cNvSpPr>
          <p:nvPr>
            <p:ph type="body" idx="1"/>
          </p:nvPr>
        </p:nvSpPr>
        <p:spPr>
          <a:xfrm>
            <a:off x="685800" y="1905000"/>
            <a:ext cx="8001000" cy="4876800"/>
          </a:xfrm>
        </p:spPr>
        <p:txBody>
          <a:bodyPr/>
          <a:lstStyle/>
          <a:p>
            <a:pPr eaLnBrk="1" hangingPunct="1"/>
            <a:r>
              <a:rPr lang="en-US" dirty="0">
                <a:latin typeface="Arial" charset="0"/>
                <a:ea typeface="ＭＳ Ｐゴシック" charset="0"/>
                <a:cs typeface="ＭＳ Ｐゴシック" charset="0"/>
              </a:rPr>
              <a:t>In the 1980s, there was a big interest in how students and mathematicians solved (non-routine) problems.</a:t>
            </a:r>
          </a:p>
          <a:p>
            <a:pPr lvl="1" eaLnBrk="1" hangingPunct="1"/>
            <a:r>
              <a:rPr lang="en-US" dirty="0">
                <a:latin typeface="Arial" charset="0"/>
                <a:ea typeface="ＭＳ Ｐゴシック" charset="0"/>
                <a:cs typeface="ＭＳ Ｐゴシック" charset="0"/>
              </a:rPr>
              <a:t>Why can’t students marshal the facts and skills that they have to solve problems? How can we teach them so they do so better?</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Proof played an ancillary role in all of this:</a:t>
            </a:r>
          </a:p>
          <a:p>
            <a:pPr lvl="1" eaLnBrk="1" hangingPunct="1"/>
            <a:r>
              <a:rPr lang="en-US" dirty="0">
                <a:latin typeface="Arial" charset="0"/>
                <a:ea typeface="ＭＳ Ｐゴシック" charset="0"/>
                <a:cs typeface="ＭＳ Ｐゴシック" charset="0"/>
              </a:rPr>
              <a:t>A proper solution to some problems involved a proof that the answer was correct.</a:t>
            </a:r>
          </a:p>
          <a:p>
            <a:pPr lvl="1" eaLnBrk="1" hangingPunct="1"/>
            <a:r>
              <a:rPr lang="en-US" dirty="0">
                <a:latin typeface="Arial" charset="0"/>
                <a:ea typeface="ＭＳ Ｐゴシック" charset="0"/>
                <a:cs typeface="ＭＳ Ｐゴシック" charset="0"/>
              </a:rPr>
              <a:t>A proving task itself can be viewed as a special type of problem.</a:t>
            </a:r>
          </a:p>
        </p:txBody>
      </p:sp>
    </p:spTree>
    <p:extLst>
      <p:ext uri="{BB962C8B-B14F-4D97-AF65-F5344CB8AC3E}">
        <p14:creationId xmlns:p14="http://schemas.microsoft.com/office/powerpoint/2010/main" val="4384276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Expectancy value and mathematical practice</a:t>
            </a:r>
            <a:endParaRPr lang="en-US" i="1" dirty="0"/>
          </a:p>
        </p:txBody>
      </p:sp>
      <p:sp>
        <p:nvSpPr>
          <p:cNvPr id="81922" name="Rectangle 3"/>
          <p:cNvSpPr>
            <a:spLocks noGrp="1" noChangeArrowheads="1"/>
          </p:cNvSpPr>
          <p:nvPr>
            <p:ph type="body" idx="1"/>
          </p:nvPr>
        </p:nvSpPr>
        <p:spPr>
          <a:xfrm>
            <a:off x="685800" y="1981200"/>
            <a:ext cx="8153400" cy="4114800"/>
          </a:xfrm>
        </p:spPr>
        <p:txBody>
          <a:bodyPr/>
          <a:lstStyle/>
          <a:p>
            <a:pPr marL="0" indent="0">
              <a:buNone/>
            </a:pPr>
            <a:r>
              <a:rPr lang="en-US" dirty="0">
                <a:latin typeface="Arial" charset="0"/>
                <a:ea typeface="ＭＳ Ｐゴシック" charset="0"/>
                <a:cs typeface="ＭＳ Ｐゴシック" charset="0"/>
              </a:rPr>
              <a:t>Mathematicians and choosing not to work on Fermat’s Last Theorem:</a:t>
            </a:r>
          </a:p>
          <a:p>
            <a:r>
              <a:rPr lang="en-US" dirty="0">
                <a:latin typeface="Arial" charset="0"/>
                <a:ea typeface="ＭＳ Ｐゴシック" charset="0"/>
                <a:cs typeface="ＭＳ Ｐゴシック" charset="0"/>
              </a:rPr>
              <a:t>David Hilbert: Before beginning I should have to put in </a:t>
            </a:r>
            <a:r>
              <a:rPr lang="en-US" dirty="0">
                <a:solidFill>
                  <a:srgbClr val="FF0000"/>
                </a:solidFill>
                <a:latin typeface="Arial" charset="0"/>
                <a:ea typeface="ＭＳ Ｐゴシック" charset="0"/>
                <a:cs typeface="ＭＳ Ｐゴシック" charset="0"/>
              </a:rPr>
              <a:t>three years of intensive study</a:t>
            </a:r>
            <a:r>
              <a:rPr lang="en-US" dirty="0">
                <a:latin typeface="Arial" charset="0"/>
                <a:ea typeface="ＭＳ Ｐゴシック" charset="0"/>
                <a:cs typeface="ＭＳ Ｐゴシック" charset="0"/>
              </a:rPr>
              <a:t>, and I haven’t that much time to spend on </a:t>
            </a:r>
            <a:r>
              <a:rPr lang="en-US" dirty="0">
                <a:solidFill>
                  <a:srgbClr val="00B050"/>
                </a:solidFill>
                <a:latin typeface="Arial" charset="0"/>
                <a:ea typeface="ＭＳ Ｐゴシック" charset="0"/>
                <a:cs typeface="ＭＳ Ｐゴシック" charset="0"/>
              </a:rPr>
              <a:t>probable failure.</a:t>
            </a:r>
          </a:p>
          <a:p>
            <a:pPr marL="0" indent="0">
              <a:buNone/>
            </a:pPr>
            <a:endParaRPr lang="en-US" dirty="0">
              <a:latin typeface="Arial" charset="0"/>
              <a:ea typeface="ＭＳ Ｐゴシック" charset="0"/>
              <a:cs typeface="ＭＳ Ｐゴシック" charset="0"/>
            </a:endParaRPr>
          </a:p>
          <a:p>
            <a:r>
              <a:rPr lang="en-US" dirty="0">
                <a:latin typeface="Arial" charset="0"/>
                <a:ea typeface="ＭＳ Ｐゴシック" charset="0"/>
                <a:cs typeface="ＭＳ Ｐゴシック" charset="0"/>
              </a:rPr>
              <a:t>Andrew Wiles (on why he didn’t pursue FLT in graduate school): </a:t>
            </a:r>
            <a:br>
              <a:rPr lang="en-US" dirty="0">
                <a:latin typeface="Arial" charset="0"/>
                <a:ea typeface="ＭＳ Ｐゴシック" charset="0"/>
                <a:cs typeface="ＭＳ Ｐゴシック" charset="0"/>
              </a:rPr>
            </a:br>
            <a:r>
              <a:rPr lang="en-US" dirty="0"/>
              <a:t>I realized the only techniques we had to tackle it [FLT] had been around for 130 years, and it didn’t seem they were really getting to the root of the problem. </a:t>
            </a:r>
            <a:r>
              <a:rPr lang="en-US" dirty="0">
                <a:latin typeface="Arial" charset="0"/>
                <a:ea typeface="ＭＳ Ｐゴシック" charset="0"/>
                <a:cs typeface="ＭＳ Ｐゴシック" charset="0"/>
              </a:rPr>
              <a:t>The problem with working on Fermat </a:t>
            </a:r>
            <a:r>
              <a:rPr lang="en-US" dirty="0">
                <a:solidFill>
                  <a:srgbClr val="FF0000"/>
                </a:solidFill>
                <a:latin typeface="Arial" charset="0"/>
                <a:ea typeface="ＭＳ Ｐゴシック" charset="0"/>
                <a:cs typeface="ＭＳ Ｐゴシック" charset="0"/>
              </a:rPr>
              <a:t>is you could spend years </a:t>
            </a:r>
            <a:r>
              <a:rPr lang="en-US" dirty="0">
                <a:solidFill>
                  <a:srgbClr val="00B050"/>
                </a:solidFill>
                <a:latin typeface="Arial" charset="0"/>
                <a:ea typeface="ＭＳ Ｐゴシック" charset="0"/>
                <a:cs typeface="ＭＳ Ｐゴシック" charset="0"/>
              </a:rPr>
              <a:t>getting nothing.</a:t>
            </a:r>
          </a:p>
        </p:txBody>
      </p:sp>
    </p:spTree>
    <p:extLst>
      <p:ext uri="{BB962C8B-B14F-4D97-AF65-F5344CB8AC3E}">
        <p14:creationId xmlns:p14="http://schemas.microsoft.com/office/powerpoint/2010/main" val="9984789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Methods</a:t>
            </a:r>
            <a:br>
              <a:rPr lang="en-US" dirty="0"/>
            </a:br>
            <a:r>
              <a:rPr lang="en-US" dirty="0"/>
              <a:t>(high-level)</a:t>
            </a:r>
          </a:p>
        </p:txBody>
      </p:sp>
      <p:sp>
        <p:nvSpPr>
          <p:cNvPr id="81922" name="Rectangle 3"/>
          <p:cNvSpPr>
            <a:spLocks noGrp="1" noChangeArrowheads="1"/>
          </p:cNvSpPr>
          <p:nvPr>
            <p:ph type="body" idx="1"/>
          </p:nvPr>
        </p:nvSpPr>
        <p:spPr/>
        <p:txBody>
          <a:bodyPr/>
          <a:lstStyle/>
          <a:p>
            <a:r>
              <a:rPr lang="en-US" dirty="0">
                <a:latin typeface="Arial" charset="0"/>
                <a:ea typeface="ＭＳ Ｐゴシック" charset="0"/>
                <a:cs typeface="ＭＳ Ｐゴシック" charset="0"/>
              </a:rPr>
              <a:t>11 Pre-Service Teachers and Practicing Teachers were in a teacher education course on problem-solving. </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r>
              <a:rPr lang="en-US" dirty="0">
                <a:latin typeface="Arial" charset="0"/>
                <a:ea typeface="ＭＳ Ｐゴシック" charset="0"/>
                <a:cs typeface="ＭＳ Ｐゴシック" charset="0"/>
              </a:rPr>
              <a:t>They worked in four groups:</a:t>
            </a:r>
          </a:p>
          <a:p>
            <a:pPr lvl="1"/>
            <a:r>
              <a:rPr lang="en-US" dirty="0">
                <a:latin typeface="Arial" charset="0"/>
                <a:ea typeface="ＭＳ Ｐゴシック" charset="0"/>
                <a:cs typeface="ＭＳ Ｐゴシック" charset="0"/>
              </a:rPr>
              <a:t>Four problems with one hour to work on each</a:t>
            </a:r>
          </a:p>
          <a:p>
            <a:pPr lvl="1"/>
            <a:r>
              <a:rPr lang="en-US" dirty="0">
                <a:latin typeface="Arial" charset="0"/>
                <a:ea typeface="ＭＳ Ｐゴシック" charset="0"/>
                <a:cs typeface="ＭＳ Ｐゴシック" charset="0"/>
              </a:rPr>
              <a:t>Some had multiple parts, so there were seven questions to answer</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r>
              <a:rPr lang="en-US" dirty="0">
                <a:latin typeface="Arial" charset="0"/>
                <a:ea typeface="ＭＳ Ｐゴシック" charset="0"/>
                <a:cs typeface="ＭＳ Ｐゴシック" charset="0"/>
              </a:rPr>
              <a:t>After obtaining a solution to their satisfaction, they were asked:</a:t>
            </a:r>
          </a:p>
          <a:p>
            <a:pPr lvl="1"/>
            <a:r>
              <a:rPr lang="en-US" dirty="0">
                <a:latin typeface="Arial" charset="0"/>
                <a:ea typeface="ＭＳ Ｐゴシック" charset="0"/>
                <a:cs typeface="ＭＳ Ｐゴシック" charset="0"/>
              </a:rPr>
              <a:t>On a scale of 1 through 100, how confident are you in your answer.</a:t>
            </a:r>
          </a:p>
          <a:p>
            <a:pPr lvl="1"/>
            <a:r>
              <a:rPr lang="en-US" dirty="0">
                <a:latin typeface="Arial" charset="0"/>
                <a:ea typeface="ＭＳ Ｐゴシック" charset="0"/>
                <a:cs typeface="ＭＳ Ｐゴシック" charset="0"/>
              </a:rPr>
              <a:t>[If 100] Why are you so certain?</a:t>
            </a:r>
          </a:p>
          <a:p>
            <a:pPr lvl="1"/>
            <a:r>
              <a:rPr lang="en-US" dirty="0">
                <a:latin typeface="Arial" charset="0"/>
                <a:ea typeface="ＭＳ Ｐゴシック" charset="0"/>
                <a:cs typeface="ＭＳ Ｐゴシック" charset="0"/>
              </a:rPr>
              <a:t>[If under 100] Why do you still have doubts about our answer? </a:t>
            </a:r>
          </a:p>
          <a:p>
            <a:pPr lvl="1"/>
            <a:r>
              <a:rPr lang="en-US" dirty="0">
                <a:latin typeface="Arial" charset="0"/>
                <a:ea typeface="ＭＳ Ｐゴシック" charset="0"/>
                <a:cs typeface="ＭＳ Ｐゴシック" charset="0"/>
              </a:rPr>
              <a:t>What further evidence could provide you with more conviction?</a:t>
            </a:r>
          </a:p>
          <a:p>
            <a:pPr lvl="1"/>
            <a:r>
              <a:rPr lang="en-US" dirty="0">
                <a:latin typeface="Arial" charset="0"/>
                <a:ea typeface="ＭＳ Ｐゴシック" charset="0"/>
                <a:cs typeface="ＭＳ Ｐゴシック" charset="0"/>
              </a:rPr>
              <a:t>Why aren’t you seeking this evidence?</a:t>
            </a:r>
          </a:p>
        </p:txBody>
      </p:sp>
    </p:spTree>
    <p:extLst>
      <p:ext uri="{BB962C8B-B14F-4D97-AF65-F5344CB8AC3E}">
        <p14:creationId xmlns:p14="http://schemas.microsoft.com/office/powerpoint/2010/main" val="40851187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 study on bounded rationality:</a:t>
            </a:r>
            <a:br>
              <a:rPr lang="en-US" dirty="0"/>
            </a:br>
            <a:r>
              <a:rPr lang="en-US" dirty="0"/>
              <a:t>Preliminary results</a:t>
            </a:r>
            <a:endParaRPr lang="en-US" i="1" dirty="0"/>
          </a:p>
        </p:txBody>
      </p:sp>
      <p:sp>
        <p:nvSpPr>
          <p:cNvPr id="81922" name="Rectangle 3"/>
          <p:cNvSpPr>
            <a:spLocks noGrp="1" noChangeArrowheads="1"/>
          </p:cNvSpPr>
          <p:nvPr>
            <p:ph type="body" idx="1"/>
          </p:nvPr>
        </p:nvSpPr>
        <p:spPr/>
        <p:txBody>
          <a:bodyPr/>
          <a:lstStyle/>
          <a:p>
            <a:pPr marL="0" indent="0">
              <a:buNone/>
            </a:pPr>
            <a:endParaRPr lang="en-US" dirty="0">
              <a:latin typeface="Arial" charset="0"/>
              <a:ea typeface="ＭＳ Ｐゴシック" charset="0"/>
              <a:cs typeface="ＭＳ Ｐゴシック"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9384764"/>
              </p:ext>
            </p:extLst>
          </p:nvPr>
        </p:nvGraphicFramePr>
        <p:xfrm>
          <a:off x="0" y="1828800"/>
          <a:ext cx="9144000" cy="464820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929640">
                <a:tc>
                  <a:txBody>
                    <a:bodyPr/>
                    <a:lstStyle/>
                    <a:p>
                      <a:endParaRPr lang="en-US" dirty="0"/>
                    </a:p>
                  </a:txBody>
                  <a:tcPr>
                    <a:solidFill>
                      <a:srgbClr val="CCFFCC"/>
                    </a:solidFill>
                  </a:tcPr>
                </a:tc>
                <a:tc>
                  <a:txBody>
                    <a:bodyPr/>
                    <a:lstStyle/>
                    <a:p>
                      <a:r>
                        <a:rPr lang="en-US" sz="2000" dirty="0">
                          <a:solidFill>
                            <a:schemeClr val="tx1"/>
                          </a:solidFill>
                        </a:rPr>
                        <a:t>DEDUCTIVE</a:t>
                      </a:r>
                    </a:p>
                    <a:p>
                      <a:r>
                        <a:rPr lang="en-US" sz="2000" dirty="0">
                          <a:solidFill>
                            <a:schemeClr val="tx1"/>
                          </a:solidFill>
                        </a:rPr>
                        <a:t>JUSTIFICATION</a:t>
                      </a:r>
                    </a:p>
                  </a:txBody>
                  <a:tcPr>
                    <a:solidFill>
                      <a:srgbClr val="CCFFCC"/>
                    </a:solidFill>
                  </a:tcPr>
                </a:tc>
                <a:tc>
                  <a:txBody>
                    <a:bodyPr/>
                    <a:lstStyle/>
                    <a:p>
                      <a:r>
                        <a:rPr lang="en-US" sz="2000" dirty="0">
                          <a:solidFill>
                            <a:srgbClr val="000000"/>
                          </a:solidFill>
                        </a:rPr>
                        <a:t>EMPIRICAL</a:t>
                      </a:r>
                      <a:r>
                        <a:rPr lang="en-US" sz="2000" baseline="0" dirty="0">
                          <a:solidFill>
                            <a:srgbClr val="000000"/>
                          </a:solidFill>
                        </a:rPr>
                        <a:t> </a:t>
                      </a:r>
                    </a:p>
                    <a:p>
                      <a:r>
                        <a:rPr lang="en-US" sz="2000" baseline="0" dirty="0">
                          <a:solidFill>
                            <a:srgbClr val="000000"/>
                          </a:solidFill>
                        </a:rPr>
                        <a:t>JUSTIFICATION</a:t>
                      </a:r>
                      <a:endParaRPr lang="en-US" sz="2000" dirty="0">
                        <a:solidFill>
                          <a:srgbClr val="000000"/>
                        </a:solidFill>
                      </a:endParaRPr>
                    </a:p>
                  </a:txBody>
                  <a:tcPr>
                    <a:solidFill>
                      <a:srgbClr val="CCFFCC"/>
                    </a:solidFill>
                  </a:tcPr>
                </a:tc>
                <a:tc>
                  <a:txBody>
                    <a:bodyPr/>
                    <a:lstStyle/>
                    <a:p>
                      <a:endParaRPr lang="en-US" sz="2000" dirty="0">
                        <a:solidFill>
                          <a:srgbClr val="000000"/>
                        </a:solidFill>
                      </a:endParaRPr>
                    </a:p>
                  </a:txBody>
                  <a:tcPr>
                    <a:solidFill>
                      <a:srgbClr val="CCFFCC"/>
                    </a:solidFill>
                  </a:tcPr>
                </a:tc>
                <a:extLst>
                  <a:ext uri="{0D108BD9-81ED-4DB2-BD59-A6C34878D82A}">
                    <a16:rowId xmlns:a16="http://schemas.microsoft.com/office/drawing/2014/main" val="10000"/>
                  </a:ext>
                </a:extLst>
              </a:tr>
              <a:tr h="929640">
                <a:tc>
                  <a:txBody>
                    <a:bodyPr/>
                    <a:lstStyle/>
                    <a:p>
                      <a:r>
                        <a:rPr lang="en-US" sz="2000" b="1" dirty="0"/>
                        <a:t>NUMBER OF JUSTIFICATIONS</a:t>
                      </a:r>
                      <a:r>
                        <a:rPr lang="en-US" sz="2000" dirty="0"/>
                        <a:t> </a:t>
                      </a:r>
                    </a:p>
                  </a:txBody>
                  <a:tcPr>
                    <a:solidFill>
                      <a:srgbClr val="CCFFCC"/>
                    </a:solidFill>
                  </a:tcPr>
                </a:tc>
                <a:tc>
                  <a:txBody>
                    <a:bodyPr/>
                    <a:lstStyle/>
                    <a:p>
                      <a:pPr algn="ctr"/>
                      <a:r>
                        <a:rPr lang="en-US" sz="2400" dirty="0"/>
                        <a:t>13</a:t>
                      </a:r>
                    </a:p>
                  </a:txBody>
                  <a:tcPr>
                    <a:solidFill>
                      <a:srgbClr val="CCFFCC"/>
                    </a:solidFill>
                  </a:tcPr>
                </a:tc>
                <a:tc>
                  <a:txBody>
                    <a:bodyPr/>
                    <a:lstStyle/>
                    <a:p>
                      <a:pPr algn="ctr"/>
                      <a:r>
                        <a:rPr lang="en-US" sz="2400" dirty="0"/>
                        <a:t>18</a:t>
                      </a:r>
                    </a:p>
                  </a:txBody>
                  <a:tcPr>
                    <a:solidFill>
                      <a:srgbClr val="CCFFCC"/>
                    </a:solidFill>
                  </a:tcPr>
                </a:tc>
                <a:tc>
                  <a:txBody>
                    <a:bodyPr/>
                    <a:lstStyle/>
                    <a:p>
                      <a:pPr algn="ctr"/>
                      <a:endParaRPr lang="en-US" sz="2400" dirty="0"/>
                    </a:p>
                  </a:txBody>
                  <a:tcPr>
                    <a:solidFill>
                      <a:srgbClr val="CCFFCC"/>
                    </a:solidFill>
                  </a:tcPr>
                </a:tc>
                <a:extLst>
                  <a:ext uri="{0D108BD9-81ED-4DB2-BD59-A6C34878D82A}">
                    <a16:rowId xmlns:a16="http://schemas.microsoft.com/office/drawing/2014/main" val="10001"/>
                  </a:ext>
                </a:extLst>
              </a:tr>
              <a:tr h="929640">
                <a:tc>
                  <a:txBody>
                    <a:bodyPr/>
                    <a:lstStyle/>
                    <a:p>
                      <a:endParaRPr lang="en-US" dirty="0"/>
                    </a:p>
                  </a:txBody>
                  <a:tcPr>
                    <a:solidFill>
                      <a:srgbClr val="CCFFCC"/>
                    </a:solidFill>
                  </a:tcPr>
                </a:tc>
                <a:tc>
                  <a:txBody>
                    <a:bodyPr/>
                    <a:lstStyle/>
                    <a:p>
                      <a:endParaRPr lang="en-US"/>
                    </a:p>
                  </a:txBody>
                  <a:tcPr>
                    <a:solidFill>
                      <a:srgbClr val="CCFFCC"/>
                    </a:solidFill>
                  </a:tcPr>
                </a:tc>
                <a:tc>
                  <a:txBody>
                    <a:bodyPr/>
                    <a:lstStyle/>
                    <a:p>
                      <a:endParaRPr lang="en-US" dirty="0"/>
                    </a:p>
                  </a:txBody>
                  <a:tcPr>
                    <a:solidFill>
                      <a:srgbClr val="CCFFCC"/>
                    </a:solidFill>
                  </a:tcPr>
                </a:tc>
                <a:tc>
                  <a:txBody>
                    <a:bodyPr/>
                    <a:lstStyle/>
                    <a:p>
                      <a:endParaRPr lang="en-US" dirty="0"/>
                    </a:p>
                  </a:txBody>
                  <a:tcPr>
                    <a:solidFill>
                      <a:srgbClr val="CCFFCC"/>
                    </a:solidFill>
                  </a:tcPr>
                </a:tc>
                <a:extLst>
                  <a:ext uri="{0D108BD9-81ED-4DB2-BD59-A6C34878D82A}">
                    <a16:rowId xmlns:a16="http://schemas.microsoft.com/office/drawing/2014/main" val="10002"/>
                  </a:ext>
                </a:extLst>
              </a:tr>
              <a:tr h="929640">
                <a:tc>
                  <a:txBody>
                    <a:bodyPr/>
                    <a:lstStyle/>
                    <a:p>
                      <a:endParaRPr lang="en-US"/>
                    </a:p>
                  </a:txBody>
                  <a:tcPr>
                    <a:solidFill>
                      <a:srgbClr val="CCFFCC"/>
                    </a:solidFill>
                  </a:tcPr>
                </a:tc>
                <a:tc>
                  <a:txBody>
                    <a:bodyPr/>
                    <a:lstStyle/>
                    <a:p>
                      <a:endParaRPr lang="en-US"/>
                    </a:p>
                  </a:txBody>
                  <a:tcPr>
                    <a:solidFill>
                      <a:srgbClr val="CCFFCC"/>
                    </a:solidFill>
                  </a:tcPr>
                </a:tc>
                <a:tc>
                  <a:txBody>
                    <a:bodyPr/>
                    <a:lstStyle/>
                    <a:p>
                      <a:endParaRPr lang="en-US"/>
                    </a:p>
                  </a:txBody>
                  <a:tcPr>
                    <a:solidFill>
                      <a:srgbClr val="CCFFCC"/>
                    </a:solidFill>
                  </a:tcPr>
                </a:tc>
                <a:tc>
                  <a:txBody>
                    <a:bodyPr/>
                    <a:lstStyle/>
                    <a:p>
                      <a:endParaRPr lang="en-US"/>
                    </a:p>
                  </a:txBody>
                  <a:tcPr>
                    <a:solidFill>
                      <a:srgbClr val="CCFFCC"/>
                    </a:solidFill>
                  </a:tcPr>
                </a:tc>
                <a:extLst>
                  <a:ext uri="{0D108BD9-81ED-4DB2-BD59-A6C34878D82A}">
                    <a16:rowId xmlns:a16="http://schemas.microsoft.com/office/drawing/2014/main" val="10003"/>
                  </a:ext>
                </a:extLst>
              </a:tr>
              <a:tr h="929640">
                <a:tc>
                  <a:txBody>
                    <a:bodyPr/>
                    <a:lstStyle/>
                    <a:p>
                      <a:endParaRPr lang="en-US"/>
                    </a:p>
                  </a:txBody>
                  <a:tcPr>
                    <a:solidFill>
                      <a:srgbClr val="CCFFCC"/>
                    </a:solidFill>
                  </a:tcPr>
                </a:tc>
                <a:tc>
                  <a:txBody>
                    <a:bodyPr/>
                    <a:lstStyle/>
                    <a:p>
                      <a:endParaRPr lang="en-US"/>
                    </a:p>
                  </a:txBody>
                  <a:tcPr>
                    <a:solidFill>
                      <a:srgbClr val="CCFFCC"/>
                    </a:solidFill>
                  </a:tcPr>
                </a:tc>
                <a:tc>
                  <a:txBody>
                    <a:bodyPr/>
                    <a:lstStyle/>
                    <a:p>
                      <a:endParaRPr lang="en-US"/>
                    </a:p>
                  </a:txBody>
                  <a:tcPr>
                    <a:solidFill>
                      <a:srgbClr val="CCFFCC"/>
                    </a:solidFill>
                  </a:tcPr>
                </a:tc>
                <a:tc>
                  <a:txBody>
                    <a:bodyPr/>
                    <a:lstStyle/>
                    <a:p>
                      <a:endParaRPr lang="en-US" dirty="0"/>
                    </a:p>
                  </a:txBody>
                  <a:tcPr>
                    <a:solidFill>
                      <a:srgbClr val="CC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49281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 study on bounded rationality:</a:t>
            </a:r>
            <a:br>
              <a:rPr lang="en-US" dirty="0"/>
            </a:br>
            <a:r>
              <a:rPr lang="en-US" dirty="0"/>
              <a:t>Preliminary results</a:t>
            </a:r>
            <a:endParaRPr lang="en-US" i="1" dirty="0"/>
          </a:p>
        </p:txBody>
      </p:sp>
      <p:sp>
        <p:nvSpPr>
          <p:cNvPr id="81922" name="Rectangle 3"/>
          <p:cNvSpPr>
            <a:spLocks noGrp="1" noChangeArrowheads="1"/>
          </p:cNvSpPr>
          <p:nvPr>
            <p:ph type="body" idx="1"/>
          </p:nvPr>
        </p:nvSpPr>
        <p:spPr/>
        <p:txBody>
          <a:bodyPr/>
          <a:lstStyle/>
          <a:p>
            <a:pPr marL="0" indent="0">
              <a:buNone/>
            </a:pPr>
            <a:endParaRPr lang="en-US" dirty="0">
              <a:latin typeface="Arial" charset="0"/>
              <a:ea typeface="ＭＳ Ｐゴシック" charset="0"/>
              <a:cs typeface="ＭＳ Ｐゴシック"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58068196"/>
              </p:ext>
            </p:extLst>
          </p:nvPr>
        </p:nvGraphicFramePr>
        <p:xfrm>
          <a:off x="0" y="1828800"/>
          <a:ext cx="9144000" cy="480060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929640">
                <a:tc>
                  <a:txBody>
                    <a:bodyPr/>
                    <a:lstStyle/>
                    <a:p>
                      <a:endParaRPr lang="en-US" dirty="0"/>
                    </a:p>
                  </a:txBody>
                  <a:tcPr>
                    <a:solidFill>
                      <a:srgbClr val="CCFFCC"/>
                    </a:solidFill>
                  </a:tcPr>
                </a:tc>
                <a:tc>
                  <a:txBody>
                    <a:bodyPr/>
                    <a:lstStyle/>
                    <a:p>
                      <a:r>
                        <a:rPr lang="en-US" sz="2000" dirty="0">
                          <a:solidFill>
                            <a:schemeClr val="tx1"/>
                          </a:solidFill>
                        </a:rPr>
                        <a:t>DEDUCTIVE</a:t>
                      </a:r>
                    </a:p>
                    <a:p>
                      <a:r>
                        <a:rPr lang="en-US" sz="2000" dirty="0">
                          <a:solidFill>
                            <a:schemeClr val="tx1"/>
                          </a:solidFill>
                        </a:rPr>
                        <a:t>JUSTIFICATION</a:t>
                      </a:r>
                    </a:p>
                  </a:txBody>
                  <a:tcPr>
                    <a:solidFill>
                      <a:srgbClr val="CCFFCC"/>
                    </a:solidFill>
                  </a:tcPr>
                </a:tc>
                <a:tc>
                  <a:txBody>
                    <a:bodyPr/>
                    <a:lstStyle/>
                    <a:p>
                      <a:r>
                        <a:rPr lang="en-US" sz="2000" dirty="0">
                          <a:solidFill>
                            <a:srgbClr val="000000"/>
                          </a:solidFill>
                        </a:rPr>
                        <a:t>EMPIRICAL</a:t>
                      </a:r>
                      <a:r>
                        <a:rPr lang="en-US" sz="2000" baseline="0" dirty="0">
                          <a:solidFill>
                            <a:srgbClr val="000000"/>
                          </a:solidFill>
                        </a:rPr>
                        <a:t> </a:t>
                      </a:r>
                    </a:p>
                    <a:p>
                      <a:r>
                        <a:rPr lang="en-US" sz="2000" baseline="0" dirty="0">
                          <a:solidFill>
                            <a:srgbClr val="000000"/>
                          </a:solidFill>
                        </a:rPr>
                        <a:t>JUSTIFICATION</a:t>
                      </a:r>
                      <a:endParaRPr lang="en-US" sz="2000" dirty="0">
                        <a:solidFill>
                          <a:srgbClr val="000000"/>
                        </a:solidFill>
                      </a:endParaRPr>
                    </a:p>
                  </a:txBody>
                  <a:tcPr>
                    <a:solidFill>
                      <a:srgbClr val="CCFFCC"/>
                    </a:solidFill>
                  </a:tcPr>
                </a:tc>
                <a:tc>
                  <a:txBody>
                    <a:bodyPr/>
                    <a:lstStyle/>
                    <a:p>
                      <a:endParaRPr lang="en-US" sz="2000" dirty="0">
                        <a:solidFill>
                          <a:srgbClr val="000000"/>
                        </a:solidFill>
                      </a:endParaRPr>
                    </a:p>
                  </a:txBody>
                  <a:tcPr>
                    <a:solidFill>
                      <a:srgbClr val="CCFFCC"/>
                    </a:solidFill>
                  </a:tcPr>
                </a:tc>
                <a:extLst>
                  <a:ext uri="{0D108BD9-81ED-4DB2-BD59-A6C34878D82A}">
                    <a16:rowId xmlns:a16="http://schemas.microsoft.com/office/drawing/2014/main" val="10000"/>
                  </a:ext>
                </a:extLst>
              </a:tr>
              <a:tr h="929640">
                <a:tc>
                  <a:txBody>
                    <a:bodyPr/>
                    <a:lstStyle/>
                    <a:p>
                      <a:r>
                        <a:rPr lang="en-US" sz="2000" b="1" dirty="0"/>
                        <a:t>NUMBER OF JUSTIFICATIONS</a:t>
                      </a:r>
                      <a:r>
                        <a:rPr lang="en-US" sz="2000" dirty="0"/>
                        <a:t> </a:t>
                      </a:r>
                    </a:p>
                  </a:txBody>
                  <a:tcPr>
                    <a:solidFill>
                      <a:srgbClr val="CCFFCC"/>
                    </a:solidFill>
                  </a:tcPr>
                </a:tc>
                <a:tc>
                  <a:txBody>
                    <a:bodyPr/>
                    <a:lstStyle/>
                    <a:p>
                      <a:pPr algn="ctr"/>
                      <a:r>
                        <a:rPr lang="en-US" sz="2400" dirty="0"/>
                        <a:t>13</a:t>
                      </a:r>
                    </a:p>
                  </a:txBody>
                  <a:tcPr>
                    <a:solidFill>
                      <a:srgbClr val="CCFFCC"/>
                    </a:solidFill>
                  </a:tcPr>
                </a:tc>
                <a:tc>
                  <a:txBody>
                    <a:bodyPr/>
                    <a:lstStyle/>
                    <a:p>
                      <a:pPr algn="ctr"/>
                      <a:r>
                        <a:rPr lang="en-US" sz="2400" dirty="0"/>
                        <a:t>18</a:t>
                      </a:r>
                    </a:p>
                  </a:txBody>
                  <a:tcPr>
                    <a:solidFill>
                      <a:srgbClr val="CCFFCC"/>
                    </a:solidFill>
                  </a:tcPr>
                </a:tc>
                <a:tc>
                  <a:txBody>
                    <a:bodyPr/>
                    <a:lstStyle/>
                    <a:p>
                      <a:pPr algn="ctr"/>
                      <a:endParaRPr lang="en-US" sz="2400" dirty="0"/>
                    </a:p>
                  </a:txBody>
                  <a:tcPr>
                    <a:solidFill>
                      <a:srgbClr val="CCFFCC"/>
                    </a:solidFill>
                  </a:tcPr>
                </a:tc>
                <a:extLst>
                  <a:ext uri="{0D108BD9-81ED-4DB2-BD59-A6C34878D82A}">
                    <a16:rowId xmlns:a16="http://schemas.microsoft.com/office/drawing/2014/main" val="10001"/>
                  </a:ext>
                </a:extLst>
              </a:tr>
              <a:tr h="929640">
                <a:tc>
                  <a:txBody>
                    <a:bodyPr/>
                    <a:lstStyle/>
                    <a:p>
                      <a:r>
                        <a:rPr lang="en-US" sz="2000" b="1" dirty="0"/>
                        <a:t>100% Confidence in justification</a:t>
                      </a:r>
                    </a:p>
                  </a:txBody>
                  <a:tcPr>
                    <a:solidFill>
                      <a:srgbClr val="CCFFCC"/>
                    </a:solidFill>
                  </a:tcPr>
                </a:tc>
                <a:tc>
                  <a:txBody>
                    <a:bodyPr/>
                    <a:lstStyle/>
                    <a:p>
                      <a:pPr algn="ctr"/>
                      <a:r>
                        <a:rPr lang="en-US" sz="2400" dirty="0"/>
                        <a:t>27 </a:t>
                      </a:r>
                    </a:p>
                  </a:txBody>
                  <a:tcPr>
                    <a:solidFill>
                      <a:srgbClr val="CCFFCC"/>
                    </a:solidFill>
                  </a:tcPr>
                </a:tc>
                <a:tc>
                  <a:txBody>
                    <a:bodyPr/>
                    <a:lstStyle/>
                    <a:p>
                      <a:pPr algn="ctr"/>
                      <a:r>
                        <a:rPr lang="en-US" sz="2400" dirty="0"/>
                        <a:t>7</a:t>
                      </a:r>
                    </a:p>
                  </a:txBody>
                  <a:tcPr>
                    <a:solidFill>
                      <a:srgbClr val="CCFFCC"/>
                    </a:solidFill>
                  </a:tcPr>
                </a:tc>
                <a:tc>
                  <a:txBody>
                    <a:bodyPr/>
                    <a:lstStyle/>
                    <a:p>
                      <a:pPr algn="ctr"/>
                      <a:endParaRPr lang="en-US" sz="2400" dirty="0"/>
                    </a:p>
                  </a:txBody>
                  <a:tcPr>
                    <a:solidFill>
                      <a:srgbClr val="CCFFCC"/>
                    </a:solidFill>
                  </a:tcPr>
                </a:tc>
                <a:extLst>
                  <a:ext uri="{0D108BD9-81ED-4DB2-BD59-A6C34878D82A}">
                    <a16:rowId xmlns:a16="http://schemas.microsoft.com/office/drawing/2014/main" val="10002"/>
                  </a:ext>
                </a:extLst>
              </a:tr>
              <a:tr h="929640">
                <a:tc>
                  <a:txBody>
                    <a:bodyPr/>
                    <a:lstStyle/>
                    <a:p>
                      <a:r>
                        <a:rPr lang="en-US" sz="2000" b="1" baseline="0" dirty="0"/>
                        <a:t>&lt; 100% Confidence in justification</a:t>
                      </a:r>
                      <a:endParaRPr lang="en-US" sz="2000" b="1" dirty="0"/>
                    </a:p>
                  </a:txBody>
                  <a:tcPr>
                    <a:solidFill>
                      <a:srgbClr val="CCFFCC"/>
                    </a:solidFill>
                  </a:tcPr>
                </a:tc>
                <a:tc>
                  <a:txBody>
                    <a:bodyPr/>
                    <a:lstStyle/>
                    <a:p>
                      <a:pPr algn="ctr"/>
                      <a:r>
                        <a:rPr lang="en-US" sz="2400" dirty="0"/>
                        <a:t>6</a:t>
                      </a:r>
                    </a:p>
                  </a:txBody>
                  <a:tcPr>
                    <a:solidFill>
                      <a:srgbClr val="CCFFCC"/>
                    </a:solidFill>
                  </a:tcPr>
                </a:tc>
                <a:tc>
                  <a:txBody>
                    <a:bodyPr/>
                    <a:lstStyle/>
                    <a:p>
                      <a:pPr algn="ctr"/>
                      <a:r>
                        <a:rPr lang="en-US" sz="2400" dirty="0"/>
                        <a:t>32</a:t>
                      </a:r>
                    </a:p>
                  </a:txBody>
                  <a:tcPr>
                    <a:solidFill>
                      <a:srgbClr val="CCFFCC"/>
                    </a:solidFill>
                  </a:tcPr>
                </a:tc>
                <a:tc>
                  <a:txBody>
                    <a:bodyPr/>
                    <a:lstStyle/>
                    <a:p>
                      <a:pPr algn="ctr"/>
                      <a:endParaRPr lang="en-US" sz="2400" dirty="0"/>
                    </a:p>
                  </a:txBody>
                  <a:tcPr>
                    <a:solidFill>
                      <a:srgbClr val="CCFFCC"/>
                    </a:solidFill>
                  </a:tcPr>
                </a:tc>
                <a:extLst>
                  <a:ext uri="{0D108BD9-81ED-4DB2-BD59-A6C34878D82A}">
                    <a16:rowId xmlns:a16="http://schemas.microsoft.com/office/drawing/2014/main" val="10003"/>
                  </a:ext>
                </a:extLst>
              </a:tr>
              <a:tr h="929640">
                <a:tc>
                  <a:txBody>
                    <a:bodyPr/>
                    <a:lstStyle/>
                    <a:p>
                      <a:r>
                        <a:rPr lang="en-US" sz="2000" b="1" dirty="0"/>
                        <a:t>Average</a:t>
                      </a:r>
                    </a:p>
                    <a:p>
                      <a:r>
                        <a:rPr lang="en-US" sz="2000" b="1" dirty="0"/>
                        <a:t>Confidence</a:t>
                      </a:r>
                    </a:p>
                  </a:txBody>
                  <a:tcPr>
                    <a:solidFill>
                      <a:srgbClr val="CCFFCC"/>
                    </a:solidFill>
                  </a:tcPr>
                </a:tc>
                <a:tc>
                  <a:txBody>
                    <a:bodyPr/>
                    <a:lstStyle/>
                    <a:p>
                      <a:pPr algn="ctr"/>
                      <a:r>
                        <a:rPr lang="en-US" sz="2400" dirty="0"/>
                        <a:t>99.4</a:t>
                      </a:r>
                    </a:p>
                  </a:txBody>
                  <a:tcPr>
                    <a:solidFill>
                      <a:srgbClr val="CCFFCC"/>
                    </a:solidFill>
                  </a:tcPr>
                </a:tc>
                <a:tc>
                  <a:txBody>
                    <a:bodyPr/>
                    <a:lstStyle/>
                    <a:p>
                      <a:pPr algn="ctr"/>
                      <a:r>
                        <a:rPr lang="en-US" sz="2400" dirty="0"/>
                        <a:t>68.9</a:t>
                      </a:r>
                    </a:p>
                  </a:txBody>
                  <a:tcPr>
                    <a:solidFill>
                      <a:srgbClr val="CCFFCC"/>
                    </a:solidFill>
                  </a:tcPr>
                </a:tc>
                <a:tc>
                  <a:txBody>
                    <a:bodyPr/>
                    <a:lstStyle/>
                    <a:p>
                      <a:pPr algn="ctr"/>
                      <a:endParaRPr lang="en-US" sz="2400" dirty="0"/>
                    </a:p>
                  </a:txBody>
                  <a:tcPr>
                    <a:solidFill>
                      <a:srgbClr val="CC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850350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Episode #1</a:t>
            </a:r>
            <a:endParaRPr lang="en-US" i="1" dirty="0"/>
          </a:p>
        </p:txBody>
      </p:sp>
      <p:sp>
        <p:nvSpPr>
          <p:cNvPr id="81922" name="Rectangle 3"/>
          <p:cNvSpPr>
            <a:spLocks noGrp="1" noChangeArrowheads="1"/>
          </p:cNvSpPr>
          <p:nvPr>
            <p:ph type="body" idx="1"/>
          </p:nvPr>
        </p:nvSpPr>
        <p:spPr/>
        <p:txBody>
          <a:bodyPr/>
          <a:lstStyle/>
          <a:p>
            <a:pPr marL="0" indent="0">
              <a:buNone/>
            </a:pPr>
            <a:r>
              <a:rPr lang="en-US" dirty="0"/>
              <a:t>[Student claim: There are no 3-regular graphs of diameter 3 with an odd number of vertices]</a:t>
            </a:r>
          </a:p>
          <a:p>
            <a:pPr marL="0" indent="0">
              <a:buNone/>
            </a:pPr>
            <a:endParaRPr lang="en-US" dirty="0"/>
          </a:p>
          <a:p>
            <a:pPr marL="0" indent="0">
              <a:buNone/>
            </a:pPr>
            <a:r>
              <a:rPr lang="en-US" dirty="0"/>
              <a:t>I: Okay, on a scale of 0 through 100, how confident are you that your solution is correct.</a:t>
            </a:r>
          </a:p>
          <a:p>
            <a:pPr marL="0" indent="0">
              <a:buNone/>
            </a:pPr>
            <a:r>
              <a:rPr lang="en-US" dirty="0"/>
              <a:t>Dan: </a:t>
            </a:r>
            <a:r>
              <a:rPr lang="en-US" dirty="0">
                <a:solidFill>
                  <a:srgbClr val="FF0000"/>
                </a:solidFill>
              </a:rPr>
              <a:t>90 percent</a:t>
            </a:r>
            <a:r>
              <a:rPr lang="en-US" dirty="0"/>
              <a:t>. I’m 90 percent positive.</a:t>
            </a:r>
          </a:p>
          <a:p>
            <a:pPr marL="0" indent="0">
              <a:buNone/>
            </a:pPr>
            <a:r>
              <a:rPr lang="en-US" dirty="0"/>
              <a:t>Darlene: I feel like </a:t>
            </a:r>
            <a:r>
              <a:rPr lang="en-US" dirty="0">
                <a:solidFill>
                  <a:srgbClr val="FF0000"/>
                </a:solidFill>
              </a:rPr>
              <a:t>85</a:t>
            </a:r>
            <a:r>
              <a:rPr lang="en-US" dirty="0"/>
              <a:t>.</a:t>
            </a:r>
          </a:p>
          <a:p>
            <a:pPr marL="0" indent="0">
              <a:buNone/>
            </a:pPr>
            <a:r>
              <a:rPr lang="en-US" dirty="0"/>
              <a:t>I: So then why are you not fully certain in your answer?</a:t>
            </a:r>
          </a:p>
          <a:p>
            <a:pPr marL="0" indent="0">
              <a:buNone/>
            </a:pPr>
            <a:r>
              <a:rPr lang="en-US" dirty="0"/>
              <a:t>Dan: For me,</a:t>
            </a:r>
            <a:r>
              <a:rPr lang="en-US" dirty="0">
                <a:solidFill>
                  <a:srgbClr val="FF0000"/>
                </a:solidFill>
              </a:rPr>
              <a:t> personally in my experience in math, there’s always one strange exception to a rule that could possibly work.</a:t>
            </a:r>
            <a:r>
              <a:rPr lang="en-US" dirty="0"/>
              <a:t> […]</a:t>
            </a:r>
          </a:p>
          <a:p>
            <a:pPr marL="0" indent="0">
              <a:buNone/>
            </a:pPr>
            <a:r>
              <a:rPr lang="en-US" dirty="0"/>
              <a:t>Darlene:</a:t>
            </a:r>
            <a:r>
              <a:rPr lang="en-US" dirty="0">
                <a:solidFill>
                  <a:srgbClr val="FF0000"/>
                </a:solidFill>
              </a:rPr>
              <a:t> I would feel 100 percent confident only if I have like a proof telling me as to why it doesn’t work</a:t>
            </a:r>
            <a:r>
              <a:rPr lang="en-US" dirty="0"/>
              <a:t>, so if I worked out all of the steps to a proof to say, okay, this is why, then I’d be more confident. I think we have the basis for why it doesn’t work. </a:t>
            </a:r>
          </a:p>
          <a:p>
            <a:pPr marL="0" indent="0">
              <a:buNone/>
            </a:pPr>
            <a:endParaRPr lang="en-US" dirty="0"/>
          </a:p>
        </p:txBody>
      </p:sp>
    </p:spTree>
    <p:extLst>
      <p:ext uri="{BB962C8B-B14F-4D97-AF65-F5344CB8AC3E}">
        <p14:creationId xmlns:p14="http://schemas.microsoft.com/office/powerpoint/2010/main" val="29615868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685800" y="685800"/>
            <a:ext cx="7772400" cy="1143000"/>
          </a:xfrm>
        </p:spPr>
        <p:txBody>
          <a:bodyPr/>
          <a:lstStyle/>
          <a:p>
            <a:pPr eaLnBrk="1" hangingPunct="1">
              <a:defRPr/>
            </a:pPr>
            <a:r>
              <a:rPr lang="en-US" dirty="0"/>
              <a:t>Why did students doubt the empirical arguments?</a:t>
            </a:r>
            <a:endParaRPr lang="en-US" i="1" dirty="0"/>
          </a:p>
        </p:txBody>
      </p:sp>
      <p:sp>
        <p:nvSpPr>
          <p:cNvPr id="81922" name="Rectangle 3"/>
          <p:cNvSpPr>
            <a:spLocks noGrp="1" noChangeArrowheads="1"/>
          </p:cNvSpPr>
          <p:nvPr>
            <p:ph type="body" idx="1"/>
          </p:nvPr>
        </p:nvSpPr>
        <p:spPr/>
        <p:txBody>
          <a:bodyPr/>
          <a:lstStyle/>
          <a:p>
            <a:pPr marL="0" indent="0">
              <a:buNone/>
            </a:pPr>
            <a:r>
              <a:rPr lang="en-US" sz="1800" u="sng" dirty="0">
                <a:latin typeface="Arial" charset="0"/>
                <a:ea typeface="ＭＳ Ｐゴシック" charset="0"/>
                <a:cs typeface="ＭＳ Ｐゴシック" charset="0"/>
              </a:rPr>
              <a:t>Why do you still have doubt?			N = 16		</a:t>
            </a:r>
          </a:p>
          <a:p>
            <a:pPr marL="0" indent="0">
              <a:buNone/>
            </a:pPr>
            <a:r>
              <a:rPr lang="en-US" sz="1800" dirty="0">
                <a:solidFill>
                  <a:srgbClr val="FF0000"/>
                </a:solidFill>
                <a:latin typeface="Arial" charset="0"/>
                <a:ea typeface="ＭＳ Ｐゴシック" charset="0"/>
                <a:cs typeface="ＭＳ Ｐゴシック" charset="0"/>
              </a:rPr>
              <a:t>The student wanted a reason or a proof for why	9</a:t>
            </a:r>
          </a:p>
          <a:p>
            <a:pPr marL="0" indent="0">
              <a:buNone/>
            </a:pPr>
            <a:r>
              <a:rPr lang="en-US" sz="1800" dirty="0">
                <a:solidFill>
                  <a:srgbClr val="FF0000"/>
                </a:solidFill>
                <a:latin typeface="Arial" charset="0"/>
                <a:ea typeface="ＭＳ Ｐゴシック" charset="0"/>
                <a:cs typeface="ＭＳ Ｐゴシック" charset="0"/>
              </a:rPr>
              <a:t>   the pattern held	</a:t>
            </a:r>
          </a:p>
          <a:p>
            <a:pPr marL="0" indent="0">
              <a:buNone/>
            </a:pPr>
            <a:r>
              <a:rPr lang="en-US" sz="1800" dirty="0">
                <a:solidFill>
                  <a:srgbClr val="FF0000"/>
                </a:solidFill>
                <a:latin typeface="Arial" charset="0"/>
                <a:ea typeface="ＭＳ Ｐゴシック" charset="0"/>
                <a:cs typeface="ＭＳ Ｐゴシック" charset="0"/>
              </a:rPr>
              <a:t>The student was not sure the result would		8</a:t>
            </a:r>
          </a:p>
          <a:p>
            <a:pPr marL="0" indent="0">
              <a:buNone/>
            </a:pPr>
            <a:r>
              <a:rPr lang="en-US" sz="1800" dirty="0">
                <a:solidFill>
                  <a:srgbClr val="FF0000"/>
                </a:solidFill>
                <a:latin typeface="Arial" charset="0"/>
                <a:ea typeface="ＭＳ Ｐゴシック" charset="0"/>
                <a:cs typeface="ＭＳ Ｐゴシック" charset="0"/>
              </a:rPr>
              <a:t>   generalize to all cases</a:t>
            </a:r>
            <a:endParaRPr lang="en-US" sz="1800" dirty="0">
              <a:latin typeface="Arial" charset="0"/>
              <a:ea typeface="ＭＳ Ｐゴシック" charset="0"/>
              <a:cs typeface="ＭＳ Ｐゴシック" charset="0"/>
            </a:endParaRPr>
          </a:p>
          <a:p>
            <a:pPr marL="0" indent="0">
              <a:buNone/>
            </a:pPr>
            <a:r>
              <a:rPr lang="en-US" sz="1800" dirty="0">
                <a:latin typeface="Arial" charset="0"/>
                <a:ea typeface="ＭＳ Ｐゴシック" charset="0"/>
                <a:cs typeface="ＭＳ Ｐゴシック" charset="0"/>
              </a:rPr>
              <a:t>The students desired a closed form formula		4</a:t>
            </a:r>
          </a:p>
          <a:p>
            <a:pPr marL="0" indent="0">
              <a:buNone/>
            </a:pPr>
            <a:r>
              <a:rPr lang="en-US" sz="1800" dirty="0">
                <a:latin typeface="Arial" charset="0"/>
                <a:ea typeface="ＭＳ Ｐゴシック" charset="0"/>
                <a:cs typeface="ＭＳ Ｐゴシック" charset="0"/>
              </a:rPr>
              <a:t>   (rather than a recursive formula)</a:t>
            </a:r>
          </a:p>
          <a:p>
            <a:pPr marL="0" indent="0">
              <a:buNone/>
            </a:pPr>
            <a:r>
              <a:rPr lang="en-US" sz="1800" dirty="0">
                <a:latin typeface="Arial" charset="0"/>
                <a:ea typeface="ＭＳ Ｐゴシック" charset="0"/>
                <a:cs typeface="ＭＳ Ｐゴシック" charset="0"/>
              </a:rPr>
              <a:t>There might be a mistake in how the examples	3</a:t>
            </a:r>
          </a:p>
          <a:p>
            <a:pPr marL="0" indent="0">
              <a:buNone/>
            </a:pPr>
            <a:r>
              <a:rPr lang="en-US" sz="1800" dirty="0">
                <a:latin typeface="Arial" charset="0"/>
                <a:ea typeface="ＭＳ Ｐゴシック" charset="0"/>
                <a:cs typeface="ＭＳ Ｐゴシック" charset="0"/>
              </a:rPr>
              <a:t>   were calculated</a:t>
            </a:r>
          </a:p>
          <a:p>
            <a:pPr marL="0" indent="0">
              <a:buNone/>
            </a:pPr>
            <a:endParaRPr lang="en-US" sz="1800" dirty="0">
              <a:latin typeface="Arial" charset="0"/>
              <a:ea typeface="ＭＳ Ｐゴシック" charset="0"/>
              <a:cs typeface="ＭＳ Ｐゴシック" charset="0"/>
            </a:endParaRPr>
          </a:p>
          <a:p>
            <a:pPr marL="0" indent="0">
              <a:buNone/>
            </a:pPr>
            <a:endParaRPr lang="en-US" sz="18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9583495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Episode #1</a:t>
            </a:r>
            <a:endParaRPr lang="en-US" i="1" dirty="0"/>
          </a:p>
        </p:txBody>
      </p:sp>
      <p:sp>
        <p:nvSpPr>
          <p:cNvPr id="81922" name="Rectangle 3"/>
          <p:cNvSpPr>
            <a:spLocks noGrp="1" noChangeArrowheads="1"/>
          </p:cNvSpPr>
          <p:nvPr>
            <p:ph type="body" idx="1"/>
          </p:nvPr>
        </p:nvSpPr>
        <p:spPr/>
        <p:txBody>
          <a:bodyPr/>
          <a:lstStyle/>
          <a:p>
            <a:pPr marL="0" indent="0">
              <a:buNone/>
            </a:pPr>
            <a:r>
              <a:rPr lang="en-US" dirty="0"/>
              <a:t>I: So you guys said that a proof would give you further confidence. Can I ask why you aren’t seeking that evidence?</a:t>
            </a:r>
          </a:p>
          <a:p>
            <a:pPr marL="0" indent="0">
              <a:buNone/>
            </a:pPr>
            <a:r>
              <a:rPr lang="en-US" dirty="0"/>
              <a:t>Darlene: We were still working on diagrams at that point so like, just the concrete diagrams I guess rather than the abstract of kind of trying to find a proof. </a:t>
            </a:r>
            <a:r>
              <a:rPr lang="en-US" dirty="0">
                <a:solidFill>
                  <a:srgbClr val="FF0000"/>
                </a:solidFill>
              </a:rPr>
              <a:t>So I think that would be our next step</a:t>
            </a:r>
            <a:r>
              <a:rPr lang="en-US" dirty="0"/>
              <a:t>. Once we finally exhausted all the diagrams we wanted.</a:t>
            </a:r>
          </a:p>
          <a:p>
            <a:pPr marL="0" indent="0">
              <a:buNone/>
            </a:pPr>
            <a:r>
              <a:rPr lang="en-US" dirty="0"/>
              <a:t>I: So then are you saying that if you had more time, you would continue to work on this until you had more confidence in this?</a:t>
            </a:r>
          </a:p>
          <a:p>
            <a:pPr marL="0" indent="0">
              <a:buNone/>
            </a:pPr>
            <a:r>
              <a:rPr lang="en-US" dirty="0"/>
              <a:t>Dan: </a:t>
            </a:r>
            <a:r>
              <a:rPr lang="en-US" dirty="0">
                <a:solidFill>
                  <a:srgbClr val="FF0000"/>
                </a:solidFill>
              </a:rPr>
              <a:t>Absolutely not!</a:t>
            </a:r>
          </a:p>
          <a:p>
            <a:pPr marL="0" indent="0">
              <a:buNone/>
            </a:pPr>
            <a:r>
              <a:rPr lang="en-US" dirty="0"/>
              <a:t>Darlene: </a:t>
            </a:r>
            <a:r>
              <a:rPr lang="en-US" dirty="0">
                <a:solidFill>
                  <a:srgbClr val="FF0000"/>
                </a:solidFill>
              </a:rPr>
              <a:t>Yeah. No, no, no.</a:t>
            </a:r>
          </a:p>
          <a:p>
            <a:pPr marL="0" indent="0">
              <a:buNone/>
            </a:pPr>
            <a:r>
              <a:rPr lang="en-US" dirty="0"/>
              <a:t>I: Okay, so you say that this would be your next step, but you wouldn’t take it?</a:t>
            </a:r>
          </a:p>
          <a:p>
            <a:pPr marL="0" indent="0">
              <a:buNone/>
            </a:pPr>
            <a:r>
              <a:rPr lang="en-US" dirty="0"/>
              <a:t>Darlene: </a:t>
            </a:r>
            <a:r>
              <a:rPr lang="en-US" dirty="0">
                <a:solidFill>
                  <a:srgbClr val="FF0000"/>
                </a:solidFill>
              </a:rPr>
              <a:t>Yes. That’s exactly what I’m saying. My motivation has gone down.</a:t>
            </a:r>
          </a:p>
        </p:txBody>
      </p:sp>
    </p:spTree>
    <p:extLst>
      <p:ext uri="{BB962C8B-B14F-4D97-AF65-F5344CB8AC3E}">
        <p14:creationId xmlns:p14="http://schemas.microsoft.com/office/powerpoint/2010/main" val="14782280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Episode #2</a:t>
            </a:r>
          </a:p>
        </p:txBody>
      </p:sp>
      <p:sp>
        <p:nvSpPr>
          <p:cNvPr id="81922" name="Rectangle 3"/>
          <p:cNvSpPr>
            <a:spLocks noGrp="1" noChangeArrowheads="1"/>
          </p:cNvSpPr>
          <p:nvPr>
            <p:ph type="body" idx="1"/>
          </p:nvPr>
        </p:nvSpPr>
        <p:spPr/>
        <p:txBody>
          <a:bodyPr/>
          <a:lstStyle/>
          <a:p>
            <a:pPr marL="0" indent="0">
              <a:buNone/>
            </a:pPr>
            <a:r>
              <a:rPr lang="en-US" dirty="0"/>
              <a:t>Int: So why aren’t you looking for a proof?</a:t>
            </a:r>
          </a:p>
          <a:p>
            <a:pPr marL="0" indent="0">
              <a:buNone/>
            </a:pPr>
            <a:r>
              <a:rPr lang="en-US" dirty="0"/>
              <a:t>Abby: I was trying. I told you I was trying. </a:t>
            </a:r>
            <a:r>
              <a:rPr lang="en-US" dirty="0">
                <a:solidFill>
                  <a:srgbClr val="FF0000"/>
                </a:solidFill>
              </a:rPr>
              <a:t>I didn’t know what would constitute a proof. </a:t>
            </a:r>
            <a:r>
              <a:rPr lang="en-US" dirty="0"/>
              <a:t>I was trying 20 different ways. All of them failed. Do you know what I’m saying?</a:t>
            </a:r>
          </a:p>
        </p:txBody>
      </p:sp>
    </p:spTree>
    <p:extLst>
      <p:ext uri="{BB962C8B-B14F-4D97-AF65-F5344CB8AC3E}">
        <p14:creationId xmlns:p14="http://schemas.microsoft.com/office/powerpoint/2010/main" val="3234431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Episode #3</a:t>
            </a:r>
          </a:p>
        </p:txBody>
      </p:sp>
      <p:sp>
        <p:nvSpPr>
          <p:cNvPr id="81922" name="Rectangle 3"/>
          <p:cNvSpPr>
            <a:spLocks noGrp="1" noChangeArrowheads="1"/>
          </p:cNvSpPr>
          <p:nvPr>
            <p:ph type="body" idx="1"/>
          </p:nvPr>
        </p:nvSpPr>
        <p:spPr/>
        <p:txBody>
          <a:bodyPr/>
          <a:lstStyle/>
          <a:p>
            <a:pPr marL="0" indent="0">
              <a:buNone/>
            </a:pPr>
            <a:r>
              <a:rPr lang="en-US" dirty="0"/>
              <a:t>Int: Is there a reason you are not seeking that evidence [a proof]?</a:t>
            </a:r>
          </a:p>
          <a:p>
            <a:pPr marL="0" indent="0">
              <a:buNone/>
            </a:pPr>
            <a:r>
              <a:rPr lang="en-US" dirty="0"/>
              <a:t>Becky: We tried.</a:t>
            </a:r>
          </a:p>
          <a:p>
            <a:pPr marL="0" indent="0">
              <a:buNone/>
            </a:pPr>
            <a:r>
              <a:rPr lang="en-US" dirty="0"/>
              <a:t>Brenda: I tried. That’s why the answer is no. But </a:t>
            </a:r>
            <a:r>
              <a:rPr lang="en-US" dirty="0">
                <a:solidFill>
                  <a:srgbClr val="FF0000"/>
                </a:solidFill>
              </a:rPr>
              <a:t>we hit a roadblock</a:t>
            </a:r>
            <a:r>
              <a:rPr lang="en-US" dirty="0"/>
              <a:t>.</a:t>
            </a:r>
          </a:p>
          <a:p>
            <a:pPr marL="0" indent="0">
              <a:buNone/>
            </a:pPr>
            <a:r>
              <a:rPr lang="en-US" dirty="0"/>
              <a:t>Becky: We’re pretty much maxed out.</a:t>
            </a:r>
          </a:p>
        </p:txBody>
      </p:sp>
    </p:spTree>
    <p:extLst>
      <p:ext uri="{BB962C8B-B14F-4D97-AF65-F5344CB8AC3E}">
        <p14:creationId xmlns:p14="http://schemas.microsoft.com/office/powerpoint/2010/main" val="10853902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685800" y="685800"/>
            <a:ext cx="7772400" cy="1143000"/>
          </a:xfrm>
        </p:spPr>
        <p:txBody>
          <a:bodyPr/>
          <a:lstStyle/>
          <a:p>
            <a:pPr eaLnBrk="1" hangingPunct="1">
              <a:defRPr/>
            </a:pPr>
            <a:r>
              <a:rPr lang="en-US" dirty="0"/>
              <a:t>Why didn’t students continue looking for a proof?</a:t>
            </a:r>
            <a:endParaRPr lang="en-US" i="1" dirty="0"/>
          </a:p>
        </p:txBody>
      </p:sp>
      <p:sp>
        <p:nvSpPr>
          <p:cNvPr id="81922" name="Rectangle 3"/>
          <p:cNvSpPr>
            <a:spLocks noGrp="1" noChangeArrowheads="1"/>
          </p:cNvSpPr>
          <p:nvPr>
            <p:ph type="body" idx="1"/>
          </p:nvPr>
        </p:nvSpPr>
        <p:spPr/>
        <p:txBody>
          <a:bodyPr/>
          <a:lstStyle/>
          <a:p>
            <a:pPr marL="0" indent="0">
              <a:buNone/>
            </a:pPr>
            <a:r>
              <a:rPr lang="en-US" sz="1800" u="sng" dirty="0">
                <a:latin typeface="Arial" charset="0"/>
                <a:ea typeface="ＭＳ Ｐゴシック" charset="0"/>
                <a:cs typeface="ＭＳ Ｐゴシック" charset="0"/>
              </a:rPr>
              <a:t>Why didn’t you look for this proof?			N = 14		</a:t>
            </a:r>
          </a:p>
          <a:p>
            <a:pPr marL="0" indent="0">
              <a:buNone/>
            </a:pPr>
            <a:r>
              <a:rPr lang="en-US" sz="1800" dirty="0">
                <a:latin typeface="Arial" charset="0"/>
                <a:ea typeface="ＭＳ Ｐゴシック" charset="0"/>
                <a:cs typeface="ＭＳ Ｐゴシック" charset="0"/>
              </a:rPr>
              <a:t>The student lacked the motivation to search		6</a:t>
            </a:r>
          </a:p>
          <a:p>
            <a:pPr marL="0" indent="0">
              <a:buNone/>
            </a:pPr>
            <a:r>
              <a:rPr lang="en-US" sz="1800" dirty="0">
                <a:latin typeface="Arial" charset="0"/>
                <a:ea typeface="ＭＳ Ｐゴシック" charset="0"/>
                <a:cs typeface="ＭＳ Ｐゴシック" charset="0"/>
              </a:rPr>
              <a:t>    for a proof</a:t>
            </a:r>
          </a:p>
          <a:p>
            <a:pPr marL="0" indent="0">
              <a:buNone/>
            </a:pPr>
            <a:r>
              <a:rPr lang="en-US" sz="1800" dirty="0">
                <a:latin typeface="Arial" charset="0"/>
                <a:ea typeface="ＭＳ Ｐゴシック" charset="0"/>
                <a:cs typeface="ＭＳ Ｐゴシック" charset="0"/>
              </a:rPr>
              <a:t>The student reached an impasse and did not know	5</a:t>
            </a:r>
          </a:p>
          <a:p>
            <a:pPr marL="0" indent="0">
              <a:buNone/>
            </a:pPr>
            <a:r>
              <a:rPr lang="en-US" sz="1800" dirty="0">
                <a:latin typeface="Arial" charset="0"/>
                <a:ea typeface="ＭＳ Ｐゴシック" charset="0"/>
                <a:cs typeface="ＭＳ Ｐゴシック" charset="0"/>
              </a:rPr>
              <a:t>   how to proceed</a:t>
            </a:r>
          </a:p>
          <a:p>
            <a:pPr marL="0" indent="0">
              <a:buNone/>
            </a:pPr>
            <a:r>
              <a:rPr lang="en-US" sz="1800" dirty="0">
                <a:latin typeface="Arial" charset="0"/>
                <a:ea typeface="ＭＳ Ｐゴシック" charset="0"/>
                <a:cs typeface="ＭＳ Ｐゴシック" charset="0"/>
              </a:rPr>
              <a:t>The student did not know what a proof of their 	3</a:t>
            </a:r>
          </a:p>
          <a:p>
            <a:pPr marL="0" indent="0">
              <a:buNone/>
            </a:pPr>
            <a:r>
              <a:rPr lang="en-US" sz="1800" dirty="0">
                <a:latin typeface="Arial" charset="0"/>
                <a:ea typeface="ＭＳ Ｐゴシック" charset="0"/>
                <a:cs typeface="ＭＳ Ｐゴシック" charset="0"/>
              </a:rPr>
              <a:t>   answer would look like</a:t>
            </a:r>
          </a:p>
          <a:p>
            <a:pPr marL="0" indent="0">
              <a:buNone/>
            </a:pPr>
            <a:r>
              <a:rPr lang="en-US" sz="1800" dirty="0">
                <a:latin typeface="Arial" charset="0"/>
                <a:ea typeface="ＭＳ Ｐゴシック" charset="0"/>
                <a:cs typeface="ＭＳ Ｐゴシック" charset="0"/>
              </a:rPr>
              <a:t>The student was looking for a proof but ran out	2</a:t>
            </a:r>
          </a:p>
          <a:p>
            <a:pPr marL="0" indent="0">
              <a:buNone/>
            </a:pPr>
            <a:r>
              <a:rPr lang="en-US" sz="1800" dirty="0">
                <a:latin typeface="Arial" charset="0"/>
                <a:ea typeface="ＭＳ Ｐゴシック" charset="0"/>
                <a:cs typeface="ＭＳ Ｐゴシック" charset="0"/>
              </a:rPr>
              <a:t>   of time</a:t>
            </a:r>
          </a:p>
        </p:txBody>
      </p:sp>
    </p:spTree>
    <p:extLst>
      <p:ext uri="{BB962C8B-B14F-4D97-AF65-F5344CB8AC3E}">
        <p14:creationId xmlns:p14="http://schemas.microsoft.com/office/powerpoint/2010/main" val="273735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Mathematics education and their initial reluctance to investigate proof</a:t>
            </a:r>
          </a:p>
        </p:txBody>
      </p:sp>
      <p:sp>
        <p:nvSpPr>
          <p:cNvPr id="24578" name="Rectangle 3"/>
          <p:cNvSpPr>
            <a:spLocks noGrp="1" noChangeArrowheads="1"/>
          </p:cNvSpPr>
          <p:nvPr>
            <p:ph type="body" idx="1"/>
          </p:nvPr>
        </p:nvSpPr>
        <p:spPr>
          <a:xfrm>
            <a:off x="685800" y="1905000"/>
            <a:ext cx="8001000" cy="4876800"/>
          </a:xfrm>
        </p:spPr>
        <p:txBody>
          <a:bodyPr/>
          <a:lstStyle/>
          <a:p>
            <a:pPr eaLnBrk="1" hangingPunct="1"/>
            <a:r>
              <a:rPr lang="en-US" dirty="0">
                <a:latin typeface="Arial" charset="0"/>
                <a:ea typeface="ＭＳ Ｐゴシック" charset="0"/>
                <a:cs typeface="ＭＳ Ｐゴシック" charset="0"/>
              </a:rPr>
              <a:t>In the 1990s, there was a shift away from proof.</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In the United States, the National Council for the Teaching of Mathematics put out their 1989 </a:t>
            </a:r>
            <a:r>
              <a:rPr lang="en-US" i="1" dirty="0">
                <a:latin typeface="Arial" charset="0"/>
                <a:ea typeface="ＭＳ Ｐゴシック" charset="0"/>
                <a:cs typeface="ＭＳ Ｐゴシック" charset="0"/>
              </a:rPr>
              <a:t>Principles of School Mathematics</a:t>
            </a:r>
            <a:r>
              <a:rPr lang="en-US" dirty="0">
                <a:latin typeface="Arial" charset="0"/>
                <a:ea typeface="ＭＳ Ｐゴシック" charset="0"/>
                <a:cs typeface="ＭＳ Ｐゴシック" charset="0"/>
              </a:rPr>
              <a:t>, a comprehensive volume on what and how mathematics should be taught in the classroom. </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Proof was virtually absent. The word “proof” only appeared four times in the document. To the extent proof was mentioned, it was to say proof should receive </a:t>
            </a:r>
            <a:r>
              <a:rPr lang="en-US" i="1" dirty="0">
                <a:latin typeface="Arial" charset="0"/>
                <a:ea typeface="ＭＳ Ｐゴシック" charset="0"/>
                <a:cs typeface="ＭＳ Ｐゴシック" charset="0"/>
              </a:rPr>
              <a:t>less</a:t>
            </a:r>
            <a:r>
              <a:rPr lang="en-US" dirty="0">
                <a:latin typeface="Arial" charset="0"/>
                <a:ea typeface="ＭＳ Ｐゴシック" charset="0"/>
                <a:cs typeface="ＭＳ Ｐゴシック" charset="0"/>
              </a:rPr>
              <a:t> emphasis in secondary geometry.</a:t>
            </a:r>
          </a:p>
        </p:txBody>
      </p:sp>
    </p:spTree>
    <p:extLst>
      <p:ext uri="{BB962C8B-B14F-4D97-AF65-F5344CB8AC3E}">
        <p14:creationId xmlns:p14="http://schemas.microsoft.com/office/powerpoint/2010/main" val="41527203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Summary:</a:t>
            </a:r>
            <a:br>
              <a:rPr lang="en-US" dirty="0"/>
            </a:br>
            <a:r>
              <a:rPr lang="en-US" dirty="0"/>
              <a:t>Main results</a:t>
            </a:r>
            <a:endParaRPr lang="en-US" i="1" dirty="0"/>
          </a:p>
        </p:txBody>
      </p:sp>
      <p:sp>
        <p:nvSpPr>
          <p:cNvPr id="81922" name="Rectangle 3"/>
          <p:cNvSpPr>
            <a:spLocks noGrp="1" noChangeArrowheads="1"/>
          </p:cNvSpPr>
          <p:nvPr>
            <p:ph type="body" idx="1"/>
          </p:nvPr>
        </p:nvSpPr>
        <p:spPr/>
        <p:txBody>
          <a:bodyPr/>
          <a:lstStyle/>
          <a:p>
            <a:r>
              <a:rPr lang="en-US" dirty="0"/>
              <a:t>Students predominantly offered empirical justifications, but students were usually aware that empirical justifications could not provide certainty.</a:t>
            </a:r>
          </a:p>
          <a:p>
            <a:endParaRPr lang="en-US" dirty="0"/>
          </a:p>
          <a:p>
            <a:r>
              <a:rPr lang="en-US" dirty="0"/>
              <a:t>In 14 of the 18 empirical justifications, the groups stated that a proof would convince them that the statement was true.</a:t>
            </a:r>
          </a:p>
          <a:p>
            <a:endParaRPr lang="en-US" dirty="0"/>
          </a:p>
          <a:p>
            <a:r>
              <a:rPr lang="en-US" dirty="0"/>
              <a:t>Yet in 12 cases they stopped seeking the proof.</a:t>
            </a:r>
          </a:p>
          <a:p>
            <a:pPr lvl="1"/>
            <a:r>
              <a:rPr lang="en-US" dirty="0"/>
              <a:t>This was due to low motivation (cost outweighed value)</a:t>
            </a:r>
          </a:p>
          <a:p>
            <a:pPr lvl="1"/>
            <a:r>
              <a:rPr lang="en-US" dirty="0"/>
              <a:t>And because they could not see how to find a proof (low likelihood of success)</a:t>
            </a:r>
          </a:p>
        </p:txBody>
      </p:sp>
    </p:spTree>
    <p:extLst>
      <p:ext uri="{BB962C8B-B14F-4D97-AF65-F5344CB8AC3E}">
        <p14:creationId xmlns:p14="http://schemas.microsoft.com/office/powerpoint/2010/main" val="31464203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Summary:</a:t>
            </a:r>
            <a:br>
              <a:rPr lang="en-US" dirty="0"/>
            </a:br>
            <a:r>
              <a:rPr lang="en-US" dirty="0"/>
              <a:t>Implications for mathematics education</a:t>
            </a:r>
            <a:endParaRPr lang="en-US" i="1" dirty="0"/>
          </a:p>
        </p:txBody>
      </p:sp>
      <p:sp>
        <p:nvSpPr>
          <p:cNvPr id="81922" name="Rectangle 3"/>
          <p:cNvSpPr>
            <a:spLocks noGrp="1" noChangeArrowheads="1"/>
          </p:cNvSpPr>
          <p:nvPr>
            <p:ph type="body" idx="1"/>
          </p:nvPr>
        </p:nvSpPr>
        <p:spPr/>
        <p:txBody>
          <a:bodyPr/>
          <a:lstStyle/>
          <a:p>
            <a:r>
              <a:rPr lang="en-US" dirty="0"/>
              <a:t>These results do not necessarily generalize to other students. Students in other studies may indeed gain certainty from empirical evidence or not see the value of proof.</a:t>
            </a:r>
          </a:p>
          <a:p>
            <a:endParaRPr lang="en-US" dirty="0"/>
          </a:p>
          <a:p>
            <a:r>
              <a:rPr lang="en-US" dirty="0"/>
              <a:t>Rather, these results show that the inferential leap from empirical justifications to empirical proof schemes is not valid and that expectancy value theorem may be a useful lens to evaluate students’ behavior.</a:t>
            </a:r>
          </a:p>
          <a:p>
            <a:endParaRPr lang="en-US" dirty="0"/>
          </a:p>
          <a:p>
            <a:r>
              <a:rPr lang="en-US" dirty="0"/>
              <a:t>Asking students if empirical justifications provide them with certainty or if their justifications are limited in any way is a methodological tool to increase validity.</a:t>
            </a:r>
          </a:p>
        </p:txBody>
      </p:sp>
    </p:spTree>
    <p:extLst>
      <p:ext uri="{BB962C8B-B14F-4D97-AF65-F5344CB8AC3E}">
        <p14:creationId xmlns:p14="http://schemas.microsoft.com/office/powerpoint/2010/main" val="17998272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Time for questions</a:t>
            </a:r>
          </a:p>
        </p:txBody>
      </p:sp>
      <p:sp>
        <p:nvSpPr>
          <p:cNvPr id="30722" name="Rectangle 3"/>
          <p:cNvSpPr>
            <a:spLocks noGrp="1" noChangeArrowheads="1"/>
          </p:cNvSpPr>
          <p:nvPr>
            <p:ph type="body" idx="1"/>
          </p:nvPr>
        </p:nvSpPr>
        <p:spPr/>
        <p:txBody>
          <a:bodyPr/>
          <a:lstStyle/>
          <a:p>
            <a:pPr marL="0" indent="0" eaLnBrk="1" hangingPunct="1">
              <a:buNone/>
            </a:pP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995849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24578" name="Rectangle 3"/>
          <p:cNvSpPr>
            <a:spLocks noGrp="1" noChangeArrowheads="1"/>
          </p:cNvSpPr>
          <p:nvPr>
            <p:ph type="body" idx="1"/>
          </p:nvPr>
        </p:nvSpPr>
        <p:spPr>
          <a:xfrm>
            <a:off x="685800" y="1905000"/>
            <a:ext cx="8001000" cy="4876800"/>
          </a:xfrm>
        </p:spPr>
        <p:txBody>
          <a:bodyPr/>
          <a:lstStyle/>
          <a:p>
            <a:pPr marL="0" indent="0" eaLnBrk="1" hangingPunct="1">
              <a:buNone/>
            </a:pPr>
            <a:endParaRPr lang="en-US" dirty="0">
              <a:latin typeface="Arial" charset="0"/>
              <a:ea typeface="ＭＳ Ｐゴシック" charset="0"/>
              <a:cs typeface="ＭＳ Ｐゴシック" charset="0"/>
            </a:endParaRPr>
          </a:p>
        </p:txBody>
      </p:sp>
      <p:graphicFrame>
        <p:nvGraphicFramePr>
          <p:cNvPr id="2" name="Table 4">
            <a:extLst>
              <a:ext uri="{FF2B5EF4-FFF2-40B4-BE49-F238E27FC236}">
                <a16:creationId xmlns:a16="http://schemas.microsoft.com/office/drawing/2014/main" id="{1DB2E0FD-4490-8245-E8A0-74E3C375F893}"/>
              </a:ext>
            </a:extLst>
          </p:cNvPr>
          <p:cNvGraphicFramePr>
            <a:graphicFrameLocks/>
          </p:cNvGraphicFramePr>
          <p:nvPr>
            <p:extLst>
              <p:ext uri="{D42A27DB-BD31-4B8C-83A1-F6EECF244321}">
                <p14:modId xmlns:p14="http://schemas.microsoft.com/office/powerpoint/2010/main" val="708221973"/>
              </p:ext>
            </p:extLst>
          </p:nvPr>
        </p:nvGraphicFramePr>
        <p:xfrm>
          <a:off x="14344" y="113852"/>
          <a:ext cx="8824856" cy="6496454"/>
        </p:xfrm>
        <a:graphic>
          <a:graphicData uri="http://schemas.openxmlformats.org/drawingml/2006/table">
            <a:tbl>
              <a:tblPr firstRow="1" bandRow="1">
                <a:tableStyleId>{93296810-A885-4BE3-A3E7-6D5BEEA58F35}</a:tableStyleId>
              </a:tblPr>
              <a:tblGrid>
                <a:gridCol w="4412428">
                  <a:extLst>
                    <a:ext uri="{9D8B030D-6E8A-4147-A177-3AD203B41FA5}">
                      <a16:colId xmlns:a16="http://schemas.microsoft.com/office/drawing/2014/main" val="2596192603"/>
                    </a:ext>
                  </a:extLst>
                </a:gridCol>
                <a:gridCol w="4412428">
                  <a:extLst>
                    <a:ext uri="{9D8B030D-6E8A-4147-A177-3AD203B41FA5}">
                      <a16:colId xmlns:a16="http://schemas.microsoft.com/office/drawing/2014/main" val="2548494523"/>
                    </a:ext>
                  </a:extLst>
                </a:gridCol>
              </a:tblGrid>
              <a:tr h="893199">
                <a:tc>
                  <a:txBody>
                    <a:bodyPr/>
                    <a:lstStyle/>
                    <a:p>
                      <a:pPr algn="ctr"/>
                      <a:r>
                        <a:rPr lang="en-US" sz="2000" dirty="0"/>
                        <a:t>MORE EMPHASIS</a:t>
                      </a:r>
                    </a:p>
                  </a:txBody>
                  <a:tcPr/>
                </a:tc>
                <a:tc>
                  <a:txBody>
                    <a:bodyPr/>
                    <a:lstStyle/>
                    <a:p>
                      <a:pPr algn="ctr"/>
                      <a:r>
                        <a:rPr lang="en-US" sz="2000" dirty="0"/>
                        <a:t>LESS EMPHASIS</a:t>
                      </a:r>
                    </a:p>
                  </a:txBody>
                  <a:tcPr/>
                </a:tc>
                <a:extLst>
                  <a:ext uri="{0D108BD9-81ED-4DB2-BD59-A6C34878D82A}">
                    <a16:rowId xmlns:a16="http://schemas.microsoft.com/office/drawing/2014/main" val="610463687"/>
                  </a:ext>
                </a:extLst>
              </a:tr>
              <a:tr h="934745">
                <a:tc>
                  <a:txBody>
                    <a:bodyPr/>
                    <a:lstStyle/>
                    <a:p>
                      <a:r>
                        <a:rPr lang="en-US" sz="2000" dirty="0"/>
                        <a:t>Visual Representations</a:t>
                      </a:r>
                    </a:p>
                  </a:txBody>
                  <a:tcPr/>
                </a:tc>
                <a:tc>
                  <a:txBody>
                    <a:bodyPr/>
                    <a:lstStyle/>
                    <a:p>
                      <a:r>
                        <a:rPr lang="en-US" sz="2000" dirty="0"/>
                        <a:t>Symbolic representations (that often mask meaning)</a:t>
                      </a:r>
                    </a:p>
                  </a:txBody>
                  <a:tcPr/>
                </a:tc>
                <a:extLst>
                  <a:ext uri="{0D108BD9-81ED-4DB2-BD59-A6C34878D82A}">
                    <a16:rowId xmlns:a16="http://schemas.microsoft.com/office/drawing/2014/main" val="3898531158"/>
                  </a:ext>
                </a:extLst>
              </a:tr>
              <a:tr h="934745">
                <a:tc>
                  <a:txBody>
                    <a:bodyPr/>
                    <a:lstStyle/>
                    <a:p>
                      <a:r>
                        <a:rPr lang="en-US" sz="2000" dirty="0"/>
                        <a:t>Personal informal idiosyncratic representations</a:t>
                      </a:r>
                    </a:p>
                  </a:txBody>
                  <a:tcPr/>
                </a:tc>
                <a:tc>
                  <a:txBody>
                    <a:bodyPr/>
                    <a:lstStyle/>
                    <a:p>
                      <a:r>
                        <a:rPr lang="en-US" sz="2000" dirty="0"/>
                        <a:t>Institutional standard representations</a:t>
                      </a:r>
                    </a:p>
                  </a:txBody>
                  <a:tcPr/>
                </a:tc>
                <a:extLst>
                  <a:ext uri="{0D108BD9-81ED-4DB2-BD59-A6C34878D82A}">
                    <a16:rowId xmlns:a16="http://schemas.microsoft.com/office/drawing/2014/main" val="1289936827"/>
                  </a:ext>
                </a:extLst>
              </a:tr>
              <a:tr h="643935">
                <a:tc>
                  <a:txBody>
                    <a:bodyPr/>
                    <a:lstStyle/>
                    <a:p>
                      <a:r>
                        <a:rPr lang="en-US" sz="2000" dirty="0"/>
                        <a:t>Concept understanding and reasoning</a:t>
                      </a:r>
                    </a:p>
                  </a:txBody>
                  <a:tcPr/>
                </a:tc>
                <a:tc>
                  <a:txBody>
                    <a:bodyPr/>
                    <a:lstStyle/>
                    <a:p>
                      <a:r>
                        <a:rPr lang="en-US" sz="2000" dirty="0"/>
                        <a:t>The production of “correct” products</a:t>
                      </a:r>
                    </a:p>
                  </a:txBody>
                  <a:tcPr/>
                </a:tc>
                <a:extLst>
                  <a:ext uri="{0D108BD9-81ED-4DB2-BD59-A6C34878D82A}">
                    <a16:rowId xmlns:a16="http://schemas.microsoft.com/office/drawing/2014/main" val="474115375"/>
                  </a:ext>
                </a:extLst>
              </a:tr>
              <a:tr h="1225553">
                <a:tc>
                  <a:txBody>
                    <a:bodyPr/>
                    <a:lstStyle/>
                    <a:p>
                      <a:r>
                        <a:rPr lang="en-US" sz="2000" dirty="0"/>
                        <a:t>Collaborative group work with manipulatives and technology</a:t>
                      </a:r>
                    </a:p>
                  </a:txBody>
                  <a:tcPr/>
                </a:tc>
                <a:tc>
                  <a:txBody>
                    <a:bodyPr/>
                    <a:lstStyle/>
                    <a:p>
                      <a:r>
                        <a:rPr lang="en-US" sz="2000" dirty="0"/>
                        <a:t>Individual paper-and-pencil work</a:t>
                      </a:r>
                    </a:p>
                  </a:txBody>
                  <a:tcPr/>
                </a:tc>
                <a:extLst>
                  <a:ext uri="{0D108BD9-81ED-4DB2-BD59-A6C34878D82A}">
                    <a16:rowId xmlns:a16="http://schemas.microsoft.com/office/drawing/2014/main" val="3084111443"/>
                  </a:ext>
                </a:extLst>
              </a:tr>
              <a:tr h="1807172">
                <a:tc>
                  <a:txBody>
                    <a:bodyPr/>
                    <a:lstStyle/>
                    <a:p>
                      <a:r>
                        <a:rPr lang="en-US" sz="2000" dirty="0"/>
                        <a:t>Relativist epistemologies: Good mathematics is “viable” to the individual using it</a:t>
                      </a:r>
                    </a:p>
                  </a:txBody>
                  <a:tcPr/>
                </a:tc>
                <a:tc>
                  <a:txBody>
                    <a:bodyPr/>
                    <a:lstStyle/>
                    <a:p>
                      <a:r>
                        <a:rPr lang="en-US" sz="2000" dirty="0"/>
                        <a:t>Absolutist epistemologies: Mathematical truth is objectively correct and independent of the person studying it.</a:t>
                      </a:r>
                    </a:p>
                  </a:txBody>
                  <a:tcPr/>
                </a:tc>
                <a:extLst>
                  <a:ext uri="{0D108BD9-81ED-4DB2-BD59-A6C34878D82A}">
                    <a16:rowId xmlns:a16="http://schemas.microsoft.com/office/drawing/2014/main" val="1403439033"/>
                  </a:ext>
                </a:extLst>
              </a:tr>
            </a:tbl>
          </a:graphicData>
        </a:graphic>
      </p:graphicFrame>
    </p:spTree>
    <p:extLst>
      <p:ext uri="{BB962C8B-B14F-4D97-AF65-F5344CB8AC3E}">
        <p14:creationId xmlns:p14="http://schemas.microsoft.com/office/powerpoint/2010/main" val="1682791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Mathematics education and their initial reluctance to investigate proof</a:t>
            </a:r>
          </a:p>
        </p:txBody>
      </p:sp>
      <p:sp>
        <p:nvSpPr>
          <p:cNvPr id="24578" name="Rectangle 3"/>
          <p:cNvSpPr>
            <a:spLocks noGrp="1" noChangeArrowheads="1"/>
          </p:cNvSpPr>
          <p:nvPr>
            <p:ph type="body" idx="1"/>
          </p:nvPr>
        </p:nvSpPr>
        <p:spPr>
          <a:xfrm>
            <a:off x="685800" y="1905000"/>
            <a:ext cx="8001000" cy="4876800"/>
          </a:xfrm>
        </p:spPr>
        <p:txBody>
          <a:bodyPr/>
          <a:lstStyle/>
          <a:p>
            <a:r>
              <a:rPr lang="en-US" dirty="0"/>
              <a:t>Mathematics educators’ views of proof were influenced on how proof had been treated in the school curriculum: two-column proofs in geometry, verification of trigonometric identities, and (caricatures of) the “New Math” curricula in the 1960s, which emphasized set theory and logic.</a:t>
            </a:r>
            <a:br>
              <a:rPr lang="en-US" dirty="0"/>
            </a:br>
            <a:endParaRPr lang="en-US" dirty="0"/>
          </a:p>
          <a:p>
            <a:r>
              <a:rPr lang="en-US" dirty="0"/>
              <a:t>Proof was viewed by some as:</a:t>
            </a:r>
          </a:p>
          <a:p>
            <a:pPr lvl="1"/>
            <a:r>
              <a:rPr lang="en-US" dirty="0"/>
              <a:t>A formal symbolic object based on rules of logic</a:t>
            </a:r>
          </a:p>
          <a:p>
            <a:pPr lvl="1"/>
            <a:r>
              <a:rPr lang="en-US" dirty="0"/>
              <a:t>Banned various non-logical types of sense making, including the use of examples and pictures</a:t>
            </a:r>
          </a:p>
          <a:p>
            <a:pPr lvl="1"/>
            <a:r>
              <a:rPr lang="en-US" dirty="0"/>
              <a:t>An object whose correctness and permissibility was based on form, not conceptual content</a:t>
            </a:r>
          </a:p>
          <a:p>
            <a:pPr lvl="1"/>
            <a:r>
              <a:rPr lang="en-US" dirty="0"/>
              <a:t>An object that purportedly objectively “guaranteed” the truth of a proposition</a:t>
            </a:r>
          </a:p>
        </p:txBody>
      </p:sp>
    </p:spTree>
    <p:extLst>
      <p:ext uri="{BB962C8B-B14F-4D97-AF65-F5344CB8AC3E}">
        <p14:creationId xmlns:p14="http://schemas.microsoft.com/office/powerpoint/2010/main" val="337791100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Papyrus"/>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94042</TotalTime>
  <Words>6629</Words>
  <Application>Microsoft Macintosh PowerPoint</Application>
  <PresentationFormat>On-screen Show (4:3)</PresentationFormat>
  <Paragraphs>620</Paragraphs>
  <Slides>72</Slides>
  <Notes>71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72</vt:i4>
      </vt:variant>
    </vt:vector>
  </HeadingPairs>
  <TitlesOfParts>
    <vt:vector size="76" baseType="lpstr">
      <vt:lpstr>Arial</vt:lpstr>
      <vt:lpstr>Papyrus</vt:lpstr>
      <vt:lpstr>Symbol</vt:lpstr>
      <vt:lpstr>Blank Presentation</vt:lpstr>
      <vt:lpstr>Students’ epistemology on proof: What do we want students to believe and how should we measure it?</vt:lpstr>
      <vt:lpstr>Outline of lectures</vt:lpstr>
      <vt:lpstr>Caveats</vt:lpstr>
      <vt:lpstr>Outline of lectures</vt:lpstr>
      <vt:lpstr>Today’s lecture</vt:lpstr>
      <vt:lpstr>Mathematics education and their initial reluctance to investigate proof</vt:lpstr>
      <vt:lpstr>Mathematics education and their initial reluctance to investigate proof</vt:lpstr>
      <vt:lpstr>PowerPoint Presentation</vt:lpstr>
      <vt:lpstr>Mathematics education and their initial reluctance to investigate proof</vt:lpstr>
      <vt:lpstr>PowerPoint Presentation</vt:lpstr>
      <vt:lpstr>A rebirth of proof</vt:lpstr>
      <vt:lpstr>A broader conception of proof for students</vt:lpstr>
      <vt:lpstr>PowerPoint Presentation</vt:lpstr>
      <vt:lpstr>Students’ difficulties with proof are sometimes framed as an epistemological problem</vt:lpstr>
      <vt:lpstr>My table has shifted somewhat</vt:lpstr>
      <vt:lpstr>PowerPoint Presentation</vt:lpstr>
      <vt:lpstr>Taking stock and questions</vt:lpstr>
      <vt:lpstr> Mathematicians’ views on  proof and certainty</vt:lpstr>
      <vt:lpstr> </vt:lpstr>
      <vt:lpstr> </vt:lpstr>
      <vt:lpstr> </vt:lpstr>
      <vt:lpstr> Solid findings in mathematics education</vt:lpstr>
      <vt:lpstr>Caveats</vt:lpstr>
      <vt:lpstr>Methods: Rationale</vt:lpstr>
      <vt:lpstr>PowerPoint Presentation</vt:lpstr>
      <vt:lpstr>Methods: Obtaining confidence from evidence</vt:lpstr>
      <vt:lpstr>PowerPoint Presentation</vt:lpstr>
      <vt:lpstr>Methods: Understanding mathematicians’ confidence</vt:lpstr>
      <vt:lpstr>Results: Task-based interview</vt:lpstr>
      <vt:lpstr>Results: Task-based interview</vt:lpstr>
      <vt:lpstr>Results: Task-based interview</vt:lpstr>
      <vt:lpstr>Results: Task-based interview</vt:lpstr>
      <vt:lpstr>Results: Task-based interview</vt:lpstr>
      <vt:lpstr>Results: Task-based interview</vt:lpstr>
      <vt:lpstr>Results: Task-based interview</vt:lpstr>
      <vt:lpstr>Results: Task-based interview</vt:lpstr>
      <vt:lpstr>Results: Task-based interview</vt:lpstr>
      <vt:lpstr>Open-ended interview: Results</vt:lpstr>
      <vt:lpstr>Open-ended interview: Results</vt:lpstr>
      <vt:lpstr>Open-ended interview: Results</vt:lpstr>
      <vt:lpstr>Open-ended interview: Results</vt:lpstr>
      <vt:lpstr>Open-ended interview: Results</vt:lpstr>
      <vt:lpstr>Summary: Main findings</vt:lpstr>
      <vt:lpstr>Summary: Implications for mathematics educators</vt:lpstr>
      <vt:lpstr>Taking stock</vt:lpstr>
      <vt:lpstr>Reconceiving students’ use of example based arguments</vt:lpstr>
      <vt:lpstr>PowerPoint Presentation</vt:lpstr>
      <vt:lpstr>PowerPoint Presentation</vt:lpstr>
      <vt:lpstr>PowerPoint Presentation</vt:lpstr>
      <vt:lpstr>On ”solid findings” in mathematics education research</vt:lpstr>
      <vt:lpstr>Do empirical justifications imply deficient epistemologies?</vt:lpstr>
      <vt:lpstr>Do empirical justifications imply deficient epistemologies?</vt:lpstr>
      <vt:lpstr>Do empirical justifications imply deficient epistemologies?</vt:lpstr>
      <vt:lpstr>Examples from the literature: Coe and Ruthven (1994)</vt:lpstr>
      <vt:lpstr>Examples from the literature: Coe and Ruthven (1994)</vt:lpstr>
      <vt:lpstr>Examples from the literature: Coe and Ruthven (1994)</vt:lpstr>
      <vt:lpstr>An alternative theory: Expectancy value theory</vt:lpstr>
      <vt:lpstr>An alternative theory: Expectancy value theory</vt:lpstr>
      <vt:lpstr>An alternative theory: Expectancy value theory</vt:lpstr>
      <vt:lpstr>Expectancy value and mathematical practice</vt:lpstr>
      <vt:lpstr>Methods (high-level)</vt:lpstr>
      <vt:lpstr>A study on bounded rationality: Preliminary results</vt:lpstr>
      <vt:lpstr>A study on bounded rationality: Preliminary results</vt:lpstr>
      <vt:lpstr>Episode #1</vt:lpstr>
      <vt:lpstr>Why did students doubt the empirical arguments?</vt:lpstr>
      <vt:lpstr>Episode #1</vt:lpstr>
      <vt:lpstr>Episode #2</vt:lpstr>
      <vt:lpstr>Episode #3</vt:lpstr>
      <vt:lpstr>Why didn’t students continue looking for a proof?</vt:lpstr>
      <vt:lpstr>Summary: Main results</vt:lpstr>
      <vt:lpstr>Summary: Implications for mathematics education</vt:lpstr>
      <vt:lpstr>Time for questions</vt:lpstr>
    </vt:vector>
  </TitlesOfParts>
  <Company>Matthew Inglis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Paradigms for the Teaching and Learning of Proof</dc:title>
  <dc:creator>Matthew Inglis</dc:creator>
  <cp:lastModifiedBy>Keith Weber</cp:lastModifiedBy>
  <cp:revision>656</cp:revision>
  <dcterms:created xsi:type="dcterms:W3CDTF">2007-10-04T03:22:50Z</dcterms:created>
  <dcterms:modified xsi:type="dcterms:W3CDTF">2023-06-23T09:15:42Z</dcterms:modified>
</cp:coreProperties>
</file>